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tags/tag5.xml" ContentType="application/vnd.openxmlformats-officedocument.presentationml.tag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handoutMasterIdLst>
    <p:handoutMasterId r:id="rId47"/>
  </p:handoutMasterIdLst>
  <p:sldIdLst>
    <p:sldId id="616" r:id="rId2"/>
    <p:sldId id="658" r:id="rId3"/>
    <p:sldId id="277" r:id="rId4"/>
    <p:sldId id="280" r:id="rId5"/>
    <p:sldId id="281" r:id="rId6"/>
    <p:sldId id="345" r:id="rId7"/>
    <p:sldId id="564" r:id="rId8"/>
    <p:sldId id="565" r:id="rId9"/>
    <p:sldId id="566" r:id="rId10"/>
    <p:sldId id="567" r:id="rId11"/>
    <p:sldId id="568" r:id="rId12"/>
    <p:sldId id="569" r:id="rId13"/>
    <p:sldId id="642" r:id="rId14"/>
    <p:sldId id="640" r:id="rId15"/>
    <p:sldId id="572" r:id="rId16"/>
    <p:sldId id="573" r:id="rId17"/>
    <p:sldId id="571" r:id="rId18"/>
    <p:sldId id="635" r:id="rId19"/>
    <p:sldId id="581" r:id="rId20"/>
    <p:sldId id="596" r:id="rId21"/>
    <p:sldId id="580" r:id="rId22"/>
    <p:sldId id="599" r:id="rId23"/>
    <p:sldId id="601" r:id="rId24"/>
    <p:sldId id="611" r:id="rId25"/>
    <p:sldId id="588" r:id="rId26"/>
    <p:sldId id="659" r:id="rId27"/>
    <p:sldId id="630" r:id="rId28"/>
    <p:sldId id="628" r:id="rId29"/>
    <p:sldId id="631" r:id="rId30"/>
    <p:sldId id="627" r:id="rId31"/>
    <p:sldId id="644" r:id="rId32"/>
    <p:sldId id="645" r:id="rId33"/>
    <p:sldId id="647" r:id="rId34"/>
    <p:sldId id="354" r:id="rId35"/>
    <p:sldId id="643" r:id="rId36"/>
    <p:sldId id="602" r:id="rId37"/>
    <p:sldId id="615" r:id="rId38"/>
    <p:sldId id="553" r:id="rId39"/>
    <p:sldId id="653" r:id="rId40"/>
    <p:sldId id="607" r:id="rId41"/>
    <p:sldId id="538" r:id="rId42"/>
    <p:sldId id="648" r:id="rId43"/>
    <p:sldId id="651" r:id="rId44"/>
    <p:sldId id="649"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4D4D4D"/>
    <a:srgbClr val="49566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4" autoAdjust="0"/>
    <p:restoredTop sz="51645" autoAdjust="0"/>
  </p:normalViewPr>
  <p:slideViewPr>
    <p:cSldViewPr>
      <p:cViewPr varScale="1">
        <p:scale>
          <a:sx n="58" d="100"/>
          <a:sy n="58" d="100"/>
        </p:scale>
        <p:origin x="-314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408"/>
    </p:cViewPr>
  </p:sorterViewPr>
  <p:notesViewPr>
    <p:cSldViewPr>
      <p:cViewPr varScale="1">
        <p:scale>
          <a:sx n="70" d="100"/>
          <a:sy n="70" d="100"/>
        </p:scale>
        <p:origin x="-2766"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pPr>
              <a:defRPr/>
            </a:pPr>
            <a:r>
              <a:rPr lang="en-US"/>
              <a:t>Medication Management of Elective First Trimester Abortion </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pPr>
              <a:defRPr/>
            </a:pPr>
            <a:fld id="{B5EC887C-0523-47F1-AFBB-B74CDE96F909}" type="datetimeFigureOut">
              <a:rPr lang="en-US"/>
              <a:pPr>
                <a:defRPr/>
              </a:pPr>
              <a:t>1/7/2015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pPr>
              <a:defRPr/>
            </a:pPr>
            <a:fld id="{D1B5E560-F8ED-40F8-8195-33C64B8DE766}" type="slidenum">
              <a:rPr lang="en-US"/>
              <a:pPr>
                <a:defRPr/>
              </a:pPr>
              <a:t>‹#›</a:t>
            </a:fld>
            <a:endParaRPr lang="en-US"/>
          </a:p>
        </p:txBody>
      </p:sp>
    </p:spTree>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r>
              <a:rPr lang="en-US"/>
              <a:t>Medication Management of Elective First Trimester Abortion </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EB8D3256-367B-4FE1-87C1-0D19753E94A6}" type="datetimeFigureOut">
              <a:rPr lang="en-US"/>
              <a:pPr>
                <a:defRPr/>
              </a:pPr>
              <a:t>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C73E96F6-08BE-4FDD-8F21-CC8DD6CE9F82}" type="slidenum">
              <a:rPr lang="en-US"/>
              <a:pPr>
                <a:defRPr/>
              </a:pPr>
              <a:t>‹#›</a:t>
            </a:fld>
            <a:endParaRPr lang="en-US"/>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p:spPr>
      </p:sp>
      <p:sp>
        <p:nvSpPr>
          <p:cNvPr id="50181" name="Rectangle 3"/>
          <p:cNvSpPr>
            <a:spLocks noGrp="1" noChangeArrowheads="1"/>
          </p:cNvSpPr>
          <p:nvPr>
            <p:ph type="body" idx="1"/>
          </p:nvPr>
        </p:nvSpPr>
        <p:spPr bwMode="auto">
          <a:xfrm>
            <a:off x="914400" y="4343400"/>
            <a:ext cx="5029200" cy="4114800"/>
          </a:xfrm>
        </p:spPr>
        <p:txBody>
          <a:bodyPr wrap="square" numCol="1" anchor="t" anchorCtr="0" compatLnSpc="1">
            <a:prstTxWarp prst="textNoShape">
              <a:avLst/>
            </a:prstTxWarp>
          </a:bodyPr>
          <a:lstStyle/>
          <a:p>
            <a:pPr eaLnBrk="1" hangingPunct="1">
              <a:defRPr/>
            </a:pPr>
            <a:r>
              <a:rPr lang="en-US" sz="1000" u="sng" dirty="0" smtClean="0">
                <a:latin typeface="Verdana" pitchFamily="34" charset="0"/>
              </a:rPr>
              <a:t>Talking Points</a:t>
            </a:r>
          </a:p>
          <a:p>
            <a:pPr marL="241653" indent="-241653">
              <a:spcBef>
                <a:spcPct val="0"/>
              </a:spcBef>
              <a:buFontTx/>
              <a:buChar char="•"/>
              <a:defRPr/>
            </a:pPr>
            <a:r>
              <a:rPr lang="en-US" sz="1000" dirty="0" smtClean="0">
                <a:latin typeface="Verdana" pitchFamily="34" charset="0"/>
              </a:rPr>
              <a:t>This program is sponsored by the Association of Reproductive Health Professionals (ARHP).</a:t>
            </a:r>
          </a:p>
          <a:p>
            <a:pPr marL="241653" indent="-241653">
              <a:spcBef>
                <a:spcPct val="0"/>
              </a:spcBef>
              <a:buFontTx/>
              <a:buChar char="•"/>
              <a:defRPr/>
            </a:pPr>
            <a:r>
              <a:rPr lang="en-US" sz="1000" dirty="0" smtClean="0">
                <a:latin typeface="Verdana" pitchFamily="34" charset="0"/>
              </a:rPr>
              <a:t>This program is funded by unrestricted educational grants from Danco Laboratories, LLC.</a:t>
            </a:r>
          </a:p>
          <a:p>
            <a:pPr marL="241653" indent="-241653">
              <a:spcBef>
                <a:spcPct val="0"/>
              </a:spcBef>
              <a:buFontTx/>
              <a:buChar char="•"/>
              <a:defRPr/>
            </a:pPr>
            <a:r>
              <a:rPr lang="en-US" sz="1000" dirty="0" smtClean="0">
                <a:latin typeface="Verdana" pitchFamily="34" charset="0"/>
              </a:rPr>
              <a:t>This presentation may include information that is not on FDA-required product labels.</a:t>
            </a:r>
          </a:p>
          <a:p>
            <a:pPr marL="241653" indent="-241653">
              <a:spcBef>
                <a:spcPct val="0"/>
              </a:spcBef>
              <a:buFontTx/>
              <a:buChar char="•"/>
              <a:defRPr/>
            </a:pPr>
            <a:r>
              <a:rPr lang="en-US" sz="1000" i="1" dirty="0" smtClean="0">
                <a:latin typeface="Verdana" pitchFamily="34" charset="0"/>
              </a:rPr>
              <a:t>NOTE TO SPEAKER: </a:t>
            </a:r>
            <a:r>
              <a:rPr lang="en-US" sz="1000" dirty="0" smtClean="0">
                <a:latin typeface="Verdana" pitchFamily="34" charset="0"/>
              </a:rPr>
              <a:t>Disclose any financial relationship(s) you have with industry.</a:t>
            </a:r>
          </a:p>
          <a:p>
            <a:pPr eaLnBrk="1" hangingPunct="1">
              <a:defRPr/>
            </a:pPr>
            <a:endParaRPr lang="en-US" sz="1000" dirty="0" smtClean="0">
              <a:solidFill>
                <a:srgbClr val="000000"/>
              </a:solidFill>
              <a:latin typeface="Verdana" pitchFamily="34" charset="0"/>
              <a:ea typeface="Times New Roman" pitchFamily="18" charset="0"/>
              <a:cs typeface="Arial" pitchFamily="34" charset="0"/>
            </a:endParaRPr>
          </a:p>
          <a:p>
            <a:pPr eaLnBrk="1" hangingPunct="1">
              <a:defRPr/>
            </a:pPr>
            <a:r>
              <a:rPr lang="en-US" sz="1000" dirty="0" smtClean="0">
                <a:latin typeface="Verdana" pitchFamily="34" charset="0"/>
              </a:rPr>
              <a:t>- - -</a:t>
            </a:r>
          </a:p>
          <a:p>
            <a:pPr>
              <a:defRPr/>
            </a:pPr>
            <a:r>
              <a:rPr lang="en-US" sz="1000" dirty="0" smtClean="0">
                <a:latin typeface="Verdana" pitchFamily="34" charset="0"/>
              </a:rPr>
              <a:t>Original content for this slide submitted by ARHP’s Clinical Advisory Committee for “Medication Management of Elective First Trimester Abortion</a:t>
            </a:r>
            <a:r>
              <a:rPr lang="en-US" sz="1000" i="1" dirty="0" smtClean="0">
                <a:latin typeface="Verdana" pitchFamily="34" charset="0"/>
              </a:rPr>
              <a:t>”</a:t>
            </a:r>
            <a:r>
              <a:rPr lang="en-US" sz="1000" dirty="0" smtClean="0">
                <a:latin typeface="Verdana" pitchFamily="34" charset="0"/>
              </a:rPr>
              <a:t>  in October 2010. Original funding received from Danco Laboratories, LLC. through an educational grant. This slide is available at www.arhp.org/core.</a:t>
            </a:r>
          </a:p>
        </p:txBody>
      </p:sp>
      <p:sp>
        <p:nvSpPr>
          <p:cNvPr id="49156"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1AA86F5-DB47-40A6-A230-A0AE669881E6}" type="slidenum">
              <a:rPr lang="en-US" smtClean="0"/>
              <a:pPr/>
              <a:t>1</a:t>
            </a:fld>
            <a:endParaRPr lang="en-US" smtClean="0"/>
          </a:p>
        </p:txBody>
      </p:sp>
      <p:sp>
        <p:nvSpPr>
          <p:cNvPr id="49157"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Medication Management of Elective First Trimester Abortion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xfrm>
            <a:off x="1144588" y="684213"/>
            <a:ext cx="4572000" cy="3430587"/>
          </a:xfrm>
          <a:noFill/>
          <a:ln>
            <a:solidFill>
              <a:srgbClr val="000000"/>
            </a:solidFill>
            <a:miter lim="800000"/>
            <a:headEnd/>
            <a:tailEnd/>
          </a:ln>
        </p:spPr>
      </p:sp>
      <p:sp>
        <p:nvSpPr>
          <p:cNvPr id="60421" name="Rectangle 3"/>
          <p:cNvSpPr>
            <a:spLocks noGrp="1" noChangeArrowheads="1"/>
          </p:cNvSpPr>
          <p:nvPr>
            <p:ph type="body" idx="1"/>
          </p:nvPr>
        </p:nvSpPr>
        <p:spPr bwMode="auto">
          <a:xfrm>
            <a:off x="685800" y="4343400"/>
            <a:ext cx="5486400" cy="4116388"/>
          </a:xfrm>
        </p:spPr>
        <p:txBody>
          <a:bodyPr wrap="square" numCol="1" anchor="t" anchorCtr="0" compatLnSpc="1">
            <a:prstTxWarp prst="textNoShape">
              <a:avLst/>
            </a:prstTxWarp>
          </a:bodyPr>
          <a:lstStyle/>
          <a:p>
            <a:pPr marL="241653" indent="-241653">
              <a:spcBef>
                <a:spcPct val="0"/>
              </a:spcBef>
              <a:defRPr/>
            </a:pPr>
            <a:r>
              <a:rPr lang="en-US" sz="1000" u="sng" dirty="0" smtClean="0">
                <a:solidFill>
                  <a:srgbClr val="000000"/>
                </a:solidFill>
                <a:latin typeface="Verdana" pitchFamily="34" charset="0"/>
                <a:ea typeface="Times New Roman" pitchFamily="18" charset="0"/>
                <a:cs typeface="Arial" pitchFamily="34" charset="0"/>
              </a:rPr>
              <a:t>Talking Points</a:t>
            </a:r>
          </a:p>
          <a:p>
            <a:pPr marL="241653" indent="-241653">
              <a:spcBef>
                <a:spcPct val="0"/>
              </a:spcBef>
              <a:buFontTx/>
              <a:buChar char="•"/>
              <a:defRPr/>
            </a:pPr>
            <a:r>
              <a:rPr lang="en-US" sz="1000" dirty="0" smtClean="0">
                <a:latin typeface="Verdana" pitchFamily="34" charset="0"/>
              </a:rPr>
              <a:t>Misoprostol belong to family of Eicosanoids, which are active metabolites of arachidonic acid</a:t>
            </a:r>
          </a:p>
          <a:p>
            <a:pPr marL="241653" indent="-241653">
              <a:spcBef>
                <a:spcPct val="0"/>
              </a:spcBef>
              <a:buFontTx/>
              <a:buChar char="•"/>
              <a:defRPr/>
            </a:pPr>
            <a:r>
              <a:rPr lang="en-US" sz="1000" dirty="0" smtClean="0">
                <a:latin typeface="Verdana" pitchFamily="34" charset="0"/>
              </a:rPr>
              <a:t>In the prostaglandins, the E-series (for example dinoprostone and sulprostone) and F-series are the most important.  E-series are more uteroselective and are superior in cervical ripening.</a:t>
            </a:r>
          </a:p>
          <a:p>
            <a:pPr marL="241653" indent="-241653">
              <a:spcBef>
                <a:spcPct val="0"/>
              </a:spcBef>
              <a:buFontTx/>
              <a:buChar char="•"/>
              <a:defRPr/>
            </a:pPr>
            <a:r>
              <a:rPr lang="en-US" sz="1000" dirty="0" smtClean="0">
                <a:latin typeface="Verdana" pitchFamily="34" charset="0"/>
              </a:rPr>
              <a:t>FDA approved for prevention and treatment of gastric and duodenal ulcers</a:t>
            </a:r>
          </a:p>
          <a:p>
            <a:pPr marL="241653" indent="-241653">
              <a:spcBef>
                <a:spcPct val="0"/>
              </a:spcBef>
              <a:buFontTx/>
              <a:buChar char="•"/>
              <a:defRPr/>
            </a:pPr>
            <a:r>
              <a:rPr lang="en-US" sz="1000" dirty="0" smtClean="0">
                <a:latin typeface="Verdana" pitchFamily="34" charset="0"/>
              </a:rPr>
              <a:t>Misoprostol is heat stable, so it does not require refrigeration. </a:t>
            </a:r>
          </a:p>
          <a:p>
            <a:pPr marL="241653" indent="-241653">
              <a:spcBef>
                <a:spcPct val="0"/>
              </a:spcBef>
              <a:buFontTx/>
              <a:buChar char="•"/>
              <a:defRPr/>
            </a:pPr>
            <a:r>
              <a:rPr lang="en-US" sz="1000" dirty="0" smtClean="0">
                <a:latin typeface="Verdana" pitchFamily="34" charset="0"/>
              </a:rPr>
              <a:t>It is inexpensive and widely available. </a:t>
            </a:r>
          </a:p>
          <a:p>
            <a:pPr marL="241653" indent="-241653">
              <a:spcBef>
                <a:spcPct val="0"/>
              </a:spcBef>
              <a:buFontTx/>
              <a:buChar char="•"/>
              <a:defRPr/>
            </a:pPr>
            <a:r>
              <a:rPr lang="en-US" sz="1000" dirty="0" smtClean="0">
                <a:latin typeface="Verdana" pitchFamily="34" charset="0"/>
              </a:rPr>
              <a:t>Oral preparation</a:t>
            </a:r>
          </a:p>
          <a:p>
            <a:pPr marL="698853" lvl="1" indent="-241653">
              <a:spcBef>
                <a:spcPct val="0"/>
              </a:spcBef>
              <a:buFontTx/>
              <a:buChar char="•"/>
              <a:defRPr/>
            </a:pPr>
            <a:r>
              <a:rPr lang="en-US" sz="1000" dirty="0" smtClean="0">
                <a:latin typeface="Verdana" pitchFamily="34" charset="0"/>
              </a:rPr>
              <a:t>100 </a:t>
            </a:r>
            <a:r>
              <a:rPr lang="en-US" sz="1000" dirty="0" smtClean="0">
                <a:latin typeface="Verdana" pitchFamily="34" charset="0"/>
                <a:sym typeface="Symbol" pitchFamily="18" charset="2"/>
              </a:rPr>
              <a:t>g (non-scored) &amp; 200 g (scored) tablets</a:t>
            </a:r>
          </a:p>
          <a:p>
            <a:pPr>
              <a:defRPr/>
            </a:pPr>
            <a:endParaRPr lang="en-US" sz="1000" dirty="0" smtClean="0">
              <a:solidFill>
                <a:srgbClr val="000000"/>
              </a:solidFill>
              <a:latin typeface="Verdana" pitchFamily="34" charset="0"/>
              <a:ea typeface="Times New Roman" pitchFamily="18" charset="0"/>
              <a:cs typeface="Arial" pitchFamily="34" charset="0"/>
            </a:endParaRPr>
          </a:p>
          <a:p>
            <a:pPr marL="241653" indent="-241653">
              <a:spcBef>
                <a:spcPct val="0"/>
              </a:spcBef>
              <a:defRPr/>
            </a:pPr>
            <a:r>
              <a:rPr lang="en-US" sz="1000" u="sng" dirty="0" smtClean="0">
                <a:solidFill>
                  <a:srgbClr val="000000"/>
                </a:solidFill>
                <a:latin typeface="Verdana" pitchFamily="34" charset="0"/>
                <a:ea typeface="Times New Roman" pitchFamily="18" charset="0"/>
                <a:cs typeface="Arial" pitchFamily="34" charset="0"/>
              </a:rPr>
              <a:t>References </a:t>
            </a:r>
          </a:p>
          <a:p>
            <a:pPr marL="241653" indent="-241653">
              <a:spcBef>
                <a:spcPct val="0"/>
              </a:spcBef>
              <a:buFontTx/>
              <a:buChar char="•"/>
              <a:defRPr/>
            </a:pPr>
            <a:r>
              <a:rPr lang="en-US" sz="1000" dirty="0" smtClean="0">
                <a:latin typeface="Verdana" pitchFamily="34" charset="0"/>
                <a:sym typeface="Symbol" pitchFamily="18" charset="2"/>
              </a:rPr>
              <a:t>Creinin M, Danielsson KG. Chapter 9: Medical Abortion in Early Pregnancy. In </a:t>
            </a:r>
            <a:r>
              <a:rPr lang="en-US" sz="1000" dirty="0" smtClean="0">
                <a:latin typeface="Verdana" pitchFamily="34" charset="0"/>
              </a:rPr>
              <a:t>Paul M, Lichtenberg ES, Borgatta L, Grimes DA, Stubblefield PG, Creinin MD (ed).Management of unintended and abnormal pregnancy comprehensive abortion care.  Oxford, UK: Wiley-Blackwell; 2009.</a:t>
            </a:r>
          </a:p>
          <a:p>
            <a:pPr>
              <a:lnSpc>
                <a:spcPct val="90000"/>
              </a:lnSpc>
              <a:defRPr/>
            </a:pPr>
            <a:endParaRPr lang="en-US" sz="1000" dirty="0" smtClean="0">
              <a:latin typeface="Verdana" pitchFamily="34" charset="0"/>
            </a:endParaRPr>
          </a:p>
          <a:p>
            <a:pPr>
              <a:spcBef>
                <a:spcPct val="0"/>
              </a:spcBef>
              <a:defRPr/>
            </a:pPr>
            <a:r>
              <a:rPr lang="en-US" sz="1000" dirty="0" smtClean="0">
                <a:latin typeface="Verdana" pitchFamily="34" charset="0"/>
                <a:cs typeface="Arial" pitchFamily="34" charset="0"/>
              </a:rPr>
              <a:t>---</a:t>
            </a:r>
          </a:p>
          <a:p>
            <a:pPr>
              <a:defRPr/>
            </a:pPr>
            <a:r>
              <a:rPr lang="en-US" sz="1000" dirty="0" smtClean="0">
                <a:latin typeface="Verdana" pitchFamily="34" charset="0"/>
              </a:rPr>
              <a:t>Original content for this slide submitted by ARHP’s Clinical Advisory Committee for “Medication Management of Elective First Trimester Abortion</a:t>
            </a:r>
            <a:r>
              <a:rPr lang="en-US" sz="1000" i="1" dirty="0" smtClean="0">
                <a:latin typeface="Verdana" pitchFamily="34" charset="0"/>
              </a:rPr>
              <a:t>”</a:t>
            </a:r>
            <a:r>
              <a:rPr lang="en-US" sz="1000" dirty="0" smtClean="0">
                <a:latin typeface="Verdana" pitchFamily="34" charset="0"/>
              </a:rPr>
              <a:t>  in October 2010. Original funding received from Danco Laboratories, LLC. through an educational grant. This slide is available at www.arhp.org/core.</a:t>
            </a:r>
            <a:endParaRPr lang="en-US" sz="1000" dirty="0">
              <a:latin typeface="Verdana" pitchFamily="34" charset="0"/>
            </a:endParaRPr>
          </a:p>
        </p:txBody>
      </p:sp>
      <p:sp>
        <p:nvSpPr>
          <p:cNvPr id="58372"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E0A89C-3E68-41DA-AAA8-685CE9A540D8}" type="slidenum">
              <a:rPr lang="en-US" smtClean="0"/>
              <a:pPr/>
              <a:t>10</a:t>
            </a:fld>
            <a:endParaRPr lang="en-US" smtClean="0"/>
          </a:p>
        </p:txBody>
      </p:sp>
      <p:sp>
        <p:nvSpPr>
          <p:cNvPr id="58373" name="Header Placeholder 7"/>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Medication Management of Elective First Trimester Abortion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p:txBody>
          <a:bodyPr wrap="square" numCol="1" anchor="t" anchorCtr="0" compatLnSpc="1">
            <a:prstTxWarp prst="textNoShape">
              <a:avLst/>
            </a:prstTxWarp>
          </a:bodyPr>
          <a:lstStyle/>
          <a:p>
            <a:pPr marL="241653" indent="-241653">
              <a:spcBef>
                <a:spcPct val="0"/>
              </a:spcBef>
              <a:defRPr/>
            </a:pPr>
            <a:r>
              <a:rPr lang="en-US" sz="1000" u="sng" dirty="0" smtClean="0">
                <a:solidFill>
                  <a:srgbClr val="000000"/>
                </a:solidFill>
                <a:latin typeface="Verdana" pitchFamily="34" charset="0"/>
                <a:ea typeface="Times New Roman" pitchFamily="18" charset="0"/>
                <a:cs typeface="Arial" pitchFamily="34" charset="0"/>
              </a:rPr>
              <a:t>Talking Points</a:t>
            </a:r>
          </a:p>
          <a:p>
            <a:pPr marL="241653" indent="-241653">
              <a:spcBef>
                <a:spcPct val="0"/>
              </a:spcBef>
              <a:buFontTx/>
              <a:buChar char="•"/>
              <a:defRPr/>
            </a:pPr>
            <a:r>
              <a:rPr lang="en-US" sz="1000" dirty="0" smtClean="0">
                <a:latin typeface="Verdana" pitchFamily="34" charset="0"/>
              </a:rPr>
              <a:t>Acts on smooth muscle receptors</a:t>
            </a:r>
          </a:p>
          <a:p>
            <a:pPr marL="241653" indent="-241653">
              <a:spcBef>
                <a:spcPct val="0"/>
              </a:spcBef>
              <a:buFontTx/>
              <a:buChar char="•"/>
              <a:defRPr/>
            </a:pPr>
            <a:r>
              <a:rPr lang="en-US" sz="1000" dirty="0" smtClean="0">
                <a:latin typeface="Verdana" pitchFamily="34" charset="0"/>
              </a:rPr>
              <a:t>In contrast to oxytocin, prostaglandins not only have an effect on myometrial contractility, but they also accelerate the physiological cervical ripening. </a:t>
            </a:r>
          </a:p>
          <a:p>
            <a:pPr marL="241653" indent="-241653">
              <a:spcBef>
                <a:spcPct val="0"/>
              </a:spcBef>
              <a:buFontTx/>
              <a:buChar char="•"/>
              <a:defRPr/>
            </a:pPr>
            <a:r>
              <a:rPr lang="en-US" sz="1000" dirty="0" smtClean="0">
                <a:latin typeface="Verdana" pitchFamily="34" charset="0"/>
              </a:rPr>
              <a:t>Prostaglandin receptors are always present in myometrial tissue, whereas oxytocin receptors develop during the later part of pregnancy. </a:t>
            </a:r>
          </a:p>
          <a:p>
            <a:pPr>
              <a:defRPr/>
            </a:pPr>
            <a:endParaRPr lang="en-US" sz="1000" dirty="0" smtClean="0">
              <a:solidFill>
                <a:srgbClr val="000000"/>
              </a:solidFill>
              <a:latin typeface="Verdana" pitchFamily="34" charset="0"/>
              <a:ea typeface="Times New Roman" pitchFamily="18" charset="0"/>
              <a:cs typeface="Arial" pitchFamily="34" charset="0"/>
            </a:endParaRPr>
          </a:p>
          <a:p>
            <a:pPr marL="241653" indent="-241653">
              <a:spcBef>
                <a:spcPct val="0"/>
              </a:spcBef>
              <a:defRPr/>
            </a:pPr>
            <a:r>
              <a:rPr lang="en-US" sz="1000" u="sng" dirty="0" smtClean="0">
                <a:solidFill>
                  <a:srgbClr val="000000"/>
                </a:solidFill>
                <a:latin typeface="Verdana" pitchFamily="34" charset="0"/>
                <a:ea typeface="Times New Roman" pitchFamily="18" charset="0"/>
                <a:cs typeface="Arial" pitchFamily="34" charset="0"/>
              </a:rPr>
              <a:t>References </a:t>
            </a:r>
          </a:p>
          <a:p>
            <a:pPr marL="241653" indent="-241653">
              <a:spcBef>
                <a:spcPct val="0"/>
              </a:spcBef>
              <a:buFontTx/>
              <a:buChar char="•"/>
              <a:defRPr/>
            </a:pPr>
            <a:r>
              <a:rPr lang="en-US" sz="1000" dirty="0" smtClean="0">
                <a:latin typeface="Verdana" pitchFamily="34" charset="0"/>
                <a:sym typeface="Symbol" pitchFamily="18" charset="2"/>
              </a:rPr>
              <a:t>Creinin M, Danielsson KG. Chapter 9: Medical Abortion in Early Pregnancy. In </a:t>
            </a:r>
            <a:r>
              <a:rPr lang="en-US" sz="1000" dirty="0" smtClean="0">
                <a:latin typeface="Verdana" pitchFamily="34" charset="0"/>
              </a:rPr>
              <a:t>Paul M, Lichtenberg ES, Borgatta L, Grimes DA, Stubblefield PG, Creinin M (ed). Management of unintended and abnormal pregnancy comprehensive abortion care. Oxford, UK: Wiley-Blackwell; 2009.</a:t>
            </a:r>
          </a:p>
          <a:p>
            <a:pPr>
              <a:defRPr/>
            </a:pPr>
            <a:endParaRPr lang="en-US" sz="1000" b="1" u="sng" dirty="0" smtClean="0">
              <a:latin typeface="Verdana" pitchFamily="34" charset="0"/>
            </a:endParaRPr>
          </a:p>
          <a:p>
            <a:pPr>
              <a:spcBef>
                <a:spcPct val="0"/>
              </a:spcBef>
              <a:defRPr/>
            </a:pPr>
            <a:r>
              <a:rPr lang="en-US" sz="1000" dirty="0" smtClean="0">
                <a:latin typeface="Verdana" pitchFamily="34" charset="0"/>
              </a:rPr>
              <a:t> </a:t>
            </a:r>
            <a:r>
              <a:rPr lang="en-US" sz="1000" dirty="0" smtClean="0">
                <a:latin typeface="Verdana" pitchFamily="34" charset="0"/>
                <a:cs typeface="Arial" pitchFamily="34" charset="0"/>
              </a:rPr>
              <a:t>---</a:t>
            </a:r>
          </a:p>
          <a:p>
            <a:pPr>
              <a:defRPr/>
            </a:pPr>
            <a:r>
              <a:rPr lang="en-US" sz="1000" dirty="0" smtClean="0">
                <a:latin typeface="Verdana" pitchFamily="34" charset="0"/>
              </a:rPr>
              <a:t>Original content for this slide submitted by ARHP’s Clinical Advisory Committee for “Medication Management of Elective First Trimester Abortion</a:t>
            </a:r>
            <a:r>
              <a:rPr lang="en-US" sz="1000" i="1" dirty="0" smtClean="0">
                <a:latin typeface="Verdana" pitchFamily="34" charset="0"/>
              </a:rPr>
              <a:t>”</a:t>
            </a:r>
            <a:r>
              <a:rPr lang="en-US" sz="1000" dirty="0" smtClean="0">
                <a:latin typeface="Verdana" pitchFamily="34" charset="0"/>
              </a:rPr>
              <a:t>  in October 2010. Original funding received from Danco Laboratories, LLC. through an educational grant. This slide is available at www.arhp.org/core.</a:t>
            </a:r>
            <a:endParaRPr lang="en-US" sz="1000" dirty="0">
              <a:latin typeface="Verdana" pitchFamily="34" charset="0"/>
            </a:endParaRPr>
          </a:p>
        </p:txBody>
      </p:sp>
      <p:sp>
        <p:nvSpPr>
          <p:cNvPr id="59396"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35FC4E4-7CD8-43EB-A5A1-138B2A74885A}" type="slidenum">
              <a:rPr lang="en-US" smtClean="0"/>
              <a:pPr/>
              <a:t>11</a:t>
            </a:fld>
            <a:endParaRPr lang="en-US" smtClean="0"/>
          </a:p>
        </p:txBody>
      </p:sp>
      <p:sp>
        <p:nvSpPr>
          <p:cNvPr id="59397"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Medication Management of Elective First Trimester Abortion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9" name="Rectangle 3"/>
          <p:cNvSpPr>
            <a:spLocks noGrp="1" noChangeArrowheads="1"/>
          </p:cNvSpPr>
          <p:nvPr>
            <p:ph type="body" idx="1"/>
          </p:nvPr>
        </p:nvSpPr>
        <p:spPr bwMode="auto">
          <a:xfrm>
            <a:off x="914400" y="4343400"/>
            <a:ext cx="5029200" cy="4114800"/>
          </a:xfrm>
        </p:spPr>
        <p:txBody>
          <a:bodyPr wrap="square" numCol="1" anchor="t" anchorCtr="0" compatLnSpc="1">
            <a:prstTxWarp prst="textNoShape">
              <a:avLst/>
            </a:prstTxWarp>
            <a:noAutofit/>
          </a:bodyPr>
          <a:lstStyle/>
          <a:p>
            <a:pPr marL="241653" indent="-241653">
              <a:spcBef>
                <a:spcPct val="0"/>
              </a:spcBef>
              <a:defRPr/>
            </a:pPr>
            <a:r>
              <a:rPr lang="en-US" sz="1000" u="sng" dirty="0" smtClean="0">
                <a:solidFill>
                  <a:srgbClr val="000000"/>
                </a:solidFill>
                <a:latin typeface="Verdana" pitchFamily="34" charset="0"/>
                <a:ea typeface="Times New Roman" pitchFamily="18" charset="0"/>
                <a:cs typeface="Arial" pitchFamily="34" charset="0"/>
              </a:rPr>
              <a:t>Talking Points</a:t>
            </a:r>
          </a:p>
          <a:p>
            <a:pPr marL="241653" indent="-241653">
              <a:spcBef>
                <a:spcPct val="0"/>
              </a:spcBef>
              <a:buFontTx/>
              <a:buChar char="•"/>
              <a:defRPr/>
            </a:pPr>
            <a:r>
              <a:rPr lang="en-US" sz="1000" dirty="0" smtClean="0">
                <a:latin typeface="Verdana" pitchFamily="34" charset="0"/>
              </a:rPr>
              <a:t>Misoprostol should not be used for women with:</a:t>
            </a:r>
          </a:p>
          <a:p>
            <a:pPr marL="698853" lvl="1" indent="-241653">
              <a:spcBef>
                <a:spcPct val="0"/>
              </a:spcBef>
              <a:buFontTx/>
              <a:buChar char="•"/>
              <a:defRPr/>
            </a:pPr>
            <a:r>
              <a:rPr lang="en-US" sz="1000" dirty="0" smtClean="0">
                <a:latin typeface="Verdana" pitchFamily="34" charset="0"/>
              </a:rPr>
              <a:t>Known allergy to misoprostol</a:t>
            </a:r>
          </a:p>
          <a:p>
            <a:pPr marL="698853" lvl="1" indent="-241653">
              <a:spcBef>
                <a:spcPct val="0"/>
              </a:spcBef>
              <a:buFontTx/>
              <a:buChar char="•"/>
              <a:defRPr/>
            </a:pPr>
            <a:r>
              <a:rPr lang="en-US" sz="1000" dirty="0" smtClean="0">
                <a:latin typeface="Verdana" pitchFamily="34" charset="0"/>
              </a:rPr>
              <a:t>Suspected ectopic pregnancy</a:t>
            </a:r>
          </a:p>
          <a:p>
            <a:pPr marL="698853" lvl="1" indent="-241653">
              <a:spcBef>
                <a:spcPct val="0"/>
              </a:spcBef>
              <a:buFontTx/>
              <a:buChar char="•"/>
              <a:defRPr/>
            </a:pPr>
            <a:r>
              <a:rPr lang="en-US" sz="1000" dirty="0" smtClean="0">
                <a:latin typeface="Verdana" pitchFamily="34" charset="0"/>
              </a:rPr>
              <a:t>Unstable hemodynamics and shock</a:t>
            </a:r>
          </a:p>
          <a:p>
            <a:pPr marL="698853" lvl="1" indent="-241653">
              <a:spcBef>
                <a:spcPct val="0"/>
              </a:spcBef>
              <a:buFontTx/>
              <a:buChar char="•"/>
              <a:defRPr/>
            </a:pPr>
            <a:r>
              <a:rPr lang="en-US" sz="1000" dirty="0" smtClean="0">
                <a:latin typeface="Verdana" pitchFamily="34" charset="0"/>
              </a:rPr>
              <a:t>Signs of pelvic infections and/or sepsis</a:t>
            </a:r>
          </a:p>
          <a:p>
            <a:pPr marL="241653" indent="-241653">
              <a:spcBef>
                <a:spcPct val="0"/>
              </a:spcBef>
              <a:buFontTx/>
              <a:buChar char="•"/>
              <a:defRPr/>
            </a:pPr>
            <a:r>
              <a:rPr lang="en-US" sz="1000" dirty="0" smtClean="0">
                <a:latin typeface="Verdana" pitchFamily="34" charset="0"/>
              </a:rPr>
              <a:t>Caution should be taken when treating women with:</a:t>
            </a:r>
          </a:p>
          <a:p>
            <a:pPr marL="698853" lvl="1" indent="-241653">
              <a:spcBef>
                <a:spcPct val="0"/>
              </a:spcBef>
              <a:buFontTx/>
              <a:buChar char="•"/>
              <a:defRPr/>
            </a:pPr>
            <a:r>
              <a:rPr lang="en-US" sz="1000" dirty="0" smtClean="0">
                <a:latin typeface="Verdana" pitchFamily="34" charset="0"/>
              </a:rPr>
              <a:t>An IUD in place. The IUD should be removed before administration of the drug.</a:t>
            </a:r>
          </a:p>
          <a:p>
            <a:pPr marL="698853" lvl="1" indent="-241653">
              <a:spcBef>
                <a:spcPct val="0"/>
              </a:spcBef>
              <a:buFontTx/>
              <a:buChar char="•"/>
              <a:defRPr/>
            </a:pPr>
            <a:r>
              <a:rPr lang="en-US" sz="1000" dirty="0" smtClean="0">
                <a:latin typeface="Verdana" pitchFamily="34" charset="0"/>
              </a:rPr>
              <a:t>A known bleeding disorder or currently taking anti-coagulants</a:t>
            </a:r>
          </a:p>
          <a:p>
            <a:pPr>
              <a:defRPr/>
            </a:pPr>
            <a:endParaRPr lang="en-US" sz="1000" dirty="0" smtClean="0">
              <a:solidFill>
                <a:srgbClr val="000000"/>
              </a:solidFill>
              <a:latin typeface="Verdana" pitchFamily="34" charset="0"/>
              <a:ea typeface="Times New Roman" pitchFamily="18" charset="0"/>
              <a:cs typeface="Arial" pitchFamily="34" charset="0"/>
            </a:endParaRPr>
          </a:p>
          <a:p>
            <a:pPr marL="241653" indent="-241653">
              <a:spcBef>
                <a:spcPct val="0"/>
              </a:spcBef>
              <a:defRPr/>
            </a:pPr>
            <a:r>
              <a:rPr lang="en-US" sz="1000" u="sng" dirty="0" smtClean="0">
                <a:solidFill>
                  <a:srgbClr val="000000"/>
                </a:solidFill>
                <a:latin typeface="Verdana" pitchFamily="34" charset="0"/>
                <a:ea typeface="Times New Roman" pitchFamily="18" charset="0"/>
                <a:cs typeface="Arial" pitchFamily="34" charset="0"/>
              </a:rPr>
              <a:t>References</a:t>
            </a:r>
            <a:r>
              <a:rPr lang="en-US" sz="1000" dirty="0" smtClean="0">
                <a:solidFill>
                  <a:srgbClr val="000000"/>
                </a:solidFill>
                <a:latin typeface="Verdana" pitchFamily="34" charset="0"/>
                <a:ea typeface="Times New Roman" pitchFamily="18" charset="0"/>
                <a:cs typeface="Arial" pitchFamily="34" charset="0"/>
              </a:rPr>
              <a:t> </a:t>
            </a:r>
          </a:p>
          <a:p>
            <a:pPr marL="241653" indent="-241653">
              <a:spcBef>
                <a:spcPct val="0"/>
              </a:spcBef>
              <a:buFontTx/>
              <a:buChar char="•"/>
              <a:defRPr/>
            </a:pPr>
            <a:r>
              <a:rPr lang="en-US" sz="1000" dirty="0" smtClean="0">
                <a:latin typeface="Verdana" pitchFamily="34" charset="0"/>
              </a:rPr>
              <a:t>Tang, Oi Shan, Kristina Gemzell-Danielsson, Pak Chung. Ho.  2007. Misoprostol: pharmacokinetic profiles, effects on the uterus and side-effects. </a:t>
            </a:r>
            <a:r>
              <a:rPr lang="en-US" sz="1000" i="1" dirty="0" smtClean="0">
                <a:latin typeface="Verdana" pitchFamily="34" charset="0"/>
              </a:rPr>
              <a:t>International Journal of Gynecology and Obstetrics; </a:t>
            </a:r>
            <a:r>
              <a:rPr lang="en-US" sz="1000" dirty="0" smtClean="0">
                <a:latin typeface="Verdana" pitchFamily="34" charset="0"/>
              </a:rPr>
              <a:t>99: S160-S167. </a:t>
            </a:r>
          </a:p>
          <a:p>
            <a:pPr marL="241653" indent="-241653">
              <a:spcBef>
                <a:spcPct val="0"/>
              </a:spcBef>
              <a:buFontTx/>
              <a:buChar char="•"/>
              <a:defRPr/>
            </a:pPr>
            <a:r>
              <a:rPr lang="en-US" sz="1000" dirty="0" smtClean="0">
                <a:latin typeface="Verdana" pitchFamily="34" charset="0"/>
              </a:rPr>
              <a:t>Gremzwll-Danielsson K, Ho P, Gomez Ponce de Leon RG, et al. Misoprostol to treat missed abortion in the first trimester. </a:t>
            </a:r>
            <a:r>
              <a:rPr lang="en-US" sz="1000" i="1" dirty="0" smtClean="0">
                <a:latin typeface="Verdana" pitchFamily="34" charset="0"/>
              </a:rPr>
              <a:t>Int J Gynecol Obstet</a:t>
            </a:r>
            <a:r>
              <a:rPr lang="en-US" sz="1000" dirty="0" smtClean="0">
                <a:latin typeface="Verdana" pitchFamily="34" charset="0"/>
              </a:rPr>
              <a:t>, </a:t>
            </a:r>
            <a:r>
              <a:rPr lang="en-US" sz="1000" i="1" dirty="0" smtClean="0">
                <a:latin typeface="Verdana" pitchFamily="34" charset="0"/>
              </a:rPr>
              <a:t>Suppl.</a:t>
            </a:r>
            <a:r>
              <a:rPr lang="en-US" sz="1000" dirty="0" smtClean="0">
                <a:latin typeface="Verdana" pitchFamily="34" charset="0"/>
              </a:rPr>
              <a:t> 2007;99:S182-S185.</a:t>
            </a:r>
          </a:p>
          <a:p>
            <a:pPr marL="241653" indent="-241653">
              <a:spcBef>
                <a:spcPct val="0"/>
              </a:spcBef>
              <a:buFontTx/>
              <a:buChar char="•"/>
              <a:defRPr/>
            </a:pPr>
            <a:r>
              <a:rPr lang="en-US" sz="1000" dirty="0" smtClean="0">
                <a:latin typeface="Verdana" pitchFamily="34" charset="0"/>
              </a:rPr>
              <a:t>Consensus Statement: Instructions for use of Misoprostol for treatment of incomplete abortion and Miscarriage. Expert Meeting on Misoprostol sponsored by Reproductive Health Technology Project and Gynuity Health Projects. June 9, 2004. New York, NY. (Updated June 2008).</a:t>
            </a:r>
          </a:p>
          <a:p>
            <a:pPr>
              <a:defRPr/>
            </a:pPr>
            <a:endParaRPr lang="en-US" sz="1000" dirty="0" smtClean="0">
              <a:latin typeface="Verdana" pitchFamily="34" charset="0"/>
            </a:endParaRPr>
          </a:p>
          <a:p>
            <a:pPr>
              <a:spcBef>
                <a:spcPct val="0"/>
              </a:spcBef>
              <a:defRPr/>
            </a:pPr>
            <a:r>
              <a:rPr lang="en-US" sz="1000" dirty="0" smtClean="0">
                <a:latin typeface="Verdana" pitchFamily="34" charset="0"/>
                <a:cs typeface="Arial" pitchFamily="34" charset="0"/>
              </a:rPr>
              <a:t>---</a:t>
            </a:r>
          </a:p>
          <a:p>
            <a:pPr>
              <a:defRPr/>
            </a:pPr>
            <a:r>
              <a:rPr lang="en-US" sz="1000" dirty="0" smtClean="0">
                <a:latin typeface="Verdana" pitchFamily="34" charset="0"/>
              </a:rPr>
              <a:t>Original content for this slide submitted by ARHP’s Clinical Advisory Committee for “Medication Management of Elective First Trimester Abortion</a:t>
            </a:r>
            <a:r>
              <a:rPr lang="en-US" sz="1000" i="1" dirty="0" smtClean="0">
                <a:latin typeface="Verdana" pitchFamily="34" charset="0"/>
              </a:rPr>
              <a:t>”</a:t>
            </a:r>
            <a:r>
              <a:rPr lang="en-US" sz="1000" dirty="0" smtClean="0">
                <a:latin typeface="Verdana" pitchFamily="34" charset="0"/>
              </a:rPr>
              <a:t>  in October 2010. Original funding received from Danco Laboratories, LLC. through an educational grant. This slide is available at www.arhp.org/core.</a:t>
            </a:r>
          </a:p>
        </p:txBody>
      </p:sp>
      <p:sp>
        <p:nvSpPr>
          <p:cNvPr id="60420"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00484C6-246B-493A-9F25-47770C260528}" type="slidenum">
              <a:rPr lang="en-US" smtClean="0"/>
              <a:pPr/>
              <a:t>12</a:t>
            </a:fld>
            <a:endParaRPr lang="en-US" smtClean="0"/>
          </a:p>
        </p:txBody>
      </p:sp>
      <p:sp>
        <p:nvSpPr>
          <p:cNvPr id="6042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Medication Management of Elective First Trimester Abortion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p:txBody>
          <a:bodyPr wrap="square" numCol="1" anchor="t" anchorCtr="0" compatLnSpc="1">
            <a:prstTxWarp prst="textNoShape">
              <a:avLst/>
            </a:prstTxWarp>
          </a:bodyPr>
          <a:lstStyle/>
          <a:p>
            <a:pPr marL="241653" indent="-241653">
              <a:spcBef>
                <a:spcPct val="0"/>
              </a:spcBef>
              <a:defRPr/>
            </a:pPr>
            <a:r>
              <a:rPr lang="en-US" sz="1000" u="sng" dirty="0" smtClean="0">
                <a:solidFill>
                  <a:srgbClr val="000000"/>
                </a:solidFill>
                <a:latin typeface="Verdana" pitchFamily="34" charset="0"/>
                <a:ea typeface="Times New Roman" pitchFamily="18" charset="0"/>
                <a:cs typeface="Arial" pitchFamily="34" charset="0"/>
              </a:rPr>
              <a:t>Talking Points</a:t>
            </a:r>
          </a:p>
          <a:p>
            <a:pPr marL="241653" indent="-241653">
              <a:spcBef>
                <a:spcPct val="0"/>
              </a:spcBef>
              <a:buFontTx/>
              <a:buChar char="•"/>
              <a:defRPr/>
            </a:pPr>
            <a:r>
              <a:rPr lang="en-US" sz="1000" b="1" dirty="0" smtClean="0">
                <a:latin typeface="Verdana" pitchFamily="34" charset="0"/>
              </a:rPr>
              <a:t>QUESTION:  </a:t>
            </a:r>
            <a:r>
              <a:rPr lang="en-US" sz="1000" dirty="0" smtClean="0"/>
              <a:t>Is medical abortion contraindicated in breast-feeding women?</a:t>
            </a:r>
            <a:endParaRPr lang="en-US" sz="1000" b="1" dirty="0" smtClean="0">
              <a:latin typeface="Verdana" pitchFamily="34" charset="0"/>
            </a:endParaRPr>
          </a:p>
          <a:p>
            <a:pPr marL="241653" indent="-241653">
              <a:spcBef>
                <a:spcPct val="0"/>
              </a:spcBef>
              <a:buFontTx/>
              <a:buChar char="•"/>
              <a:defRPr/>
            </a:pPr>
            <a:r>
              <a:rPr lang="en-US" sz="1000" dirty="0" smtClean="0">
                <a:latin typeface="Verdana" pitchFamily="34" charset="0"/>
              </a:rPr>
              <a:t>Answer: False.  There’s a theoretical concern that misoprostol could cause diarrhea in the breast-feeding infant. The level of misoprostol in breast milk is undetectable by 4-5 hours after ingestion. The woman can breast-feed before using misoprostol, and then wait 4-5 hours until the next feed. </a:t>
            </a:r>
            <a:endParaRPr lang="en-US" sz="1000" dirty="0" smtClean="0">
              <a:solidFill>
                <a:srgbClr val="000000"/>
              </a:solidFill>
              <a:latin typeface="Verdana" pitchFamily="34" charset="0"/>
              <a:ea typeface="Times New Roman" pitchFamily="18" charset="0"/>
              <a:cs typeface="Arial" pitchFamily="34" charset="0"/>
            </a:endParaRPr>
          </a:p>
          <a:p>
            <a:pPr>
              <a:defRPr/>
            </a:pPr>
            <a:endParaRPr lang="en-US" sz="1000" dirty="0" smtClean="0">
              <a:solidFill>
                <a:srgbClr val="000000"/>
              </a:solidFill>
              <a:latin typeface="Verdana" pitchFamily="34" charset="0"/>
              <a:ea typeface="Times New Roman" pitchFamily="18" charset="0"/>
              <a:cs typeface="Arial" pitchFamily="34" charset="0"/>
            </a:endParaRPr>
          </a:p>
          <a:p>
            <a:pPr marL="241653" indent="-241653">
              <a:spcBef>
                <a:spcPct val="0"/>
              </a:spcBef>
              <a:defRPr/>
            </a:pPr>
            <a:r>
              <a:rPr lang="en-US" sz="1000" u="sng" dirty="0" smtClean="0">
                <a:solidFill>
                  <a:srgbClr val="000000"/>
                </a:solidFill>
                <a:latin typeface="Verdana" pitchFamily="34" charset="0"/>
                <a:ea typeface="Times New Roman" pitchFamily="18" charset="0"/>
                <a:cs typeface="Arial" pitchFamily="34" charset="0"/>
              </a:rPr>
              <a:t>References </a:t>
            </a:r>
          </a:p>
          <a:p>
            <a:pPr marL="241653" indent="-241653">
              <a:spcBef>
                <a:spcPct val="0"/>
              </a:spcBef>
              <a:buFontTx/>
              <a:buChar char="•"/>
              <a:defRPr/>
            </a:pPr>
            <a:r>
              <a:rPr lang="en-US" sz="1000" dirty="0" smtClean="0">
                <a:latin typeface="Verdana" pitchFamily="34" charset="0"/>
              </a:rPr>
              <a:t>Tang OS, K. Gemzell-Danielsson K, Ho PC. Misoprostol: Pharmacokinetic profiles, effects on the uterus and side-effects. 2007.  </a:t>
            </a:r>
            <a:r>
              <a:rPr lang="en-US" sz="1000" i="1" dirty="0" smtClean="0">
                <a:latin typeface="Verdana" pitchFamily="34" charset="0"/>
              </a:rPr>
              <a:t>International Journal of Gynecology and Obstetrics, </a:t>
            </a:r>
            <a:r>
              <a:rPr lang="en-US" sz="1000" dirty="0" smtClean="0">
                <a:latin typeface="Verdana" pitchFamily="34" charset="0"/>
              </a:rPr>
              <a:t>99: S160-S167. </a:t>
            </a:r>
          </a:p>
          <a:p>
            <a:pPr>
              <a:defRPr/>
            </a:pPr>
            <a:endParaRPr lang="en-US" sz="1000" dirty="0" smtClean="0">
              <a:latin typeface="Verdana" pitchFamily="34" charset="0"/>
            </a:endParaRPr>
          </a:p>
          <a:p>
            <a:pPr>
              <a:spcBef>
                <a:spcPct val="0"/>
              </a:spcBef>
              <a:defRPr/>
            </a:pPr>
            <a:r>
              <a:rPr lang="en-US" sz="1000" dirty="0" smtClean="0">
                <a:latin typeface="Verdana" pitchFamily="34" charset="0"/>
                <a:cs typeface="Arial" pitchFamily="34" charset="0"/>
              </a:rPr>
              <a:t>---</a:t>
            </a:r>
          </a:p>
          <a:p>
            <a:pPr>
              <a:defRPr/>
            </a:pPr>
            <a:r>
              <a:rPr lang="en-US" sz="1000" dirty="0" smtClean="0">
                <a:latin typeface="Verdana" pitchFamily="34" charset="0"/>
              </a:rPr>
              <a:t>Original content for this slide submitted by ARHP’s Clinical Advisory Committee for “Medication Management of Elective First Trimester Abortion</a:t>
            </a:r>
            <a:r>
              <a:rPr lang="en-US" sz="1000" i="1" dirty="0" smtClean="0">
                <a:latin typeface="Verdana" pitchFamily="34" charset="0"/>
              </a:rPr>
              <a:t>”</a:t>
            </a:r>
            <a:r>
              <a:rPr lang="en-US" sz="1000" dirty="0" smtClean="0">
                <a:latin typeface="Verdana" pitchFamily="34" charset="0"/>
              </a:rPr>
              <a:t>  in October 2010. Original funding received from Danco Laboratories, LLC. through an educational grant. This slide is available at www.arhp.org/core.</a:t>
            </a:r>
          </a:p>
        </p:txBody>
      </p:sp>
      <p:sp>
        <p:nvSpPr>
          <p:cNvPr id="61444"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422D3A-F9B6-4D8F-8FD9-A8D7DBB81DCF}" type="slidenum">
              <a:rPr lang="en-US" smtClean="0"/>
              <a:pPr/>
              <a:t>13</a:t>
            </a:fld>
            <a:endParaRPr lang="en-US" smtClean="0"/>
          </a:p>
        </p:txBody>
      </p:sp>
      <p:sp>
        <p:nvSpPr>
          <p:cNvPr id="61445"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Medication Management of Elective First Trimester Abortion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p:txBody>
          <a:bodyPr wrap="square" numCol="1" anchor="t" anchorCtr="0" compatLnSpc="1">
            <a:prstTxWarp prst="textNoShape">
              <a:avLst/>
            </a:prstTxWarp>
          </a:bodyPr>
          <a:lstStyle/>
          <a:p>
            <a:pPr marL="241653" indent="-241653">
              <a:spcBef>
                <a:spcPct val="0"/>
              </a:spcBef>
              <a:defRPr/>
            </a:pPr>
            <a:r>
              <a:rPr lang="en-US" sz="1000" u="sng" dirty="0" smtClean="0">
                <a:solidFill>
                  <a:srgbClr val="000000"/>
                </a:solidFill>
                <a:latin typeface="Verdana" pitchFamily="34" charset="0"/>
                <a:ea typeface="Times New Roman" pitchFamily="18" charset="0"/>
                <a:cs typeface="Arial" pitchFamily="34" charset="0"/>
              </a:rPr>
              <a:t>Talking Points</a:t>
            </a:r>
          </a:p>
          <a:p>
            <a:pPr marL="241653" indent="-241653">
              <a:spcBef>
                <a:spcPct val="0"/>
              </a:spcBef>
              <a:buFontTx/>
              <a:buChar char="•"/>
              <a:defRPr/>
            </a:pPr>
            <a:r>
              <a:rPr lang="pt-BR" sz="1000" dirty="0" smtClean="0">
                <a:latin typeface="Verdana" pitchFamily="34" charset="0"/>
              </a:rPr>
              <a:t>Misoprostol can be administered via different routes, including:</a:t>
            </a:r>
          </a:p>
          <a:p>
            <a:pPr marL="698853" lvl="1" indent="-241653">
              <a:spcBef>
                <a:spcPct val="0"/>
              </a:spcBef>
              <a:buFontTx/>
              <a:buChar char="•"/>
              <a:defRPr/>
            </a:pPr>
            <a:r>
              <a:rPr lang="pt-BR" sz="1000" dirty="0" smtClean="0">
                <a:latin typeface="Verdana" pitchFamily="34" charset="0"/>
              </a:rPr>
              <a:t>Buccal</a:t>
            </a:r>
          </a:p>
          <a:p>
            <a:pPr marL="698853" lvl="1" indent="-241653">
              <a:spcBef>
                <a:spcPct val="0"/>
              </a:spcBef>
              <a:buFontTx/>
              <a:buChar char="•"/>
              <a:defRPr/>
            </a:pPr>
            <a:r>
              <a:rPr lang="pt-BR" sz="1000" dirty="0" smtClean="0">
                <a:latin typeface="Verdana" pitchFamily="34" charset="0"/>
              </a:rPr>
              <a:t>Oral - </a:t>
            </a:r>
            <a:r>
              <a:rPr lang="en-US" sz="1000" dirty="0" smtClean="0">
                <a:latin typeface="Verdana" pitchFamily="34" charset="0"/>
              </a:rPr>
              <a:t>Manufactured and approved for oral use only</a:t>
            </a:r>
          </a:p>
          <a:p>
            <a:pPr marL="698853" lvl="1" indent="-241653">
              <a:spcBef>
                <a:spcPct val="0"/>
              </a:spcBef>
              <a:buFontTx/>
              <a:buChar char="•"/>
              <a:defRPr/>
            </a:pPr>
            <a:r>
              <a:rPr lang="pt-BR" sz="1000" dirty="0" smtClean="0">
                <a:latin typeface="Verdana" pitchFamily="34" charset="0"/>
              </a:rPr>
              <a:t>Vaginal</a:t>
            </a:r>
          </a:p>
          <a:p>
            <a:pPr marL="698853" lvl="1" indent="-241653">
              <a:spcBef>
                <a:spcPct val="0"/>
              </a:spcBef>
              <a:buFontTx/>
              <a:buChar char="•"/>
              <a:defRPr/>
            </a:pPr>
            <a:r>
              <a:rPr lang="pt-BR" sz="1000" dirty="0" smtClean="0">
                <a:latin typeface="Verdana" pitchFamily="34" charset="0"/>
              </a:rPr>
              <a:t>Rectal</a:t>
            </a:r>
          </a:p>
          <a:p>
            <a:pPr marL="698853" lvl="1" indent="-241653">
              <a:spcBef>
                <a:spcPct val="0"/>
              </a:spcBef>
              <a:buFontTx/>
              <a:buChar char="•"/>
              <a:defRPr/>
            </a:pPr>
            <a:r>
              <a:rPr lang="pt-BR" sz="1000" dirty="0" smtClean="0">
                <a:latin typeface="Verdana" pitchFamily="34" charset="0"/>
              </a:rPr>
              <a:t>Sublingual</a:t>
            </a:r>
          </a:p>
          <a:p>
            <a:pPr marL="241653" indent="-241653">
              <a:spcBef>
                <a:spcPct val="0"/>
              </a:spcBef>
              <a:buFontTx/>
              <a:buChar char="•"/>
              <a:defRPr/>
            </a:pPr>
            <a:r>
              <a:rPr lang="pt-BR" sz="1000" dirty="0" smtClean="0">
                <a:latin typeface="Verdana" pitchFamily="34" charset="0"/>
              </a:rPr>
              <a:t>Misoprostol can be admnistered via the above routes, however evidence shows that vaginal, buccal, and sublingual are effective with fewer side effects.</a:t>
            </a:r>
          </a:p>
          <a:p>
            <a:pPr>
              <a:defRPr/>
            </a:pPr>
            <a:endParaRPr lang="en-US" sz="1000" dirty="0" smtClean="0">
              <a:solidFill>
                <a:srgbClr val="000000"/>
              </a:solidFill>
              <a:latin typeface="Verdana" pitchFamily="34" charset="0"/>
              <a:ea typeface="Times New Roman" pitchFamily="18" charset="0"/>
              <a:cs typeface="Arial" pitchFamily="34" charset="0"/>
            </a:endParaRPr>
          </a:p>
          <a:p>
            <a:pPr marL="241653" indent="-241653">
              <a:spcBef>
                <a:spcPct val="0"/>
              </a:spcBef>
              <a:defRPr/>
            </a:pPr>
            <a:r>
              <a:rPr lang="en-US" sz="1000" u="sng" dirty="0" smtClean="0">
                <a:solidFill>
                  <a:srgbClr val="000000"/>
                </a:solidFill>
                <a:latin typeface="Verdana" pitchFamily="34" charset="0"/>
                <a:ea typeface="Times New Roman" pitchFamily="18" charset="0"/>
                <a:cs typeface="Arial" pitchFamily="34" charset="0"/>
              </a:rPr>
              <a:t>References </a:t>
            </a:r>
          </a:p>
          <a:p>
            <a:pPr marL="241653" indent="-241653">
              <a:spcBef>
                <a:spcPct val="0"/>
              </a:spcBef>
              <a:buFontTx/>
              <a:buChar char="•"/>
              <a:defRPr/>
            </a:pPr>
            <a:r>
              <a:rPr lang="en-US" sz="1000" dirty="0" smtClean="0">
                <a:solidFill>
                  <a:srgbClr val="000000"/>
                </a:solidFill>
                <a:latin typeface="Verdana" pitchFamily="34" charset="0"/>
                <a:ea typeface="Times New Roman" pitchFamily="18" charset="0"/>
                <a:cs typeface="Arial" pitchFamily="34" charset="0"/>
              </a:rPr>
              <a:t>Pictures courtesy of Ipas.</a:t>
            </a:r>
          </a:p>
          <a:p>
            <a:pPr marL="241653" indent="-241653">
              <a:spcBef>
                <a:spcPct val="0"/>
              </a:spcBef>
              <a:defRPr/>
            </a:pPr>
            <a:endParaRPr lang="en-US" sz="1000" dirty="0" smtClean="0">
              <a:solidFill>
                <a:srgbClr val="000000"/>
              </a:solidFill>
              <a:latin typeface="Verdana" pitchFamily="34" charset="0"/>
              <a:ea typeface="Times New Roman" pitchFamily="18" charset="0"/>
              <a:cs typeface="Arial" pitchFamily="34" charset="0"/>
            </a:endParaRPr>
          </a:p>
          <a:p>
            <a:pPr>
              <a:spcBef>
                <a:spcPct val="0"/>
              </a:spcBef>
              <a:defRPr/>
            </a:pPr>
            <a:r>
              <a:rPr lang="en-US" sz="1000" dirty="0" smtClean="0">
                <a:latin typeface="Verdana" pitchFamily="34" charset="0"/>
                <a:cs typeface="Arial" pitchFamily="34" charset="0"/>
              </a:rPr>
              <a:t>---</a:t>
            </a:r>
          </a:p>
          <a:p>
            <a:pPr>
              <a:defRPr/>
            </a:pPr>
            <a:r>
              <a:rPr lang="en-US" sz="1000" dirty="0" smtClean="0">
                <a:latin typeface="Verdana" pitchFamily="34" charset="0"/>
              </a:rPr>
              <a:t>Original content for this slide submitted by ARHP’s Clinical Advisory Committee for “Medication Management of Elective First Trimester Abortion</a:t>
            </a:r>
            <a:r>
              <a:rPr lang="en-US" sz="1000" i="1" dirty="0" smtClean="0">
                <a:latin typeface="Verdana" pitchFamily="34" charset="0"/>
              </a:rPr>
              <a:t>”</a:t>
            </a:r>
            <a:r>
              <a:rPr lang="en-US" sz="1000" dirty="0" smtClean="0">
                <a:latin typeface="Verdana" pitchFamily="34" charset="0"/>
              </a:rPr>
              <a:t>  in October 2010. Original funding received from Danco Laboratories, LLC. through an educational grant. This slide is available at www.arhp.org/core.</a:t>
            </a:r>
            <a:endParaRPr lang="en-US" sz="1000" u="sng" dirty="0" smtClean="0">
              <a:latin typeface="Verdana" pitchFamily="34" charset="0"/>
            </a:endParaRPr>
          </a:p>
        </p:txBody>
      </p:sp>
      <p:sp>
        <p:nvSpPr>
          <p:cNvPr id="62468"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101E98-06CE-43EC-A0D5-CF274FFA85D9}" type="slidenum">
              <a:rPr lang="en-US" smtClean="0"/>
              <a:pPr/>
              <a:t>14</a:t>
            </a:fld>
            <a:endParaRPr lang="en-US" smtClean="0"/>
          </a:p>
        </p:txBody>
      </p:sp>
      <p:sp>
        <p:nvSpPr>
          <p:cNvPr id="62469"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Medication Management of Elective First Trimester Abortion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65539" name="Notes Placeholder 2"/>
          <p:cNvSpPr>
            <a:spLocks noGrp="1"/>
          </p:cNvSpPr>
          <p:nvPr>
            <p:ph type="body" idx="1"/>
          </p:nvPr>
        </p:nvSpPr>
        <p:spPr bwMode="auto"/>
        <p:txBody>
          <a:bodyPr wrap="square" numCol="1" anchor="t" anchorCtr="0" compatLnSpc="1">
            <a:prstTxWarp prst="textNoShape">
              <a:avLst/>
            </a:prstTxWarp>
            <a:noAutofit/>
          </a:bodyPr>
          <a:lstStyle/>
          <a:p>
            <a:pPr marL="241653" indent="-241653">
              <a:spcBef>
                <a:spcPct val="0"/>
              </a:spcBef>
              <a:defRPr/>
            </a:pPr>
            <a:r>
              <a:rPr lang="en-US" sz="800" u="sng" dirty="0" smtClean="0">
                <a:solidFill>
                  <a:srgbClr val="000000"/>
                </a:solidFill>
                <a:latin typeface="Verdana" pitchFamily="34" charset="0"/>
                <a:ea typeface="Times New Roman" pitchFamily="18" charset="0"/>
                <a:cs typeface="Arial" pitchFamily="34" charset="0"/>
              </a:rPr>
              <a:t>Talking Points</a:t>
            </a:r>
          </a:p>
          <a:p>
            <a:pPr marL="241653" indent="-241653">
              <a:spcBef>
                <a:spcPct val="0"/>
              </a:spcBef>
              <a:buFontTx/>
              <a:buChar char="•"/>
              <a:defRPr/>
            </a:pPr>
            <a:r>
              <a:rPr lang="en-US" sz="800" dirty="0" smtClean="0">
                <a:latin typeface="Verdana" pitchFamily="34" charset="0"/>
              </a:rPr>
              <a:t>Buccal and sublingual delivery of misoprostol has mostly been studied with the use of induced medical abortion.</a:t>
            </a:r>
          </a:p>
          <a:p>
            <a:pPr marL="241653" indent="-241653">
              <a:spcBef>
                <a:spcPct val="0"/>
              </a:spcBef>
              <a:buFontTx/>
              <a:buChar char="•"/>
              <a:defRPr/>
            </a:pPr>
            <a:r>
              <a:rPr lang="en-US" sz="800" dirty="0" smtClean="0">
                <a:latin typeface="Verdana" pitchFamily="34" charset="0"/>
              </a:rPr>
              <a:t>Buccal use is as effective as vaginal in induced medical abortion up to 63 days gestation. Buccal not as effective when given simultaneously with mifepristone (Lohr, 2007)</a:t>
            </a:r>
          </a:p>
          <a:p>
            <a:pPr marL="241653" indent="-241653">
              <a:spcBef>
                <a:spcPct val="0"/>
              </a:spcBef>
              <a:buFontTx/>
              <a:buChar char="•"/>
              <a:defRPr/>
            </a:pPr>
            <a:r>
              <a:rPr lang="en-US" sz="800" dirty="0" smtClean="0">
                <a:latin typeface="Verdana" pitchFamily="34" charset="0"/>
              </a:rPr>
              <a:t>Misoprostol 800 mcg in the buccal pouch of the cheek for 30 min is more slowly absorbed, bypasses the enterohepatic circulation slowing the metabolism and causes a lower peak serum concentration associated with fewer gastrointestinal side effects</a:t>
            </a:r>
          </a:p>
          <a:p>
            <a:pPr marL="241653" indent="-241653">
              <a:spcBef>
                <a:spcPct val="0"/>
              </a:spcBef>
              <a:buFontTx/>
              <a:buChar char="•"/>
              <a:defRPr/>
            </a:pPr>
            <a:r>
              <a:rPr lang="en-US" sz="800" dirty="0" smtClean="0">
                <a:latin typeface="Verdana" pitchFamily="34" charset="0"/>
              </a:rPr>
              <a:t>Dosed approximately 24 to 48 hours after taking mifepristone</a:t>
            </a:r>
          </a:p>
          <a:p>
            <a:pPr>
              <a:defRPr/>
            </a:pPr>
            <a:endParaRPr lang="en-US" sz="800" dirty="0" smtClean="0">
              <a:solidFill>
                <a:srgbClr val="000000"/>
              </a:solidFill>
              <a:latin typeface="Verdana" pitchFamily="34" charset="0"/>
              <a:ea typeface="Times New Roman" pitchFamily="18" charset="0"/>
              <a:cs typeface="Arial" pitchFamily="34" charset="0"/>
            </a:endParaRPr>
          </a:p>
          <a:p>
            <a:pPr marL="241653" indent="-241653">
              <a:spcBef>
                <a:spcPct val="0"/>
              </a:spcBef>
              <a:defRPr/>
            </a:pPr>
            <a:r>
              <a:rPr lang="en-US" sz="800" u="sng" dirty="0" smtClean="0">
                <a:solidFill>
                  <a:srgbClr val="000000"/>
                </a:solidFill>
                <a:latin typeface="Verdana" pitchFamily="34" charset="0"/>
                <a:ea typeface="Times New Roman" pitchFamily="18" charset="0"/>
                <a:cs typeface="Arial" pitchFamily="34" charset="0"/>
              </a:rPr>
              <a:t>References </a:t>
            </a:r>
          </a:p>
          <a:p>
            <a:pPr marL="241653" indent="-241653">
              <a:spcBef>
                <a:spcPct val="0"/>
              </a:spcBef>
              <a:buFontTx/>
              <a:buChar char="•"/>
              <a:defRPr/>
            </a:pPr>
            <a:r>
              <a:rPr lang="en-US" sz="800" dirty="0" smtClean="0">
                <a:latin typeface="Verdana" pitchFamily="34" charset="0"/>
              </a:rPr>
              <a:t>Schaff EA, DiCenzob R, Fielding  SL. Comparison of misoprostol plasma concentrations following buccal and sublingual administration . </a:t>
            </a:r>
            <a:r>
              <a:rPr lang="en-US" sz="800" i="1" dirty="0" smtClean="0">
                <a:latin typeface="Verdana" pitchFamily="34" charset="0"/>
              </a:rPr>
              <a:t>Contraception. </a:t>
            </a:r>
            <a:r>
              <a:rPr lang="en-US" sz="800" dirty="0" smtClean="0">
                <a:latin typeface="Verdana" pitchFamily="34" charset="0"/>
              </a:rPr>
              <a:t>2005; 71(1):22-25.</a:t>
            </a:r>
          </a:p>
          <a:p>
            <a:pPr marL="241653" indent="-241653">
              <a:spcBef>
                <a:spcPct val="0"/>
              </a:spcBef>
              <a:buFontTx/>
              <a:buChar char="•"/>
              <a:defRPr/>
            </a:pPr>
            <a:r>
              <a:rPr lang="en-US" sz="800" dirty="0" smtClean="0">
                <a:latin typeface="Verdana" pitchFamily="34" charset="0"/>
              </a:rPr>
              <a:t>Tang OS, Gemzell-Danielsson K, Hoa PC. Misoprostol: Pharmacokinetic profiles, effects on the uterus and side-effects. </a:t>
            </a:r>
            <a:r>
              <a:rPr lang="en-US" sz="800" i="1" dirty="0" smtClean="0">
                <a:latin typeface="Verdana" pitchFamily="34" charset="0"/>
              </a:rPr>
              <a:t>Int J Gynecol Obset</a:t>
            </a:r>
            <a:r>
              <a:rPr lang="en-US" sz="800" dirty="0" smtClean="0">
                <a:latin typeface="Verdana" pitchFamily="34" charset="0"/>
              </a:rPr>
              <a:t>. 2006;99(2):S160-S167</a:t>
            </a:r>
          </a:p>
          <a:p>
            <a:pPr marL="241653" indent="-241653">
              <a:spcBef>
                <a:spcPct val="0"/>
              </a:spcBef>
              <a:buFontTx/>
              <a:buChar char="•"/>
              <a:defRPr/>
            </a:pPr>
            <a:r>
              <a:rPr lang="en-US" sz="800" dirty="0" smtClean="0">
                <a:latin typeface="Verdana" pitchFamily="34" charset="0"/>
              </a:rPr>
              <a:t>Winikoff B, Dzuba IG, Creinin MD, et al. Two distinct oral routes of misoprostol in mifepristone medical abortion: a randomized controlled trial. </a:t>
            </a:r>
            <a:r>
              <a:rPr lang="en-US" sz="800" i="1" dirty="0" smtClean="0">
                <a:latin typeface="Verdana" pitchFamily="34" charset="0"/>
              </a:rPr>
              <a:t>Obstet Gynecol</a:t>
            </a:r>
            <a:r>
              <a:rPr lang="en-US" sz="800" dirty="0" smtClean="0">
                <a:latin typeface="Verdana" pitchFamily="34" charset="0"/>
              </a:rPr>
              <a:t>. 2008 Dec;112(6):1303-10.</a:t>
            </a:r>
          </a:p>
          <a:p>
            <a:pPr marL="241653" indent="-241653">
              <a:spcBef>
                <a:spcPct val="0"/>
              </a:spcBef>
              <a:buFontTx/>
              <a:buChar char="•"/>
              <a:defRPr/>
            </a:pPr>
            <a:r>
              <a:rPr lang="en-US" sz="800" dirty="0" smtClean="0">
                <a:latin typeface="Verdana" pitchFamily="34" charset="0"/>
              </a:rPr>
              <a:t>Creinin MD, Fox MC, Teal S, et al. A randomized comparison of misoprostol 6 to 8 hours versus 24 hours after mifepristone for abortion. </a:t>
            </a:r>
            <a:r>
              <a:rPr lang="en-US" sz="800" i="1" dirty="0" smtClean="0">
                <a:latin typeface="Verdana" pitchFamily="34" charset="0"/>
              </a:rPr>
              <a:t>Obstet Gynecol </a:t>
            </a:r>
            <a:r>
              <a:rPr lang="en-US" sz="800" dirty="0" smtClean="0">
                <a:latin typeface="Verdana" pitchFamily="34" charset="0"/>
              </a:rPr>
              <a:t>2004;103;851-9.</a:t>
            </a:r>
          </a:p>
          <a:p>
            <a:pPr marL="241653" indent="-241653">
              <a:spcBef>
                <a:spcPct val="0"/>
              </a:spcBef>
              <a:buFontTx/>
              <a:buChar char="•"/>
              <a:defRPr/>
            </a:pPr>
            <a:r>
              <a:rPr lang="en-US" sz="800" dirty="0" smtClean="0">
                <a:latin typeface="Verdana" pitchFamily="34" charset="0"/>
              </a:rPr>
              <a:t>C</a:t>
            </a:r>
            <a:r>
              <a:rPr lang="de-DE" sz="800" dirty="0" smtClean="0">
                <a:latin typeface="Verdana" pitchFamily="34" charset="0"/>
              </a:rPr>
              <a:t>reinin MD, Schreiber CA, Bednarek P, et al. </a:t>
            </a:r>
            <a:r>
              <a:rPr lang="en-US" sz="800" dirty="0" smtClean="0">
                <a:latin typeface="Verdana" pitchFamily="34" charset="0"/>
              </a:rPr>
              <a:t>Mifepristone and Misoprostol Administered Simultaneously Versus 24 Hours Apart for Abortion: A Randomized Controlled Trial. Obstet Gynecol. 2007 Apr;109(4):885-894.</a:t>
            </a:r>
          </a:p>
          <a:p>
            <a:pPr marL="241653" indent="-241653">
              <a:spcBef>
                <a:spcPct val="0"/>
              </a:spcBef>
              <a:buFontTx/>
              <a:buChar char="•"/>
              <a:defRPr/>
            </a:pPr>
            <a:r>
              <a:rPr lang="en-US" sz="800" dirty="0" smtClean="0">
                <a:latin typeface="Verdana" pitchFamily="34" charset="0"/>
              </a:rPr>
              <a:t>Lohr PA, Reeves M, Hayes JL, Harwood B, Creinin MD. Oral mifepristone and buccal misoprostol administered simultaneously for abortion. Contraception 2007;76:215-220.</a:t>
            </a:r>
          </a:p>
          <a:p>
            <a:pPr marL="241653" indent="-241653">
              <a:spcBef>
                <a:spcPct val="0"/>
              </a:spcBef>
              <a:buFontTx/>
              <a:buChar char="•"/>
              <a:defRPr/>
            </a:pPr>
            <a:r>
              <a:rPr lang="en-US" sz="800" dirty="0" smtClean="0">
                <a:latin typeface="Verdana" pitchFamily="34" charset="0"/>
              </a:rPr>
              <a:t>Tang OS, Chan CCW, Ng E, et al. A prospective, randomized, placebo-controlled trial on the use of mifepristone with sublingual or vaginal misoprostol for medical abortions of less than 9 weeks gestation. </a:t>
            </a:r>
            <a:r>
              <a:rPr lang="en-US" sz="800" i="1" dirty="0" smtClean="0">
                <a:latin typeface="Verdana" pitchFamily="34" charset="0"/>
              </a:rPr>
              <a:t>Hum. Reprod</a:t>
            </a:r>
            <a:r>
              <a:rPr lang="en-US" sz="800" dirty="0" smtClean="0">
                <a:latin typeface="Verdana" pitchFamily="34" charset="0"/>
              </a:rPr>
              <a:t>. 2003;18(1):2315-8.</a:t>
            </a:r>
          </a:p>
          <a:p>
            <a:pPr>
              <a:spcBef>
                <a:spcPct val="50000"/>
              </a:spcBef>
              <a:defRPr/>
            </a:pPr>
            <a:endParaRPr lang="en-US" sz="800" dirty="0" smtClean="0">
              <a:latin typeface="Verdana" pitchFamily="34" charset="0"/>
            </a:endParaRPr>
          </a:p>
          <a:p>
            <a:pPr>
              <a:spcBef>
                <a:spcPct val="0"/>
              </a:spcBef>
              <a:defRPr/>
            </a:pPr>
            <a:r>
              <a:rPr lang="en-US" sz="800" dirty="0" smtClean="0">
                <a:latin typeface="Verdana" pitchFamily="34" charset="0"/>
                <a:cs typeface="Arial" pitchFamily="34" charset="0"/>
              </a:rPr>
              <a:t>---</a:t>
            </a:r>
          </a:p>
          <a:p>
            <a:pPr>
              <a:defRPr/>
            </a:pPr>
            <a:r>
              <a:rPr lang="en-US" sz="800" dirty="0" smtClean="0">
                <a:latin typeface="Verdana" pitchFamily="34" charset="0"/>
              </a:rPr>
              <a:t>Original content for this slide submitted by ARHP’s Clinical Advisory Committee for “Medication Management of Elective First Trimester Abortion</a:t>
            </a:r>
            <a:r>
              <a:rPr lang="en-US" sz="800" i="1" dirty="0" smtClean="0">
                <a:latin typeface="Verdana" pitchFamily="34" charset="0"/>
              </a:rPr>
              <a:t>”</a:t>
            </a:r>
            <a:r>
              <a:rPr lang="en-US" sz="800" dirty="0" smtClean="0">
                <a:latin typeface="Verdana" pitchFamily="34" charset="0"/>
              </a:rPr>
              <a:t>  in October 2010. Original funding received from Danco Laboratories, LLC. through an educational grant. This slide is available at www.arhp.org/core.</a:t>
            </a:r>
          </a:p>
        </p:txBody>
      </p:sp>
      <p:sp>
        <p:nvSpPr>
          <p:cNvPr id="63492" name="Header Placeholder 3"/>
          <p:cNvSpPr txBox="1">
            <a:spLocks noGrp="1"/>
          </p:cNvSpPr>
          <p:nvPr/>
        </p:nvSpPr>
        <p:spPr bwMode="auto">
          <a:xfrm>
            <a:off x="0" y="0"/>
            <a:ext cx="2971800" cy="457200"/>
          </a:xfrm>
          <a:prstGeom prst="rect">
            <a:avLst/>
          </a:prstGeom>
          <a:noFill/>
          <a:ln w="9525">
            <a:noFill/>
            <a:miter lim="800000"/>
            <a:headEnd/>
            <a:tailEnd/>
          </a:ln>
        </p:spPr>
        <p:txBody>
          <a:bodyPr/>
          <a:lstStyle/>
          <a:p>
            <a:endParaRPr lang="en-US" sz="1000"/>
          </a:p>
        </p:txBody>
      </p:sp>
      <p:sp>
        <p:nvSpPr>
          <p:cNvPr id="6349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B20549A-2A99-4C38-8625-3A8DCAB692E5}" type="slidenum">
              <a:rPr lang="en-US" smtClean="0"/>
              <a:pPr/>
              <a:t>15</a:t>
            </a:fld>
            <a:endParaRPr lang="en-US" smtClean="0"/>
          </a:p>
        </p:txBody>
      </p:sp>
      <p:sp>
        <p:nvSpPr>
          <p:cNvPr id="63494" name="Header Placeholder 7"/>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Medication Management of Elective First Trimester Abortion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p:txBody>
          <a:bodyPr wrap="square" numCol="1" anchor="t" anchorCtr="0" compatLnSpc="1">
            <a:prstTxWarp prst="textNoShape">
              <a:avLst/>
            </a:prstTxWarp>
            <a:noAutofit/>
          </a:bodyPr>
          <a:lstStyle/>
          <a:p>
            <a:pPr marL="241653" indent="-241653">
              <a:spcBef>
                <a:spcPct val="0"/>
              </a:spcBef>
              <a:defRPr/>
            </a:pPr>
            <a:r>
              <a:rPr lang="en-US" sz="900" u="sng" dirty="0" smtClean="0">
                <a:solidFill>
                  <a:srgbClr val="000000"/>
                </a:solidFill>
                <a:latin typeface="Verdana" pitchFamily="34" charset="0"/>
                <a:ea typeface="Times New Roman" pitchFamily="18" charset="0"/>
                <a:cs typeface="Arial" pitchFamily="34" charset="0"/>
              </a:rPr>
              <a:t>Talking Points</a:t>
            </a:r>
          </a:p>
          <a:p>
            <a:pPr marL="241653" indent="-241653">
              <a:spcBef>
                <a:spcPct val="0"/>
              </a:spcBef>
              <a:buFontTx/>
              <a:buChar char="•"/>
              <a:defRPr/>
            </a:pPr>
            <a:r>
              <a:rPr lang="en-US" sz="900" dirty="0" smtClean="0">
                <a:latin typeface="Verdana" pitchFamily="34" charset="0"/>
              </a:rPr>
              <a:t>Sublingual use has faster absorption than buccal.</a:t>
            </a:r>
          </a:p>
          <a:p>
            <a:pPr marL="241653" indent="-241653">
              <a:spcBef>
                <a:spcPct val="0"/>
              </a:spcBef>
              <a:buFontTx/>
              <a:buChar char="•"/>
              <a:defRPr/>
            </a:pPr>
            <a:r>
              <a:rPr lang="en-US" sz="900" dirty="0" smtClean="0">
                <a:latin typeface="Verdana" pitchFamily="34" charset="0"/>
              </a:rPr>
              <a:t>Sublingual use is as effective as vaginal misoprostol in induced medical abortion up to 63 days gestation.</a:t>
            </a:r>
          </a:p>
          <a:p>
            <a:pPr>
              <a:defRPr/>
            </a:pPr>
            <a:endParaRPr lang="en-US" sz="900" dirty="0" smtClean="0">
              <a:solidFill>
                <a:srgbClr val="000000"/>
              </a:solidFill>
              <a:latin typeface="Verdana" pitchFamily="34" charset="0"/>
              <a:ea typeface="Times New Roman" pitchFamily="18" charset="0"/>
              <a:cs typeface="Arial" pitchFamily="34" charset="0"/>
            </a:endParaRPr>
          </a:p>
          <a:p>
            <a:pPr marL="241653" indent="-241653">
              <a:spcBef>
                <a:spcPct val="0"/>
              </a:spcBef>
              <a:defRPr/>
            </a:pPr>
            <a:r>
              <a:rPr lang="en-US" sz="900" u="sng" dirty="0" smtClean="0">
                <a:solidFill>
                  <a:srgbClr val="000000"/>
                </a:solidFill>
                <a:latin typeface="Verdana" pitchFamily="34" charset="0"/>
                <a:ea typeface="Times New Roman" pitchFamily="18" charset="0"/>
                <a:cs typeface="Arial" pitchFamily="34" charset="0"/>
              </a:rPr>
              <a:t>References </a:t>
            </a:r>
          </a:p>
          <a:p>
            <a:pPr marL="241653" indent="-241653">
              <a:spcBef>
                <a:spcPct val="0"/>
              </a:spcBef>
              <a:buFontTx/>
              <a:buChar char="•"/>
              <a:defRPr/>
            </a:pPr>
            <a:r>
              <a:rPr lang="en-US" sz="900" dirty="0" smtClean="0">
                <a:latin typeface="Verdana" pitchFamily="34" charset="0"/>
              </a:rPr>
              <a:t>Schaff EA, DiCenzob R, Fielding  SL. Comparison of misoprostol plasma concentrations following buccal and sublingual administration . </a:t>
            </a:r>
            <a:r>
              <a:rPr lang="en-US" sz="900" i="1" dirty="0" smtClean="0">
                <a:latin typeface="Verdana" pitchFamily="34" charset="0"/>
              </a:rPr>
              <a:t>Contraception. </a:t>
            </a:r>
            <a:r>
              <a:rPr lang="en-US" sz="900" dirty="0" smtClean="0">
                <a:latin typeface="Verdana" pitchFamily="34" charset="0"/>
              </a:rPr>
              <a:t>2005; 71(1):22-25.</a:t>
            </a:r>
          </a:p>
          <a:p>
            <a:pPr marL="241653" indent="-241653">
              <a:spcBef>
                <a:spcPct val="0"/>
              </a:spcBef>
              <a:buFontTx/>
              <a:buChar char="•"/>
              <a:defRPr/>
            </a:pPr>
            <a:r>
              <a:rPr lang="en-US" sz="900" dirty="0" smtClean="0">
                <a:latin typeface="Verdana" pitchFamily="34" charset="0"/>
              </a:rPr>
              <a:t>Tang OS, Gemzell-Danielsson K, Hoa PC. Misoprostol: Pharmacokinetic profiles, effects on the uterus and side-effects. </a:t>
            </a:r>
            <a:r>
              <a:rPr lang="en-US" sz="900" i="1" dirty="0" smtClean="0">
                <a:latin typeface="Verdana" pitchFamily="34" charset="0"/>
              </a:rPr>
              <a:t>Int J Gynecol Obset</a:t>
            </a:r>
            <a:r>
              <a:rPr lang="en-US" sz="900" dirty="0" smtClean="0">
                <a:latin typeface="Verdana" pitchFamily="34" charset="0"/>
              </a:rPr>
              <a:t>. 2006;99(2):S160-S167</a:t>
            </a:r>
          </a:p>
          <a:p>
            <a:pPr marL="241653" indent="-241653">
              <a:spcBef>
                <a:spcPct val="0"/>
              </a:spcBef>
              <a:buFontTx/>
              <a:buChar char="•"/>
              <a:defRPr/>
            </a:pPr>
            <a:r>
              <a:rPr lang="en-US" sz="900" dirty="0" smtClean="0">
                <a:latin typeface="Verdana" pitchFamily="34" charset="0"/>
              </a:rPr>
              <a:t>Winikoff B, Dzuba IG, Creinin MD, et al. Two distinct oral routes of misoprostol in mifepristone medical abortion: a randomized controlled trial. </a:t>
            </a:r>
            <a:r>
              <a:rPr lang="en-US" sz="900" i="1" dirty="0" smtClean="0">
                <a:latin typeface="Verdana" pitchFamily="34" charset="0"/>
              </a:rPr>
              <a:t>Obstet Gynecol</a:t>
            </a:r>
            <a:r>
              <a:rPr lang="en-US" sz="900" dirty="0" smtClean="0">
                <a:latin typeface="Verdana" pitchFamily="34" charset="0"/>
              </a:rPr>
              <a:t>. 2008 Dec;112(6):1303-10.</a:t>
            </a:r>
          </a:p>
          <a:p>
            <a:pPr marL="241653" indent="-241653">
              <a:spcBef>
                <a:spcPct val="0"/>
              </a:spcBef>
              <a:buFontTx/>
              <a:buChar char="•"/>
              <a:defRPr/>
            </a:pPr>
            <a:r>
              <a:rPr lang="en-US" sz="900" dirty="0" smtClean="0">
                <a:latin typeface="Verdana" pitchFamily="34" charset="0"/>
              </a:rPr>
              <a:t>Creinin MD, Fox MC, Teal S, et al. A randomized comparison of misoprostol 6 to 8 hours versus 24 hours after mifepristone for abortion. </a:t>
            </a:r>
            <a:r>
              <a:rPr lang="en-US" sz="900" i="1" dirty="0" smtClean="0">
                <a:latin typeface="Verdana" pitchFamily="34" charset="0"/>
              </a:rPr>
              <a:t>Obstet Gynecol </a:t>
            </a:r>
            <a:r>
              <a:rPr lang="en-US" sz="900" dirty="0" smtClean="0">
                <a:latin typeface="Verdana" pitchFamily="34" charset="0"/>
              </a:rPr>
              <a:t>2004;103;851-9.</a:t>
            </a:r>
          </a:p>
          <a:p>
            <a:pPr marL="241653" indent="-241653">
              <a:spcBef>
                <a:spcPct val="0"/>
              </a:spcBef>
              <a:buFontTx/>
              <a:buChar char="•"/>
              <a:defRPr/>
            </a:pPr>
            <a:r>
              <a:rPr lang="en-US" sz="900" dirty="0" smtClean="0">
                <a:latin typeface="Verdana" pitchFamily="34" charset="0"/>
              </a:rPr>
              <a:t>C</a:t>
            </a:r>
            <a:r>
              <a:rPr lang="de-DE" sz="900" dirty="0" smtClean="0">
                <a:latin typeface="Verdana" pitchFamily="34" charset="0"/>
              </a:rPr>
              <a:t>reinin MD, Schreiber CA, Bednarek P, et al. </a:t>
            </a:r>
            <a:r>
              <a:rPr lang="en-US" sz="900" dirty="0" smtClean="0">
                <a:latin typeface="Verdana" pitchFamily="34" charset="0"/>
              </a:rPr>
              <a:t>Mifepristone and Misoprostol Administered Simultaneously Versus 24 Hours Apart for Abortion: A Randomized Controlled Trial. Obstet Gynecol. 2007 Apr;109(4):885-894.</a:t>
            </a:r>
          </a:p>
          <a:p>
            <a:pPr marL="241653" indent="-241653">
              <a:spcBef>
                <a:spcPct val="0"/>
              </a:spcBef>
              <a:buFontTx/>
              <a:buChar char="•"/>
              <a:defRPr/>
            </a:pPr>
            <a:r>
              <a:rPr lang="de-DE" sz="900" dirty="0" smtClean="0">
                <a:latin typeface="Verdana" pitchFamily="34" charset="0"/>
              </a:rPr>
              <a:t>von Hertzen H, Huong N, Piaggio G, Bayalag M, Cabezas E, Fang A, Gemzell-Danielsson K, Hinh N, Mittal S, Ng E, Chaturachinda </a:t>
            </a:r>
            <a:r>
              <a:rPr lang="en-US" sz="900" dirty="0" smtClean="0">
                <a:latin typeface="Verdana" pitchFamily="34" charset="0"/>
              </a:rPr>
              <a:t>K, Pinter B, Puscasiu L, Savardekar L, Shenoy S, Khomassuridge A, Tuyet H, Velasco A, Peregoudov A, for the WHO Research Group on Postovulatory Methods of Fertility Regulation. Misoprostol dose and route after mifepristone for early medical abortion: a randomised controlled noninferiority trial. BJOG 2010;117:1186–1196.</a:t>
            </a:r>
          </a:p>
          <a:p>
            <a:pPr marL="241653" indent="-241653">
              <a:spcBef>
                <a:spcPct val="0"/>
              </a:spcBef>
              <a:defRPr/>
            </a:pPr>
            <a:endParaRPr lang="en-US" sz="900" b="1" dirty="0" smtClean="0">
              <a:latin typeface="Verdana" pitchFamily="34" charset="0"/>
            </a:endParaRPr>
          </a:p>
          <a:p>
            <a:pPr>
              <a:spcBef>
                <a:spcPct val="0"/>
              </a:spcBef>
              <a:defRPr/>
            </a:pPr>
            <a:r>
              <a:rPr lang="en-US" sz="900" dirty="0" smtClean="0">
                <a:latin typeface="Verdana" pitchFamily="34" charset="0"/>
                <a:cs typeface="Arial" pitchFamily="34" charset="0"/>
              </a:rPr>
              <a:t>---</a:t>
            </a:r>
          </a:p>
          <a:p>
            <a:pPr>
              <a:defRPr/>
            </a:pPr>
            <a:r>
              <a:rPr lang="en-US" sz="900" dirty="0" smtClean="0">
                <a:latin typeface="Verdana" pitchFamily="34" charset="0"/>
              </a:rPr>
              <a:t>Original content for this slide submitted by ARHP’s Clinical Advisory Committee for “Medication Management of Elective First Trimester Abortion</a:t>
            </a:r>
            <a:r>
              <a:rPr lang="en-US" sz="900" i="1" dirty="0" smtClean="0">
                <a:latin typeface="Verdana" pitchFamily="34" charset="0"/>
              </a:rPr>
              <a:t>”</a:t>
            </a:r>
            <a:r>
              <a:rPr lang="en-US" sz="900" dirty="0" smtClean="0">
                <a:latin typeface="Verdana" pitchFamily="34" charset="0"/>
              </a:rPr>
              <a:t>  in October 2010. Original funding received from Danco Laboratories, LLC. through an educational grant. This slide is available at www.arhp.org/core.</a:t>
            </a:r>
          </a:p>
        </p:txBody>
      </p:sp>
      <p:sp>
        <p:nvSpPr>
          <p:cNvPr id="64516"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14D3AC3-0EAC-4E59-A2DB-9F15EEA8F04A}" type="slidenum">
              <a:rPr lang="en-US" smtClean="0"/>
              <a:pPr/>
              <a:t>16</a:t>
            </a:fld>
            <a:endParaRPr lang="en-US" smtClean="0"/>
          </a:p>
        </p:txBody>
      </p:sp>
      <p:sp>
        <p:nvSpPr>
          <p:cNvPr id="64517"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Medication Management of Elective First Trimester Abortion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p:txBody>
          <a:bodyPr wrap="square" numCol="1" anchor="t" anchorCtr="0" compatLnSpc="1">
            <a:prstTxWarp prst="textNoShape">
              <a:avLst/>
            </a:prstTxWarp>
            <a:noAutofit/>
          </a:bodyPr>
          <a:lstStyle/>
          <a:p>
            <a:pPr marL="241653" indent="-241653">
              <a:spcBef>
                <a:spcPct val="0"/>
              </a:spcBef>
              <a:defRPr/>
            </a:pPr>
            <a:r>
              <a:rPr lang="en-US" sz="900" u="sng" dirty="0" smtClean="0">
                <a:solidFill>
                  <a:srgbClr val="000000"/>
                </a:solidFill>
                <a:latin typeface="Verdana" pitchFamily="34" charset="0"/>
                <a:ea typeface="Times New Roman" pitchFamily="18" charset="0"/>
                <a:cs typeface="Arial" pitchFamily="34" charset="0"/>
              </a:rPr>
              <a:t>Talking Points</a:t>
            </a:r>
          </a:p>
          <a:p>
            <a:pPr marL="241653" indent="-241653">
              <a:spcBef>
                <a:spcPct val="0"/>
              </a:spcBef>
              <a:buFontTx/>
              <a:buChar char="•"/>
              <a:defRPr/>
            </a:pPr>
            <a:r>
              <a:rPr lang="en-US" sz="900" dirty="0" smtClean="0">
                <a:solidFill>
                  <a:srgbClr val="000000"/>
                </a:solidFill>
                <a:latin typeface="Verdana" pitchFamily="34" charset="0"/>
                <a:ea typeface="Times New Roman" pitchFamily="18" charset="0"/>
                <a:cs typeface="Arial" pitchFamily="34" charset="0"/>
              </a:rPr>
              <a:t>Approximately 3 million unintended pregnancies occur each year in the United States.</a:t>
            </a:r>
          </a:p>
          <a:p>
            <a:pPr marL="241653" indent="-241653">
              <a:spcBef>
                <a:spcPct val="0"/>
              </a:spcBef>
              <a:buFontTx/>
              <a:buChar char="•"/>
              <a:defRPr/>
            </a:pPr>
            <a:r>
              <a:rPr lang="en-US" sz="900" dirty="0" smtClean="0">
                <a:solidFill>
                  <a:srgbClr val="000000"/>
                </a:solidFill>
                <a:latin typeface="Verdana" pitchFamily="34" charset="0"/>
                <a:ea typeface="Times New Roman" pitchFamily="18" charset="0"/>
                <a:cs typeface="Arial" pitchFamily="34" charset="0"/>
              </a:rPr>
              <a:t>In 2001, 44% of unintended pregnancies in the United States ended in live birth; 42% ended in elective abortion, and 14% ended in miscarriage or fetal demise.</a:t>
            </a:r>
          </a:p>
          <a:p>
            <a:pPr marL="241653" indent="-241653">
              <a:spcBef>
                <a:spcPct val="0"/>
              </a:spcBef>
              <a:buFontTx/>
              <a:buChar char="•"/>
              <a:defRPr/>
            </a:pPr>
            <a:r>
              <a:rPr lang="en-US" sz="900" dirty="0" smtClean="0">
                <a:latin typeface="Verdana" pitchFamily="34" charset="0"/>
              </a:rPr>
              <a:t>Greater effects on reproductive tract with vaginal dosing</a:t>
            </a:r>
          </a:p>
          <a:p>
            <a:pPr marL="241653" indent="-241653">
              <a:spcBef>
                <a:spcPct val="0"/>
              </a:spcBef>
              <a:buFontTx/>
              <a:buChar char="•"/>
              <a:defRPr/>
            </a:pPr>
            <a:r>
              <a:rPr lang="en-US" sz="900" dirty="0" smtClean="0">
                <a:latin typeface="Verdana" pitchFamily="34" charset="0"/>
              </a:rPr>
              <a:t>Decreased gastrointestinal side effects with vaginal dosing</a:t>
            </a:r>
          </a:p>
          <a:p>
            <a:pPr marL="241653" indent="-241653">
              <a:spcBef>
                <a:spcPct val="0"/>
              </a:spcBef>
              <a:buFontTx/>
              <a:buChar char="•"/>
              <a:defRPr/>
            </a:pPr>
            <a:r>
              <a:rPr lang="en-US" sz="900" dirty="0" smtClean="0">
                <a:latin typeface="Verdana" pitchFamily="34" charset="0"/>
              </a:rPr>
              <a:t>Dosed approximately 6 to 48 hours after taking mifepristone</a:t>
            </a:r>
          </a:p>
          <a:p>
            <a:pPr marL="698853" lvl="1" indent="-241653">
              <a:spcBef>
                <a:spcPct val="0"/>
              </a:spcBef>
              <a:buFontTx/>
              <a:buChar char="•"/>
              <a:defRPr/>
            </a:pPr>
            <a:r>
              <a:rPr lang="en-US" sz="900" dirty="0" smtClean="0">
                <a:latin typeface="Verdana" pitchFamily="34" charset="0"/>
              </a:rPr>
              <a:t>Simultaneous:           95.1% success rate</a:t>
            </a:r>
          </a:p>
          <a:p>
            <a:pPr marL="698853" lvl="1" indent="-241653">
              <a:spcBef>
                <a:spcPct val="0"/>
              </a:spcBef>
              <a:buFontTx/>
              <a:buChar char="•"/>
              <a:defRPr/>
            </a:pPr>
            <a:r>
              <a:rPr lang="en-US" sz="900" dirty="0" smtClean="0">
                <a:latin typeface="Verdana" pitchFamily="34" charset="0"/>
              </a:rPr>
              <a:t>6 hours after mife:    93.7% success rate</a:t>
            </a:r>
          </a:p>
          <a:p>
            <a:pPr marL="698853" lvl="1" indent="-241653">
              <a:spcBef>
                <a:spcPct val="0"/>
              </a:spcBef>
              <a:buFontTx/>
              <a:buChar char="•"/>
              <a:defRPr/>
            </a:pPr>
            <a:r>
              <a:rPr lang="en-US" sz="900" dirty="0" smtClean="0">
                <a:latin typeface="Verdana" pitchFamily="34" charset="0"/>
              </a:rPr>
              <a:t>24 hours after mife:  98.1% success rate</a:t>
            </a:r>
          </a:p>
          <a:p>
            <a:pPr>
              <a:defRPr/>
            </a:pPr>
            <a:endParaRPr lang="en-US" sz="900" dirty="0" smtClean="0">
              <a:solidFill>
                <a:srgbClr val="000000"/>
              </a:solidFill>
              <a:latin typeface="Verdana" pitchFamily="34" charset="0"/>
              <a:ea typeface="Times New Roman" pitchFamily="18" charset="0"/>
              <a:cs typeface="Arial" pitchFamily="34" charset="0"/>
            </a:endParaRPr>
          </a:p>
          <a:p>
            <a:pPr marL="241653" indent="-241653">
              <a:spcBef>
                <a:spcPct val="0"/>
              </a:spcBef>
              <a:defRPr/>
            </a:pPr>
            <a:r>
              <a:rPr lang="en-US" sz="900" u="sng" dirty="0" smtClean="0">
                <a:solidFill>
                  <a:srgbClr val="000000"/>
                </a:solidFill>
                <a:latin typeface="Verdana" pitchFamily="34" charset="0"/>
                <a:ea typeface="Times New Roman" pitchFamily="18" charset="0"/>
                <a:cs typeface="Arial" pitchFamily="34" charset="0"/>
              </a:rPr>
              <a:t>References</a:t>
            </a:r>
            <a:r>
              <a:rPr lang="en-US" sz="900" dirty="0" smtClean="0">
                <a:solidFill>
                  <a:srgbClr val="000000"/>
                </a:solidFill>
                <a:latin typeface="Verdana" pitchFamily="34" charset="0"/>
                <a:ea typeface="Times New Roman" pitchFamily="18" charset="0"/>
                <a:cs typeface="Arial" pitchFamily="34" charset="0"/>
              </a:rPr>
              <a:t> </a:t>
            </a:r>
          </a:p>
          <a:p>
            <a:pPr marL="241653" indent="-241653">
              <a:spcBef>
                <a:spcPct val="0"/>
              </a:spcBef>
              <a:buFontTx/>
              <a:buChar char="•"/>
              <a:defRPr/>
            </a:pPr>
            <a:r>
              <a:rPr lang="de-DE" sz="900" dirty="0" smtClean="0">
                <a:latin typeface="Verdana" pitchFamily="34" charset="0"/>
              </a:rPr>
              <a:t>Danielsson K, Gemzell M; Marions L, et al. </a:t>
            </a:r>
            <a:r>
              <a:rPr lang="en-US" sz="900" dirty="0" smtClean="0">
                <a:latin typeface="Verdana" pitchFamily="34" charset="0"/>
              </a:rPr>
              <a:t>Comparison Between Oral and Vaginal Administration of Misoprostol on Uterine Contractility. </a:t>
            </a:r>
            <a:r>
              <a:rPr lang="en-US" sz="900" i="1" dirty="0" smtClean="0">
                <a:latin typeface="Verdana" pitchFamily="34" charset="0"/>
              </a:rPr>
              <a:t>Obstet Gynecol</a:t>
            </a:r>
            <a:r>
              <a:rPr lang="en-US" sz="900" dirty="0" smtClean="0">
                <a:latin typeface="Verdana" pitchFamily="34" charset="0"/>
              </a:rPr>
              <a:t> 1999;93(2):275-280.</a:t>
            </a:r>
          </a:p>
          <a:p>
            <a:pPr marL="241653" indent="-241653">
              <a:spcBef>
                <a:spcPct val="0"/>
              </a:spcBef>
              <a:buFontTx/>
              <a:buChar char="•"/>
              <a:defRPr/>
            </a:pPr>
            <a:r>
              <a:rPr lang="en-US" sz="900" dirty="0" smtClean="0">
                <a:latin typeface="Verdana" pitchFamily="34" charset="0"/>
              </a:rPr>
              <a:t>Creinin MD, Darney PD. Methotrexate and misoprostol for early abortion. </a:t>
            </a:r>
            <a:r>
              <a:rPr lang="en-US" sz="900" i="1" dirty="0" smtClean="0">
                <a:latin typeface="Verdana" pitchFamily="34" charset="0"/>
              </a:rPr>
              <a:t>Contraception</a:t>
            </a:r>
            <a:r>
              <a:rPr lang="en-US" sz="900" dirty="0" smtClean="0">
                <a:latin typeface="Verdana" pitchFamily="34" charset="0"/>
              </a:rPr>
              <a:t>. 1993 Oct;48(4):339–348. </a:t>
            </a:r>
          </a:p>
          <a:p>
            <a:pPr marL="241653" indent="-241653">
              <a:spcBef>
                <a:spcPct val="0"/>
              </a:spcBef>
              <a:buFontTx/>
              <a:buChar char="•"/>
              <a:defRPr/>
            </a:pPr>
            <a:r>
              <a:rPr lang="en-US" sz="900" dirty="0" smtClean="0">
                <a:latin typeface="Verdana" pitchFamily="34" charset="0"/>
              </a:rPr>
              <a:t>Toppozada MK, Anwar MYM, Hassan HA, et al. Oral or vaginal misoprostol for induction of labor. </a:t>
            </a:r>
            <a:r>
              <a:rPr lang="en-US" sz="900" i="1" dirty="0" smtClean="0">
                <a:latin typeface="Verdana" pitchFamily="34" charset="0"/>
              </a:rPr>
              <a:t>Int J Gynecol Obstet.</a:t>
            </a:r>
            <a:r>
              <a:rPr lang="en-US" sz="900" dirty="0" smtClean="0">
                <a:latin typeface="Verdana" pitchFamily="34" charset="0"/>
              </a:rPr>
              <a:t> 1997;56(2):135-139.</a:t>
            </a:r>
          </a:p>
          <a:p>
            <a:pPr marL="241653" indent="-241653">
              <a:spcBef>
                <a:spcPct val="0"/>
              </a:spcBef>
              <a:buFontTx/>
              <a:buChar char="•"/>
              <a:defRPr/>
            </a:pPr>
            <a:r>
              <a:rPr lang="en-US" sz="900" dirty="0" smtClean="0">
                <a:latin typeface="Verdana" pitchFamily="34" charset="0"/>
              </a:rPr>
              <a:t>Creinin, Mitchell D., Michelle C. Fox, Stephanie Teal, Angela Chen, Eric Schaff, and Leslie A. Meyn, for the MOD Study Trial Group. 2004. A randomized comparison of misoprostol 6 to 8 hours versus 24 hours after mifepristone for abortion. </a:t>
            </a:r>
            <a:r>
              <a:rPr lang="en-US" sz="900" i="1" dirty="0" smtClean="0">
                <a:latin typeface="Verdana" pitchFamily="34" charset="0"/>
              </a:rPr>
              <a:t>Obstetrics and Gynecology, </a:t>
            </a:r>
            <a:r>
              <a:rPr lang="en-US" sz="900" dirty="0" smtClean="0">
                <a:latin typeface="Verdana" pitchFamily="34" charset="0"/>
              </a:rPr>
              <a:t>103 (5): 851-9.</a:t>
            </a:r>
          </a:p>
          <a:p>
            <a:pPr marL="241653" indent="-241653">
              <a:spcBef>
                <a:spcPct val="0"/>
              </a:spcBef>
              <a:buFontTx/>
              <a:buChar char="•"/>
              <a:defRPr/>
            </a:pPr>
            <a:r>
              <a:rPr lang="en-US" sz="900" dirty="0" smtClean="0">
                <a:latin typeface="Verdana" pitchFamily="34" charset="0"/>
              </a:rPr>
              <a:t>Creinin MD, Schreiber CA, Bednarek P, Lintu H. Wagner M, Meyn LA. Mifepristone and misoprostol administered simultaneously versus 24 hours apart for abortion: a randomized controlled trial. 2007. </a:t>
            </a:r>
            <a:r>
              <a:rPr lang="en-US" sz="900" i="1" dirty="0" smtClean="0">
                <a:latin typeface="Verdana" pitchFamily="34" charset="0"/>
              </a:rPr>
              <a:t>Obstetrics and Gynecology, </a:t>
            </a:r>
            <a:r>
              <a:rPr lang="en-US" sz="900" dirty="0" smtClean="0">
                <a:latin typeface="Verdana" pitchFamily="34" charset="0"/>
              </a:rPr>
              <a:t>109 (4): 885-894.</a:t>
            </a:r>
          </a:p>
          <a:p>
            <a:pPr marL="241653" indent="-241653">
              <a:spcBef>
                <a:spcPct val="0"/>
              </a:spcBef>
              <a:defRPr/>
            </a:pPr>
            <a:endParaRPr lang="en-US" sz="900" dirty="0" smtClean="0">
              <a:latin typeface="Verdana" pitchFamily="34" charset="0"/>
            </a:endParaRPr>
          </a:p>
          <a:p>
            <a:pPr>
              <a:spcBef>
                <a:spcPct val="0"/>
              </a:spcBef>
              <a:defRPr/>
            </a:pPr>
            <a:r>
              <a:rPr lang="en-US" sz="900" dirty="0" smtClean="0">
                <a:latin typeface="Verdana" pitchFamily="34" charset="0"/>
                <a:cs typeface="Arial" pitchFamily="34" charset="0"/>
              </a:rPr>
              <a:t>---</a:t>
            </a:r>
          </a:p>
          <a:p>
            <a:pPr>
              <a:defRPr/>
            </a:pPr>
            <a:r>
              <a:rPr lang="en-US" sz="900" dirty="0" smtClean="0">
                <a:latin typeface="Verdana" pitchFamily="34" charset="0"/>
              </a:rPr>
              <a:t>Original content for this slide submitted by ARHP’s Clinical Advisory Committee for “Medication Management of Elective First Trimester Abortion</a:t>
            </a:r>
            <a:r>
              <a:rPr lang="en-US" sz="900" i="1" dirty="0" smtClean="0">
                <a:latin typeface="Verdana" pitchFamily="34" charset="0"/>
              </a:rPr>
              <a:t>”</a:t>
            </a:r>
            <a:r>
              <a:rPr lang="en-US" sz="900" dirty="0" smtClean="0">
                <a:latin typeface="Verdana" pitchFamily="34" charset="0"/>
              </a:rPr>
              <a:t>  in October 2010. Original funding received from Danco Laboratories, LLC. through an educational grant. This slide is available at www.arhp.org/core.</a:t>
            </a:r>
          </a:p>
        </p:txBody>
      </p:sp>
      <p:sp>
        <p:nvSpPr>
          <p:cNvPr id="65540"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5352213-17E3-4A92-939A-68EE50C42E45}" type="slidenum">
              <a:rPr lang="en-US" smtClean="0"/>
              <a:pPr/>
              <a:t>17</a:t>
            </a:fld>
            <a:endParaRPr lang="en-US" smtClean="0"/>
          </a:p>
        </p:txBody>
      </p:sp>
      <p:sp>
        <p:nvSpPr>
          <p:cNvPr id="6554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Medication Management of Elective First Trimester Abortion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Autofit/>
          </a:bodyPr>
          <a:lstStyle/>
          <a:p>
            <a:pPr marL="241653" indent="-241653">
              <a:spcBef>
                <a:spcPct val="0"/>
              </a:spcBef>
              <a:defRPr/>
            </a:pPr>
            <a:r>
              <a:rPr lang="en-US" sz="1000" u="sng" dirty="0" smtClean="0">
                <a:solidFill>
                  <a:srgbClr val="000000"/>
                </a:solidFill>
                <a:latin typeface="Verdana" pitchFamily="34" charset="0"/>
                <a:ea typeface="Times New Roman" pitchFamily="18" charset="0"/>
                <a:cs typeface="Arial" pitchFamily="34" charset="0"/>
              </a:rPr>
              <a:t>Talking Points</a:t>
            </a:r>
          </a:p>
          <a:p>
            <a:pPr marL="241653" indent="-241653">
              <a:spcBef>
                <a:spcPct val="0"/>
              </a:spcBef>
              <a:buFontTx/>
              <a:buChar char="•"/>
              <a:defRPr/>
            </a:pPr>
            <a:r>
              <a:rPr lang="en-US" sz="1000" dirty="0" smtClean="0">
                <a:latin typeface="Verdana" pitchFamily="34" charset="0"/>
              </a:rPr>
              <a:t>The FDA approved regimen of Mifepristone is 600 mg PO followed by misoprostol 400 µg orally 48 hours later.</a:t>
            </a:r>
          </a:p>
          <a:p>
            <a:pPr marL="241653" indent="-241653">
              <a:spcBef>
                <a:spcPct val="0"/>
              </a:spcBef>
              <a:buFontTx/>
              <a:buChar char="•"/>
              <a:defRPr/>
            </a:pPr>
            <a:r>
              <a:rPr lang="en-US" sz="1000" dirty="0" smtClean="0">
                <a:latin typeface="Verdana" pitchFamily="34" charset="0"/>
              </a:rPr>
              <a:t>The evidence-based regimens used are as effective and are more cost effective.</a:t>
            </a:r>
          </a:p>
          <a:p>
            <a:pPr>
              <a:defRPr/>
            </a:pPr>
            <a:endParaRPr lang="en-US" sz="1000" dirty="0" smtClean="0">
              <a:solidFill>
                <a:srgbClr val="000000"/>
              </a:solidFill>
              <a:latin typeface="Verdana" pitchFamily="34" charset="0"/>
              <a:ea typeface="Times New Roman" pitchFamily="18" charset="0"/>
              <a:cs typeface="Arial" pitchFamily="34" charset="0"/>
            </a:endParaRPr>
          </a:p>
          <a:p>
            <a:pPr marL="241653" indent="-241653">
              <a:spcBef>
                <a:spcPct val="0"/>
              </a:spcBef>
              <a:defRPr/>
            </a:pPr>
            <a:r>
              <a:rPr lang="en-US" sz="1000" u="sng" dirty="0" smtClean="0">
                <a:solidFill>
                  <a:srgbClr val="000000"/>
                </a:solidFill>
                <a:latin typeface="Verdana" pitchFamily="34" charset="0"/>
                <a:ea typeface="Times New Roman" pitchFamily="18" charset="0"/>
                <a:cs typeface="Arial" pitchFamily="34" charset="0"/>
              </a:rPr>
              <a:t>References </a:t>
            </a:r>
          </a:p>
          <a:p>
            <a:pPr marL="241653" indent="-241653">
              <a:spcBef>
                <a:spcPct val="0"/>
              </a:spcBef>
              <a:buFontTx/>
              <a:buChar char="•"/>
              <a:defRPr/>
            </a:pPr>
            <a:r>
              <a:rPr lang="en-US" sz="1000" dirty="0" smtClean="0">
                <a:latin typeface="Verdana" pitchFamily="34" charset="0"/>
              </a:rPr>
              <a:t>Winikoff B, Dzuba IG, Creinin MD, et al. Two distinct oral routes of misoprostol in mifepristone medical abortion: a randomized controlled trial. </a:t>
            </a:r>
            <a:r>
              <a:rPr lang="en-US" sz="1000" i="1" dirty="0" smtClean="0">
                <a:latin typeface="Verdana" pitchFamily="34" charset="0"/>
              </a:rPr>
              <a:t>Obstet Gynecol</a:t>
            </a:r>
            <a:r>
              <a:rPr lang="en-US" sz="1000" dirty="0" smtClean="0">
                <a:latin typeface="Verdana" pitchFamily="34" charset="0"/>
              </a:rPr>
              <a:t>. 2008 Dec;112(6):1303-10.</a:t>
            </a:r>
          </a:p>
          <a:p>
            <a:pPr marL="241653" indent="-241653">
              <a:spcBef>
                <a:spcPct val="0"/>
              </a:spcBef>
              <a:buFontTx/>
              <a:buChar char="•"/>
              <a:defRPr/>
            </a:pPr>
            <a:r>
              <a:rPr lang="en-US" sz="1000" dirty="0" smtClean="0">
                <a:latin typeface="Verdana" pitchFamily="34" charset="0"/>
              </a:rPr>
              <a:t>Creinin MD, Fox MC, Teal S, et al. A randomized comparison of misoprostol 6 to 8 hours versus 24 hours after mifepristone for abortion. </a:t>
            </a:r>
            <a:r>
              <a:rPr lang="en-US" sz="1000" i="1" dirty="0" smtClean="0">
                <a:latin typeface="Verdana" pitchFamily="34" charset="0"/>
              </a:rPr>
              <a:t>Obstet Gynecol </a:t>
            </a:r>
            <a:r>
              <a:rPr lang="en-US" sz="1000" dirty="0" smtClean="0">
                <a:latin typeface="Verdana" pitchFamily="34" charset="0"/>
              </a:rPr>
              <a:t>2004;103;851-9.</a:t>
            </a:r>
          </a:p>
          <a:p>
            <a:pPr marL="241653" indent="-241653">
              <a:spcBef>
                <a:spcPct val="0"/>
              </a:spcBef>
              <a:buFontTx/>
              <a:buChar char="•"/>
              <a:defRPr/>
            </a:pPr>
            <a:r>
              <a:rPr lang="en-US" sz="1000" dirty="0" smtClean="0">
                <a:latin typeface="Verdana" pitchFamily="34" charset="0"/>
              </a:rPr>
              <a:t>C</a:t>
            </a:r>
            <a:r>
              <a:rPr lang="de-DE" sz="1000" dirty="0" smtClean="0">
                <a:latin typeface="Verdana" pitchFamily="34" charset="0"/>
              </a:rPr>
              <a:t>reinin MD, Schreiber CA, Bednarek P, et al. </a:t>
            </a:r>
            <a:r>
              <a:rPr lang="en-US" sz="1000" dirty="0" smtClean="0">
                <a:latin typeface="Verdana" pitchFamily="34" charset="0"/>
              </a:rPr>
              <a:t>Mifepristone and Misoprostol Administered Simultaneously Versus 24 Hours Apart for Abortion: A Randomized Controlled Trial. Obstet Gynecol. 2007 Apr;109(4):885-894.</a:t>
            </a:r>
          </a:p>
          <a:p>
            <a:pPr marL="241653" indent="-241653">
              <a:spcBef>
                <a:spcPct val="0"/>
              </a:spcBef>
              <a:buFontTx/>
              <a:buChar char="•"/>
              <a:defRPr/>
            </a:pPr>
            <a:r>
              <a:rPr lang="en-US" sz="1000" dirty="0" smtClean="0">
                <a:latin typeface="Verdana" pitchFamily="34" charset="0"/>
              </a:rPr>
              <a:t>Lohr PA, Reeves M, Hayes JL, Harwood B, Creinin MD. Oral mifepristone and buccal misoprostol administered simultaneously for abortion. Contraception 2007;76:215-220</a:t>
            </a:r>
          </a:p>
          <a:p>
            <a:pPr marL="241653" indent="-241653">
              <a:spcBef>
                <a:spcPct val="0"/>
              </a:spcBef>
              <a:buFontTx/>
              <a:buChar char="•"/>
              <a:defRPr/>
            </a:pPr>
            <a:r>
              <a:rPr lang="en-US" sz="1000" dirty="0" smtClean="0">
                <a:latin typeface="Verdana" pitchFamily="34" charset="0"/>
              </a:rPr>
              <a:t>RHEDI. The Center for Reproductive Health Education in Family Medicine. Montefiore Medical Center. http://www.rhedi.org/med_ab/protocol_comparison.php. Accessed 9/10/07.</a:t>
            </a:r>
          </a:p>
          <a:p>
            <a:pPr marL="241653" indent="-241653">
              <a:spcBef>
                <a:spcPct val="0"/>
              </a:spcBef>
              <a:defRPr/>
            </a:pPr>
            <a:endParaRPr lang="en-US" sz="1000" dirty="0" smtClean="0">
              <a:latin typeface="Verdana" pitchFamily="34" charset="0"/>
            </a:endParaRPr>
          </a:p>
          <a:p>
            <a:pPr>
              <a:spcBef>
                <a:spcPct val="50000"/>
              </a:spcBef>
              <a:defRPr/>
            </a:pPr>
            <a:r>
              <a:rPr lang="en-US" sz="1000" dirty="0" smtClean="0">
                <a:latin typeface="Verdana" pitchFamily="34" charset="0"/>
                <a:cs typeface="Arial" pitchFamily="34" charset="0"/>
              </a:rPr>
              <a:t>---</a:t>
            </a:r>
          </a:p>
          <a:p>
            <a:pPr>
              <a:defRPr/>
            </a:pPr>
            <a:r>
              <a:rPr lang="en-US" sz="1000" dirty="0" smtClean="0">
                <a:latin typeface="Verdana" pitchFamily="34" charset="0"/>
              </a:rPr>
              <a:t>Original content for this slide submitted by ARHP’s Clinical Advisory Committee for “Medication Management of Elective First Trimester Abortion</a:t>
            </a:r>
            <a:r>
              <a:rPr lang="en-US" sz="1000" i="1" dirty="0" smtClean="0">
                <a:latin typeface="Verdana" pitchFamily="34" charset="0"/>
              </a:rPr>
              <a:t>”</a:t>
            </a:r>
            <a:r>
              <a:rPr lang="en-US" sz="1000" dirty="0" smtClean="0">
                <a:latin typeface="Verdana" pitchFamily="34" charset="0"/>
              </a:rPr>
              <a:t>  in October 2010. Original funding received from Danco Laboratories, LLC. through an educational grant. This slide is available at www.arhp.org/core.</a:t>
            </a:r>
          </a:p>
        </p:txBody>
      </p:sp>
      <p:sp>
        <p:nvSpPr>
          <p:cNvPr id="66564"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E282BA9-D3D7-482B-B032-9BE4E1503FEF}" type="slidenum">
              <a:rPr lang="en-US" smtClean="0"/>
              <a:pPr/>
              <a:t>18</a:t>
            </a:fld>
            <a:endParaRPr lang="en-US" smtClean="0"/>
          </a:p>
        </p:txBody>
      </p:sp>
      <p:sp>
        <p:nvSpPr>
          <p:cNvPr id="66565"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Medication Management of Elective First Trimester Abortion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noTextEdit="1"/>
          </p:cNvSpPr>
          <p:nvPr>
            <p:ph type="sldImg"/>
          </p:nvPr>
        </p:nvSpPr>
        <p:spPr bwMode="auto">
          <a:xfrm>
            <a:off x="1552575" y="223838"/>
            <a:ext cx="3429000" cy="2571750"/>
          </a:xfrm>
          <a:noFill/>
          <a:ln>
            <a:solidFill>
              <a:srgbClr val="000000"/>
            </a:solidFill>
            <a:miter lim="800000"/>
            <a:headEnd/>
            <a:tailEnd/>
          </a:ln>
        </p:spPr>
      </p:sp>
      <p:sp>
        <p:nvSpPr>
          <p:cNvPr id="69637" name="Rectangle 3"/>
          <p:cNvSpPr>
            <a:spLocks noGrp="1" noChangeArrowheads="1"/>
          </p:cNvSpPr>
          <p:nvPr>
            <p:ph type="body" idx="1"/>
          </p:nvPr>
        </p:nvSpPr>
        <p:spPr bwMode="auto">
          <a:xfrm>
            <a:off x="228600" y="2871788"/>
            <a:ext cx="6402388" cy="5894387"/>
          </a:xfrm>
        </p:spPr>
        <p:txBody>
          <a:bodyPr wrap="square" lIns="90715" tIns="45356" rIns="90715" bIns="45356" numCol="1" anchor="t" anchorCtr="0" compatLnSpc="1">
            <a:prstTxWarp prst="textNoShape">
              <a:avLst/>
            </a:prstTxWarp>
          </a:bodyPr>
          <a:lstStyle/>
          <a:p>
            <a:pPr marL="241653" indent="-241653">
              <a:spcBef>
                <a:spcPct val="0"/>
              </a:spcBef>
              <a:defRPr/>
            </a:pPr>
            <a:r>
              <a:rPr lang="en-US" sz="1000" u="sng" dirty="0" smtClean="0">
                <a:solidFill>
                  <a:srgbClr val="000000"/>
                </a:solidFill>
                <a:latin typeface="Verdana" pitchFamily="34" charset="0"/>
                <a:ea typeface="Times New Roman" pitchFamily="18" charset="0"/>
                <a:cs typeface="Arial" pitchFamily="34" charset="0"/>
              </a:rPr>
              <a:t>Talking Points</a:t>
            </a:r>
          </a:p>
          <a:p>
            <a:pPr marL="241653" indent="-241653">
              <a:spcBef>
                <a:spcPct val="0"/>
              </a:spcBef>
              <a:buFontTx/>
              <a:buChar char="•"/>
              <a:defRPr/>
            </a:pPr>
            <a:r>
              <a:rPr lang="en-US" altLang="en-US" sz="1000" dirty="0" smtClean="0">
                <a:latin typeface="Verdana" pitchFamily="34" charset="0"/>
              </a:rPr>
              <a:t>Medication abortion are highly effective in achieving complete abortion.</a:t>
            </a:r>
          </a:p>
          <a:p>
            <a:pPr marL="241653" indent="-241653">
              <a:spcBef>
                <a:spcPct val="0"/>
              </a:spcBef>
              <a:buFontTx/>
              <a:buChar char="•"/>
              <a:defRPr/>
            </a:pPr>
            <a:r>
              <a:rPr lang="en-US" altLang="en-US" sz="1000" dirty="0" smtClean="0">
                <a:latin typeface="Verdana" pitchFamily="34" charset="0"/>
              </a:rPr>
              <a:t>Using the regimen with oral misoprostol, efficacy drops sharply after 49 days:</a:t>
            </a:r>
          </a:p>
          <a:p>
            <a:pPr marL="698853" lvl="1" indent="-241653">
              <a:spcBef>
                <a:spcPct val="0"/>
              </a:spcBef>
              <a:buFontTx/>
              <a:buChar char="•"/>
              <a:defRPr/>
            </a:pPr>
            <a:r>
              <a:rPr lang="en-US" altLang="en-US" sz="1000" u="sng" dirty="0" smtClean="0">
                <a:latin typeface="Verdana" pitchFamily="34" charset="0"/>
              </a:rPr>
              <a:t>&lt;</a:t>
            </a:r>
            <a:r>
              <a:rPr lang="en-US" altLang="en-US" sz="1000" dirty="0" smtClean="0">
                <a:latin typeface="Verdana" pitchFamily="34" charset="0"/>
              </a:rPr>
              <a:t> 49 days:  92% effective</a:t>
            </a:r>
          </a:p>
          <a:p>
            <a:pPr marL="698853" lvl="1" indent="-241653">
              <a:spcBef>
                <a:spcPct val="0"/>
              </a:spcBef>
              <a:buFontTx/>
              <a:buChar char="•"/>
              <a:defRPr/>
            </a:pPr>
            <a:r>
              <a:rPr lang="en-US" altLang="en-US" sz="1000" dirty="0" smtClean="0">
                <a:latin typeface="Verdana" pitchFamily="34" charset="0"/>
              </a:rPr>
              <a:t>50-56 days: 83% effective</a:t>
            </a:r>
          </a:p>
          <a:p>
            <a:pPr marL="698853" lvl="1" indent="-241653">
              <a:spcBef>
                <a:spcPct val="0"/>
              </a:spcBef>
              <a:buFontTx/>
              <a:buChar char="•"/>
              <a:defRPr/>
            </a:pPr>
            <a:r>
              <a:rPr lang="en-US" altLang="en-US" sz="1000" dirty="0" smtClean="0">
                <a:latin typeface="Verdana" pitchFamily="34" charset="0"/>
              </a:rPr>
              <a:t>57-63 days: 77% effective</a:t>
            </a:r>
            <a:endParaRPr lang="en-US" altLang="en-US" sz="1000" u="sng" dirty="0" smtClean="0">
              <a:latin typeface="Verdana" pitchFamily="34" charset="0"/>
            </a:endParaRPr>
          </a:p>
          <a:p>
            <a:pPr>
              <a:defRPr/>
            </a:pPr>
            <a:endParaRPr lang="en-US" sz="1000" dirty="0" smtClean="0">
              <a:solidFill>
                <a:srgbClr val="000000"/>
              </a:solidFill>
              <a:latin typeface="Verdana" pitchFamily="34" charset="0"/>
              <a:ea typeface="Times New Roman" pitchFamily="18" charset="0"/>
              <a:cs typeface="Arial" pitchFamily="34" charset="0"/>
            </a:endParaRPr>
          </a:p>
          <a:p>
            <a:pPr marL="241653" indent="-241653">
              <a:spcBef>
                <a:spcPct val="0"/>
              </a:spcBef>
              <a:defRPr/>
            </a:pPr>
            <a:r>
              <a:rPr lang="en-US" sz="1000" u="sng" dirty="0" smtClean="0">
                <a:solidFill>
                  <a:srgbClr val="000000"/>
                </a:solidFill>
                <a:latin typeface="Verdana" pitchFamily="34" charset="0"/>
                <a:ea typeface="Times New Roman" pitchFamily="18" charset="0"/>
                <a:cs typeface="Arial" pitchFamily="34" charset="0"/>
              </a:rPr>
              <a:t>References </a:t>
            </a:r>
          </a:p>
          <a:p>
            <a:pPr marL="241653" indent="-241653">
              <a:spcBef>
                <a:spcPct val="0"/>
              </a:spcBef>
              <a:buFontTx/>
              <a:buChar char="•"/>
              <a:defRPr/>
            </a:pPr>
            <a:r>
              <a:rPr lang="en-US" sz="1000" dirty="0" smtClean="0">
                <a:latin typeface="Verdana" pitchFamily="34" charset="0"/>
              </a:rPr>
              <a:t>World Health Organisation Task Force on Post-ovulatory Methods of Fertility Regulation. Comparison of two doses of mifepristone in combination with misoprostol for early medical abortion: a randomised trial. </a:t>
            </a:r>
            <a:r>
              <a:rPr lang="en-US" sz="1000" i="1" dirty="0" smtClean="0">
                <a:latin typeface="Verdana" pitchFamily="34" charset="0"/>
              </a:rPr>
              <a:t>BJOG.</a:t>
            </a:r>
            <a:r>
              <a:rPr lang="en-US" sz="1000" dirty="0" smtClean="0">
                <a:latin typeface="Verdana" pitchFamily="34" charset="0"/>
              </a:rPr>
              <a:t> 2000;107(4):524–30.</a:t>
            </a:r>
          </a:p>
          <a:p>
            <a:pPr marL="241653" indent="-241653">
              <a:spcBef>
                <a:spcPct val="0"/>
              </a:spcBef>
              <a:buFontTx/>
              <a:buChar char="•"/>
              <a:defRPr/>
            </a:pPr>
            <a:r>
              <a:rPr lang="en-US" altLang="en-US" sz="1000" dirty="0" smtClean="0">
                <a:latin typeface="Verdana" pitchFamily="34" charset="0"/>
              </a:rPr>
              <a:t>Ashok PW, Penney GC, Flett GM, Templeton A.</a:t>
            </a:r>
            <a:r>
              <a:rPr lang="en-US" altLang="en-US" sz="1000" dirty="0" smtClean="0">
                <a:solidFill>
                  <a:srgbClr val="CC3300"/>
                </a:solidFill>
                <a:latin typeface="Verdana" pitchFamily="34" charset="0"/>
                <a:cs typeface="Arial" pitchFamily="34" charset="0"/>
              </a:rPr>
              <a:t> </a:t>
            </a:r>
            <a:r>
              <a:rPr lang="en-US" altLang="en-US" sz="1000" dirty="0" smtClean="0">
                <a:latin typeface="Verdana" pitchFamily="34" charset="0"/>
              </a:rPr>
              <a:t>An effective regimen for early medical abortion: a report of 2000 consecutive cases. </a:t>
            </a:r>
            <a:r>
              <a:rPr lang="en-US" altLang="en-US" sz="1000" i="1" dirty="0" smtClean="0">
                <a:latin typeface="Verdana" pitchFamily="34" charset="0"/>
              </a:rPr>
              <a:t>Hum Reprod.</a:t>
            </a:r>
            <a:r>
              <a:rPr lang="en-US" altLang="en-US" sz="1000" dirty="0" smtClean="0">
                <a:latin typeface="Verdana" pitchFamily="34" charset="0"/>
              </a:rPr>
              <a:t> 1998;13(10):2962–5. </a:t>
            </a:r>
          </a:p>
          <a:p>
            <a:pPr marL="241653" indent="-241653">
              <a:spcBef>
                <a:spcPct val="0"/>
              </a:spcBef>
              <a:buFontTx/>
              <a:buChar char="•"/>
              <a:defRPr/>
            </a:pPr>
            <a:r>
              <a:rPr lang="en-US" altLang="en-US" sz="1000" dirty="0" smtClean="0">
                <a:latin typeface="Verdana" pitchFamily="34" charset="0"/>
              </a:rPr>
              <a:t>Spitz IM, </a:t>
            </a:r>
            <a:r>
              <a:rPr lang="en-US" altLang="en-US" sz="1000" dirty="0" err="1" smtClean="0">
                <a:latin typeface="Verdana" pitchFamily="34" charset="0"/>
              </a:rPr>
              <a:t>Bardin</a:t>
            </a:r>
            <a:r>
              <a:rPr lang="en-US" altLang="en-US" sz="1000" dirty="0" smtClean="0">
                <a:latin typeface="Verdana" pitchFamily="34" charset="0"/>
              </a:rPr>
              <a:t> CW, Benton L, Robbins A. Early pregnancy termination with mifepristone and misoprostol in the United States. 1998. </a:t>
            </a:r>
            <a:r>
              <a:rPr lang="en-US" altLang="en-US" sz="1000" i="1" dirty="0" smtClean="0">
                <a:latin typeface="Verdana" pitchFamily="34" charset="0"/>
              </a:rPr>
              <a:t>NEJM</a:t>
            </a:r>
            <a:r>
              <a:rPr lang="en-US" altLang="en-US" sz="1000" dirty="0" smtClean="0">
                <a:latin typeface="Verdana" pitchFamily="34" charset="0"/>
              </a:rPr>
              <a:t>; 338(18): 1241-1247.</a:t>
            </a:r>
          </a:p>
          <a:p>
            <a:pPr marL="241653" indent="-241653">
              <a:spcBef>
                <a:spcPct val="0"/>
              </a:spcBef>
              <a:defRPr/>
            </a:pPr>
            <a:endParaRPr lang="en-US" altLang="en-US" sz="1000" dirty="0" smtClean="0">
              <a:latin typeface="Verdana" pitchFamily="34" charset="0"/>
            </a:endParaRPr>
          </a:p>
          <a:p>
            <a:pPr eaLnBrk="1" hangingPunct="1">
              <a:defRPr/>
            </a:pPr>
            <a:r>
              <a:rPr lang="en-US" sz="1000" dirty="0" smtClean="0">
                <a:latin typeface="Verdana" pitchFamily="34" charset="0"/>
              </a:rPr>
              <a:t>- - -</a:t>
            </a:r>
          </a:p>
          <a:p>
            <a:pPr>
              <a:defRPr/>
            </a:pPr>
            <a:r>
              <a:rPr lang="en-US" sz="1000" dirty="0" smtClean="0">
                <a:latin typeface="Verdana" pitchFamily="34" charset="0"/>
              </a:rPr>
              <a:t>Original content for this slide submitted by ARHP’s Clinical Advisory Committee for “Medication Management of Elective First Trimester Abortion</a:t>
            </a:r>
            <a:r>
              <a:rPr lang="en-US" sz="1000" i="1" dirty="0" smtClean="0">
                <a:latin typeface="Verdana" pitchFamily="34" charset="0"/>
              </a:rPr>
              <a:t>”</a:t>
            </a:r>
            <a:r>
              <a:rPr lang="en-US" sz="1000" dirty="0" smtClean="0">
                <a:latin typeface="Verdana" pitchFamily="34" charset="0"/>
              </a:rPr>
              <a:t>  in October 2010. Original funding received from Danco Laboratories, LLC. through an educational grant. This slide is available at www.arhp.org/core.</a:t>
            </a:r>
          </a:p>
        </p:txBody>
      </p:sp>
      <p:sp>
        <p:nvSpPr>
          <p:cNvPr id="67588"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94D769D-734D-4019-ADCC-CD6262881BF9}" type="slidenum">
              <a:rPr lang="en-US" smtClean="0"/>
              <a:pPr/>
              <a:t>19</a:t>
            </a:fld>
            <a:endParaRPr lang="en-US" smtClean="0"/>
          </a:p>
        </p:txBody>
      </p:sp>
      <p:sp>
        <p:nvSpPr>
          <p:cNvPr id="67589"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Medication Management of Elective First Trimester Abortion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050"/>
          <p:cNvSpPr>
            <a:spLocks noChangeArrowheads="1" noTextEdit="1"/>
          </p:cNvSpPr>
          <p:nvPr>
            <p:ph type="sldImg"/>
          </p:nvPr>
        </p:nvSpPr>
        <p:spPr bwMode="auto">
          <a:solidFill>
            <a:srgbClr val="FFFFFF"/>
          </a:solidFill>
          <a:ln>
            <a:solidFill>
              <a:srgbClr val="000000"/>
            </a:solidFill>
            <a:miter lim="800000"/>
            <a:headEnd/>
            <a:tailEnd/>
          </a:ln>
        </p:spPr>
      </p:sp>
      <p:sp>
        <p:nvSpPr>
          <p:cNvPr id="50179" name="Rectangle 2051"/>
          <p:cNvSpPr>
            <a:spLocks noChangeArrowheads="1"/>
          </p:cNvSpPr>
          <p:nvPr>
            <p:ph type="body" idx="1"/>
          </p:nvPr>
        </p:nvSpPr>
        <p:spPr bwMode="auto">
          <a:solidFill>
            <a:srgbClr val="FFFFFF"/>
          </a:solidFill>
        </p:spPr>
        <p:txBody>
          <a:bodyPr wrap="square" numCol="1" anchor="t" anchorCtr="0" compatLnSpc="1">
            <a:prstTxWarp prst="textNoShape">
              <a:avLst/>
            </a:prstTxWarp>
          </a:bodyPr>
          <a:lstStyle/>
          <a:p>
            <a:pPr>
              <a:spcBef>
                <a:spcPct val="0"/>
              </a:spcBef>
            </a:pPr>
            <a:r>
              <a:rPr lang="en-US" sz="1000" smtClean="0">
                <a:latin typeface="Verdana" pitchFamily="34" charset="0"/>
                <a:cs typeface="Arial" charset="0"/>
              </a:rPr>
              <a:t>---</a:t>
            </a:r>
          </a:p>
          <a:p>
            <a:r>
              <a:rPr lang="en-US" sz="1000" smtClean="0">
                <a:latin typeface="Verdana" pitchFamily="34" charset="0"/>
              </a:rPr>
              <a:t>Original content for this slide submitted by ARHP’s Clinical Advisory Committee for “Medication Management of Elective First Trimester Abortion</a:t>
            </a:r>
            <a:r>
              <a:rPr lang="en-US" sz="1000" i="1" smtClean="0">
                <a:latin typeface="Verdana" pitchFamily="34" charset="0"/>
              </a:rPr>
              <a:t>”</a:t>
            </a:r>
            <a:r>
              <a:rPr lang="en-US" sz="1000" smtClean="0">
                <a:latin typeface="Verdana" pitchFamily="34" charset="0"/>
              </a:rPr>
              <a:t>  in October 2010. Original funding received from Danco Laboratories, LLC. through an educational grant. This slide is available at www.arhp.org/core.</a:t>
            </a:r>
          </a:p>
        </p:txBody>
      </p:sp>
      <p:sp>
        <p:nvSpPr>
          <p:cNvPr id="50180"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4A97616-5C2B-462E-96CB-6F24D9D27EE6}" type="slidenum">
              <a:rPr lang="en-US" smtClean="0"/>
              <a:pPr/>
              <a:t>2</a:t>
            </a:fld>
            <a:endParaRPr lang="en-US" smtClean="0"/>
          </a:p>
        </p:txBody>
      </p:sp>
      <p:sp>
        <p:nvSpPr>
          <p:cNvPr id="5018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Medication Management of Elective First Trimester Abortion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noTextEdit="1"/>
          </p:cNvSpPr>
          <p:nvPr>
            <p:ph type="sldImg"/>
          </p:nvPr>
        </p:nvSpPr>
        <p:spPr bwMode="auto">
          <a:noFill/>
          <a:ln>
            <a:solidFill>
              <a:srgbClr val="000000"/>
            </a:solidFill>
            <a:miter lim="800000"/>
            <a:headEnd/>
            <a:tailEnd/>
          </a:ln>
        </p:spPr>
      </p:sp>
      <p:sp>
        <p:nvSpPr>
          <p:cNvPr id="70661" name="Rectangle 3"/>
          <p:cNvSpPr>
            <a:spLocks noGrp="1" noChangeArrowheads="1"/>
          </p:cNvSpPr>
          <p:nvPr>
            <p:ph type="body" idx="1"/>
          </p:nvPr>
        </p:nvSpPr>
        <p:spPr bwMode="auto">
          <a:xfrm>
            <a:off x="609600" y="4343400"/>
            <a:ext cx="5638800" cy="4114800"/>
          </a:xfrm>
        </p:spPr>
        <p:txBody>
          <a:bodyPr wrap="square" numCol="1" anchor="t" anchorCtr="0" compatLnSpc="1">
            <a:prstTxWarp prst="textNoShape">
              <a:avLst/>
            </a:prstTxWarp>
            <a:noAutofit/>
          </a:bodyPr>
          <a:lstStyle/>
          <a:p>
            <a:pPr marL="241653" indent="-241653">
              <a:spcBef>
                <a:spcPct val="0"/>
              </a:spcBef>
              <a:defRPr/>
            </a:pPr>
            <a:r>
              <a:rPr lang="en-US" sz="900" u="sng" dirty="0" smtClean="0">
                <a:solidFill>
                  <a:srgbClr val="000000"/>
                </a:solidFill>
                <a:latin typeface="Verdana" pitchFamily="34" charset="0"/>
                <a:ea typeface="Times New Roman" pitchFamily="18" charset="0"/>
                <a:cs typeface="Arial" pitchFamily="34" charset="0"/>
              </a:rPr>
              <a:t>Talking Points</a:t>
            </a:r>
          </a:p>
          <a:p>
            <a:pPr marL="241653" indent="-241653">
              <a:spcBef>
                <a:spcPct val="0"/>
              </a:spcBef>
              <a:buFontTx/>
              <a:buChar char="•"/>
              <a:defRPr/>
            </a:pPr>
            <a:r>
              <a:rPr lang="en-US" sz="900" dirty="0" smtClean="0">
                <a:latin typeface="Verdana" pitchFamily="34" charset="0"/>
              </a:rPr>
              <a:t>Vaginal administration of misoprostol is associated with slower absorption and a lower peak serum level than is oral administration of the drug (</a:t>
            </a:r>
            <a:r>
              <a:rPr lang="en-US" sz="900" dirty="0" err="1" smtClean="0">
                <a:latin typeface="Verdana" pitchFamily="34" charset="0"/>
              </a:rPr>
              <a:t>Wiebe</a:t>
            </a:r>
            <a:r>
              <a:rPr lang="en-US" sz="900" dirty="0" smtClean="0">
                <a:latin typeface="Verdana" pitchFamily="34" charset="0"/>
              </a:rPr>
              <a:t>, et al. 2002).  This slide demonstrates why the oral route of misoprostol falls off after 7 weeks LMP- blood levels/ contractility aren’t sustained as they are in the vaginal, buccal and sublingual routes. </a:t>
            </a:r>
          </a:p>
          <a:p>
            <a:pPr marL="241653" indent="-241653">
              <a:spcBef>
                <a:spcPct val="0"/>
              </a:spcBef>
              <a:buFontTx/>
              <a:buChar char="•"/>
              <a:defRPr/>
            </a:pPr>
            <a:r>
              <a:rPr lang="en-US" sz="900" dirty="0" smtClean="0">
                <a:latin typeface="Verdana" pitchFamily="34" charset="0"/>
              </a:rPr>
              <a:t>However, as shown on this slide, the area under the curve for drug concentration is higher after vaginal administration. Vaginal administration also may exert direct effects on the cervix and uterus. </a:t>
            </a:r>
          </a:p>
          <a:p>
            <a:pPr marL="241653" indent="-241653">
              <a:spcBef>
                <a:spcPct val="0"/>
              </a:spcBef>
              <a:buFontTx/>
              <a:buChar char="•"/>
              <a:defRPr/>
            </a:pPr>
            <a:r>
              <a:rPr lang="en-US" sz="900" dirty="0" smtClean="0">
                <a:latin typeface="Verdana" pitchFamily="34" charset="0"/>
              </a:rPr>
              <a:t>Vaginal administration has been associated with lower rates of continuing pregnancy (el-</a:t>
            </a:r>
            <a:r>
              <a:rPr lang="en-US" sz="900" dirty="0" err="1" smtClean="0">
                <a:latin typeface="Verdana" pitchFamily="34" charset="0"/>
              </a:rPr>
              <a:t>Rafaey</a:t>
            </a:r>
            <a:r>
              <a:rPr lang="en-US" sz="900" dirty="0" smtClean="0">
                <a:latin typeface="Verdana" pitchFamily="34" charset="0"/>
              </a:rPr>
              <a:t> H, et al. and Schaff EA, et al. 1995).</a:t>
            </a:r>
          </a:p>
          <a:p>
            <a:pPr marL="241653" indent="-241653">
              <a:spcBef>
                <a:spcPct val="0"/>
              </a:spcBef>
              <a:buFontTx/>
              <a:buChar char="•"/>
              <a:defRPr/>
            </a:pPr>
            <a:r>
              <a:rPr lang="en-US" sz="900" dirty="0" smtClean="0">
                <a:latin typeface="Verdana" pitchFamily="34" charset="0"/>
              </a:rPr>
              <a:t>Buccal administration (800 </a:t>
            </a:r>
            <a:r>
              <a:rPr lang="en-US" altLang="en-US" sz="900" dirty="0" smtClean="0">
                <a:latin typeface="Verdana" pitchFamily="34" charset="0"/>
                <a:sym typeface="Symbol" pitchFamily="18" charset="2"/>
              </a:rPr>
              <a:t>µ</a:t>
            </a:r>
            <a:r>
              <a:rPr lang="en-US" sz="900" dirty="0" smtClean="0">
                <a:latin typeface="Verdana" pitchFamily="34" charset="0"/>
              </a:rPr>
              <a:t>g misoprostol) is used by many clinics due to its high success rate, which is greater than that of oral administration (Fjerstad 2006).</a:t>
            </a:r>
          </a:p>
          <a:p>
            <a:pPr>
              <a:defRPr/>
            </a:pPr>
            <a:endParaRPr lang="en-US" sz="900" dirty="0" smtClean="0">
              <a:solidFill>
                <a:srgbClr val="000000"/>
              </a:solidFill>
              <a:latin typeface="Verdana" pitchFamily="34" charset="0"/>
              <a:ea typeface="Times New Roman" pitchFamily="18" charset="0"/>
              <a:cs typeface="Arial" pitchFamily="34" charset="0"/>
            </a:endParaRPr>
          </a:p>
          <a:p>
            <a:pPr marL="241653" indent="-241653">
              <a:spcBef>
                <a:spcPct val="0"/>
              </a:spcBef>
              <a:defRPr/>
            </a:pPr>
            <a:r>
              <a:rPr lang="en-US" sz="900" u="sng" dirty="0" smtClean="0">
                <a:solidFill>
                  <a:srgbClr val="000000"/>
                </a:solidFill>
                <a:latin typeface="Verdana" pitchFamily="34" charset="0"/>
                <a:ea typeface="Times New Roman" pitchFamily="18" charset="0"/>
                <a:cs typeface="Arial" pitchFamily="34" charset="0"/>
              </a:rPr>
              <a:t>References </a:t>
            </a:r>
          </a:p>
          <a:p>
            <a:pPr marL="241653" indent="-241653">
              <a:spcBef>
                <a:spcPct val="0"/>
              </a:spcBef>
              <a:buFontTx/>
              <a:buChar char="•"/>
              <a:defRPr/>
            </a:pPr>
            <a:r>
              <a:rPr lang="en-US" sz="900" dirty="0" err="1" smtClean="0">
                <a:latin typeface="Verdana" pitchFamily="34" charset="0"/>
              </a:rPr>
              <a:t>Wiebe</a:t>
            </a:r>
            <a:r>
              <a:rPr lang="en-US" sz="900" dirty="0" smtClean="0">
                <a:latin typeface="Verdana" pitchFamily="34" charset="0"/>
              </a:rPr>
              <a:t> E, Dunn S, </a:t>
            </a:r>
            <a:r>
              <a:rPr lang="en-US" sz="900" dirty="0" err="1" smtClean="0">
                <a:latin typeface="Verdana" pitchFamily="34" charset="0"/>
              </a:rPr>
              <a:t>Guibert</a:t>
            </a:r>
            <a:r>
              <a:rPr lang="en-US" sz="900" dirty="0" smtClean="0">
                <a:latin typeface="Verdana" pitchFamily="34" charset="0"/>
              </a:rPr>
              <a:t> E, </a:t>
            </a:r>
            <a:r>
              <a:rPr lang="en-US" sz="900" dirty="0" err="1" smtClean="0">
                <a:latin typeface="Verdana" pitchFamily="34" charset="0"/>
              </a:rPr>
              <a:t>Jacot</a:t>
            </a:r>
            <a:r>
              <a:rPr lang="en-US" sz="900" dirty="0" smtClean="0">
                <a:latin typeface="Verdana" pitchFamily="34" charset="0"/>
              </a:rPr>
              <a:t> F, </a:t>
            </a:r>
            <a:r>
              <a:rPr lang="en-US" sz="900" dirty="0" err="1" smtClean="0">
                <a:latin typeface="Verdana" pitchFamily="34" charset="0"/>
              </a:rPr>
              <a:t>Lugtig</a:t>
            </a:r>
            <a:r>
              <a:rPr lang="en-US" sz="900" dirty="0" smtClean="0">
                <a:latin typeface="Verdana" pitchFamily="34" charset="0"/>
              </a:rPr>
              <a:t> L. Comparison of abortions induced by </a:t>
            </a:r>
            <a:r>
              <a:rPr lang="en-US" sz="900" dirty="0" err="1" smtClean="0">
                <a:latin typeface="Verdana" pitchFamily="34" charset="0"/>
              </a:rPr>
              <a:t>methotrexate</a:t>
            </a:r>
            <a:r>
              <a:rPr lang="en-US" sz="900" dirty="0" smtClean="0">
                <a:latin typeface="Verdana" pitchFamily="34" charset="0"/>
              </a:rPr>
              <a:t> or mifepristone followed by misoprostol. </a:t>
            </a:r>
            <a:r>
              <a:rPr lang="en-US" sz="900" i="1" dirty="0" smtClean="0">
                <a:latin typeface="Verdana" pitchFamily="34" charset="0"/>
              </a:rPr>
              <a:t>Obstet Gynecol.</a:t>
            </a:r>
            <a:r>
              <a:rPr lang="en-US" sz="900" dirty="0" smtClean="0">
                <a:latin typeface="Verdana" pitchFamily="34" charset="0"/>
              </a:rPr>
              <a:t> 2002;99:813–9.</a:t>
            </a:r>
          </a:p>
          <a:p>
            <a:pPr marL="241653" indent="-241653">
              <a:spcBef>
                <a:spcPct val="0"/>
              </a:spcBef>
              <a:buFontTx/>
              <a:buChar char="•"/>
              <a:defRPr/>
            </a:pPr>
            <a:r>
              <a:rPr lang="en-US" altLang="en-US" sz="900" dirty="0" smtClean="0">
                <a:latin typeface="Verdana" pitchFamily="34" charset="0"/>
              </a:rPr>
              <a:t>el-</a:t>
            </a:r>
            <a:r>
              <a:rPr lang="en-US" altLang="en-US" sz="900" dirty="0" err="1" smtClean="0">
                <a:latin typeface="Verdana" pitchFamily="34" charset="0"/>
              </a:rPr>
              <a:t>Refaey</a:t>
            </a:r>
            <a:r>
              <a:rPr lang="en-US" altLang="en-US" sz="900" dirty="0" smtClean="0">
                <a:latin typeface="Verdana" pitchFamily="34" charset="0"/>
              </a:rPr>
              <a:t> H, </a:t>
            </a:r>
            <a:r>
              <a:rPr lang="en-US" altLang="en-US" sz="900" dirty="0" err="1" smtClean="0">
                <a:latin typeface="Verdana" pitchFamily="34" charset="0"/>
              </a:rPr>
              <a:t>Rajasekar</a:t>
            </a:r>
            <a:r>
              <a:rPr lang="en-US" altLang="en-US" sz="900" dirty="0" smtClean="0">
                <a:latin typeface="Verdana" pitchFamily="34" charset="0"/>
              </a:rPr>
              <a:t> D, </a:t>
            </a:r>
            <a:r>
              <a:rPr lang="en-US" altLang="en-US" sz="900" dirty="0" err="1" smtClean="0">
                <a:latin typeface="Verdana" pitchFamily="34" charset="0"/>
              </a:rPr>
              <a:t>Abdalla</a:t>
            </a:r>
            <a:r>
              <a:rPr lang="en-US" altLang="en-US" sz="900" dirty="0" smtClean="0">
                <a:latin typeface="Verdana" pitchFamily="34" charset="0"/>
              </a:rPr>
              <a:t> M, Calder L, Templeton A. Induction of abortion with mifepristone (RU 486) and oral or vaginal misoprostol. </a:t>
            </a:r>
            <a:r>
              <a:rPr lang="en-US" altLang="en-US" sz="900" i="1" dirty="0" smtClean="0">
                <a:latin typeface="Verdana" pitchFamily="34" charset="0"/>
              </a:rPr>
              <a:t>N </a:t>
            </a:r>
            <a:r>
              <a:rPr lang="en-US" altLang="en-US" sz="900" i="1" dirty="0" err="1" smtClean="0">
                <a:latin typeface="Verdana" pitchFamily="34" charset="0"/>
              </a:rPr>
              <a:t>Engl</a:t>
            </a:r>
            <a:r>
              <a:rPr lang="en-US" altLang="en-US" sz="900" i="1" dirty="0" smtClean="0">
                <a:latin typeface="Verdana" pitchFamily="34" charset="0"/>
              </a:rPr>
              <a:t> J Med.</a:t>
            </a:r>
            <a:r>
              <a:rPr lang="en-US" altLang="en-US" sz="900" dirty="0" smtClean="0">
                <a:latin typeface="Verdana" pitchFamily="34" charset="0"/>
              </a:rPr>
              <a:t> 1995;332(15):983–7.</a:t>
            </a:r>
          </a:p>
          <a:p>
            <a:pPr marL="241653" indent="-241653">
              <a:spcBef>
                <a:spcPct val="0"/>
              </a:spcBef>
              <a:buFontTx/>
              <a:buChar char="•"/>
              <a:defRPr/>
            </a:pPr>
            <a:r>
              <a:rPr lang="en-US" sz="900" dirty="0" smtClean="0">
                <a:latin typeface="Verdana" pitchFamily="34" charset="0"/>
              </a:rPr>
              <a:t>Schaff EA, Fielding SL, </a:t>
            </a:r>
            <a:r>
              <a:rPr lang="en-US" sz="900" dirty="0" err="1" smtClean="0">
                <a:latin typeface="Verdana" pitchFamily="34" charset="0"/>
              </a:rPr>
              <a:t>Westhoff</a:t>
            </a:r>
            <a:r>
              <a:rPr lang="en-US" sz="900" dirty="0" smtClean="0">
                <a:latin typeface="Verdana" pitchFamily="34" charset="0"/>
              </a:rPr>
              <a:t> C. Randomized trial of oral versus vaginal misoprostol and one day after mifepristone for early medical abortion. </a:t>
            </a:r>
            <a:r>
              <a:rPr lang="en-US" sz="900" i="1" dirty="0" smtClean="0">
                <a:latin typeface="Verdana" pitchFamily="34" charset="0"/>
              </a:rPr>
              <a:t>Contraception.</a:t>
            </a:r>
            <a:r>
              <a:rPr lang="en-US" sz="900" dirty="0" smtClean="0">
                <a:latin typeface="Verdana" pitchFamily="34" charset="0"/>
              </a:rPr>
              <a:t> 2001;64:81–5.</a:t>
            </a:r>
          </a:p>
          <a:p>
            <a:pPr marL="241653" indent="-241653">
              <a:spcBef>
                <a:spcPct val="0"/>
              </a:spcBef>
              <a:buFontTx/>
              <a:buChar char="•"/>
              <a:defRPr/>
            </a:pPr>
            <a:r>
              <a:rPr lang="en-US" sz="900" dirty="0" err="1" smtClean="0">
                <a:latin typeface="Verdana" pitchFamily="34" charset="0"/>
              </a:rPr>
              <a:t>Zieman</a:t>
            </a:r>
            <a:r>
              <a:rPr lang="en-US" sz="900" dirty="0" smtClean="0">
                <a:latin typeface="Verdana" pitchFamily="34" charset="0"/>
              </a:rPr>
              <a:t> M, Fong SK, </a:t>
            </a:r>
            <a:r>
              <a:rPr lang="en-US" sz="900" dirty="0" err="1" smtClean="0">
                <a:latin typeface="Verdana" pitchFamily="34" charset="0"/>
              </a:rPr>
              <a:t>Benowitz</a:t>
            </a:r>
            <a:r>
              <a:rPr lang="en-US" sz="900" dirty="0" smtClean="0">
                <a:latin typeface="Verdana" pitchFamily="34" charset="0"/>
              </a:rPr>
              <a:t> NL, </a:t>
            </a:r>
            <a:r>
              <a:rPr lang="en-US" sz="900" dirty="0" err="1" smtClean="0">
                <a:latin typeface="Verdana" pitchFamily="34" charset="0"/>
              </a:rPr>
              <a:t>Banskter</a:t>
            </a:r>
            <a:r>
              <a:rPr lang="en-US" sz="900" dirty="0" smtClean="0">
                <a:latin typeface="Verdana" pitchFamily="34" charset="0"/>
              </a:rPr>
              <a:t> D, Darney PD. Absorption kinetics of misoprostol with oral or vaginal administration. </a:t>
            </a:r>
            <a:r>
              <a:rPr lang="en-US" sz="900" i="1" dirty="0" smtClean="0">
                <a:latin typeface="Verdana" pitchFamily="34" charset="0"/>
              </a:rPr>
              <a:t>Obstet Gynecol. </a:t>
            </a:r>
            <a:r>
              <a:rPr lang="en-US" sz="900" dirty="0" smtClean="0">
                <a:latin typeface="Verdana" pitchFamily="34" charset="0"/>
              </a:rPr>
              <a:t>1997; 90(1):88–92.</a:t>
            </a:r>
          </a:p>
          <a:p>
            <a:pPr marL="241653" indent="-241653">
              <a:spcBef>
                <a:spcPct val="0"/>
              </a:spcBef>
              <a:buFontTx/>
              <a:buChar char="•"/>
              <a:defRPr/>
            </a:pPr>
            <a:r>
              <a:rPr lang="en-US" sz="900" dirty="0" smtClean="0">
                <a:latin typeface="Verdana" pitchFamily="34" charset="0"/>
              </a:rPr>
              <a:t>Fjerstad M. Mifepristone abortion with home administration of misoprostol. Slide presentation. http://www.fiapac.org/pdf/FIAPAC_Rome_2006_Sa_1100_Fjerstad.pdf</a:t>
            </a:r>
          </a:p>
          <a:p>
            <a:pPr marL="241653" indent="-241653">
              <a:spcBef>
                <a:spcPct val="0"/>
              </a:spcBef>
              <a:defRPr/>
            </a:pPr>
            <a:endParaRPr lang="en-US" sz="900" dirty="0" smtClean="0">
              <a:latin typeface="Verdana" pitchFamily="34" charset="0"/>
            </a:endParaRPr>
          </a:p>
          <a:p>
            <a:pPr marL="241653" indent="-241653">
              <a:spcBef>
                <a:spcPct val="0"/>
              </a:spcBef>
              <a:defRPr/>
            </a:pPr>
            <a:r>
              <a:rPr lang="en-US" sz="900" dirty="0" smtClean="0">
                <a:latin typeface="Verdana" pitchFamily="34" charset="0"/>
              </a:rPr>
              <a:t>---</a:t>
            </a:r>
          </a:p>
          <a:p>
            <a:pPr>
              <a:defRPr/>
            </a:pPr>
            <a:r>
              <a:rPr lang="en-US" sz="900" dirty="0" smtClean="0">
                <a:latin typeface="Verdana" pitchFamily="34" charset="0"/>
              </a:rPr>
              <a:t>Original content for this slide submitted by ARHP’s Clinical Advisory Committee for “Medication Management of Elective First Trimester Abortion</a:t>
            </a:r>
            <a:r>
              <a:rPr lang="en-US" sz="900" i="1" dirty="0" smtClean="0">
                <a:latin typeface="Verdana" pitchFamily="34" charset="0"/>
              </a:rPr>
              <a:t>”</a:t>
            </a:r>
            <a:r>
              <a:rPr lang="en-US" sz="900" dirty="0" smtClean="0">
                <a:latin typeface="Verdana" pitchFamily="34" charset="0"/>
              </a:rPr>
              <a:t>  in October 2010. Original funding received from Danco Laboratories, LLC. through an educational grant. This slide is available at www.arhp.org/core.</a:t>
            </a:r>
          </a:p>
        </p:txBody>
      </p:sp>
      <p:sp>
        <p:nvSpPr>
          <p:cNvPr id="68612"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F1FAB7A-3A83-48D0-94B1-3BE022881A9D}" type="slidenum">
              <a:rPr lang="en-US" smtClean="0"/>
              <a:pPr/>
              <a:t>20</a:t>
            </a:fld>
            <a:endParaRPr lang="en-US" smtClean="0"/>
          </a:p>
        </p:txBody>
      </p:sp>
      <p:sp>
        <p:nvSpPr>
          <p:cNvPr id="68613"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Medication Management of Elective First Trimester Abortion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noTextEdit="1"/>
          </p:cNvSpPr>
          <p:nvPr>
            <p:ph type="sldImg"/>
          </p:nvPr>
        </p:nvSpPr>
        <p:spPr bwMode="auto">
          <a:xfrm>
            <a:off x="1714500" y="225425"/>
            <a:ext cx="3224213" cy="2419350"/>
          </a:xfrm>
          <a:noFill/>
          <a:ln>
            <a:solidFill>
              <a:srgbClr val="000000"/>
            </a:solidFill>
            <a:miter lim="800000"/>
            <a:headEnd/>
            <a:tailEnd/>
          </a:ln>
        </p:spPr>
      </p:sp>
      <p:sp>
        <p:nvSpPr>
          <p:cNvPr id="101381" name="Rectangle 3"/>
          <p:cNvSpPr>
            <a:spLocks noGrp="1" noChangeArrowheads="1"/>
          </p:cNvSpPr>
          <p:nvPr>
            <p:ph type="body" idx="1"/>
          </p:nvPr>
        </p:nvSpPr>
        <p:spPr bwMode="auto">
          <a:xfrm>
            <a:off x="228600" y="3429000"/>
            <a:ext cx="6410325" cy="5281613"/>
          </a:xfrm>
        </p:spPr>
        <p:txBody>
          <a:bodyPr wrap="square" lIns="91423" tIns="45711" rIns="91423" bIns="45711" numCol="1" anchor="t" anchorCtr="0" compatLnSpc="1">
            <a:prstTxWarp prst="textNoShape">
              <a:avLst/>
            </a:prstTxWarp>
            <a:normAutofit fontScale="70000" lnSpcReduction="20000"/>
          </a:bodyPr>
          <a:lstStyle/>
          <a:p>
            <a:pPr marL="241653" indent="-241653">
              <a:spcBef>
                <a:spcPct val="0"/>
              </a:spcBef>
              <a:defRPr/>
            </a:pPr>
            <a:r>
              <a:rPr lang="en-US" sz="1000" u="sng" dirty="0" smtClean="0">
                <a:solidFill>
                  <a:srgbClr val="000000"/>
                </a:solidFill>
                <a:latin typeface="Verdana" pitchFamily="34" charset="0"/>
                <a:ea typeface="Times New Roman" pitchFamily="18" charset="0"/>
                <a:cs typeface="Arial" pitchFamily="34" charset="0"/>
              </a:rPr>
              <a:t>Talking Points</a:t>
            </a:r>
          </a:p>
          <a:p>
            <a:pPr marL="241653" indent="-241653">
              <a:spcBef>
                <a:spcPct val="0"/>
              </a:spcBef>
              <a:buFontTx/>
              <a:buChar char="•"/>
              <a:defRPr/>
            </a:pPr>
            <a:r>
              <a:rPr lang="en-US" altLang="en-US" sz="1000" dirty="0" smtClean="0">
                <a:latin typeface="Verdana" pitchFamily="34" charset="0"/>
              </a:rPr>
              <a:t>While the FDA-approved regimen of mifepristone 600 mg orally followed 2 days later by misoprostol 400 </a:t>
            </a:r>
            <a:r>
              <a:rPr lang="en-US" altLang="en-US" sz="1000" dirty="0" smtClean="0">
                <a:latin typeface="Verdana" pitchFamily="34" charset="0"/>
                <a:sym typeface="Symbol" pitchFamily="18" charset="2"/>
              </a:rPr>
              <a:t>µ</a:t>
            </a:r>
            <a:r>
              <a:rPr lang="en-US" altLang="en-US" sz="1000" dirty="0" smtClean="0">
                <a:latin typeface="Verdana" pitchFamily="34" charset="0"/>
              </a:rPr>
              <a:t>g</a:t>
            </a:r>
            <a:r>
              <a:rPr lang="en-US" altLang="en-US" sz="1000" dirty="0" smtClean="0">
                <a:latin typeface="Verdana" pitchFamily="34" charset="0"/>
                <a:sym typeface="Symbol" pitchFamily="18" charset="2"/>
              </a:rPr>
              <a:t> orally is safe and effective in women up to 49 days’ gestation, providers should be aware of evidence-based alternatives to this regimen.  There is ample clinical evidence that the 200-mg dose of mifepristone is comparable in efficacy to the 600-mg dose.</a:t>
            </a:r>
          </a:p>
          <a:p>
            <a:pPr marL="241653" indent="-241653">
              <a:spcBef>
                <a:spcPct val="0"/>
              </a:spcBef>
              <a:buFontTx/>
              <a:buChar char="•"/>
              <a:defRPr/>
            </a:pPr>
            <a:r>
              <a:rPr lang="en-US" altLang="en-US" sz="1000" dirty="0" smtClean="0">
                <a:latin typeface="Verdana" pitchFamily="34" charset="0"/>
                <a:sym typeface="Symbol" pitchFamily="18" charset="2"/>
              </a:rPr>
              <a:t>An open-label, randomized trial of 442 women (gestation up to 56 days after LMP) found that 200 mg oral mifepristone followed by buccal administration of misoprostol (800 </a:t>
            </a:r>
            <a:r>
              <a:rPr lang="en-US" altLang="en-US" sz="1000" dirty="0" smtClean="0">
                <a:latin typeface="Verdana" pitchFamily="34" charset="0"/>
                <a:cs typeface="Arial" pitchFamily="34" charset="0"/>
                <a:sym typeface="Symbol" pitchFamily="18" charset="2"/>
              </a:rPr>
              <a:t>µ</a:t>
            </a:r>
            <a:r>
              <a:rPr lang="en-US" altLang="en-US" sz="1000" dirty="0" smtClean="0">
                <a:latin typeface="Verdana" pitchFamily="34" charset="0"/>
                <a:sym typeface="Symbol" pitchFamily="18" charset="2"/>
              </a:rPr>
              <a:t>g) was as effective as the same dose of mifepristone followed by vaginal (800 </a:t>
            </a:r>
            <a:r>
              <a:rPr lang="en-US" altLang="en-US" sz="1000" dirty="0" smtClean="0">
                <a:latin typeface="Verdana" pitchFamily="34" charset="0"/>
                <a:cs typeface="Arial" pitchFamily="34" charset="0"/>
                <a:sym typeface="Symbol" pitchFamily="18" charset="2"/>
              </a:rPr>
              <a:t>µ</a:t>
            </a:r>
            <a:r>
              <a:rPr lang="en-US" altLang="en-US" sz="1000" dirty="0" smtClean="0">
                <a:latin typeface="Verdana" pitchFamily="34" charset="0"/>
                <a:sym typeface="Symbol" pitchFamily="18" charset="2"/>
              </a:rPr>
              <a:t>g) misoprostol, with a similar incidence of nausea. </a:t>
            </a:r>
          </a:p>
          <a:p>
            <a:pPr marL="241653" indent="-241653">
              <a:spcBef>
                <a:spcPct val="0"/>
              </a:spcBef>
              <a:buFontTx/>
              <a:buChar char="•"/>
              <a:defRPr/>
            </a:pPr>
            <a:r>
              <a:rPr lang="en-US" altLang="en-US" sz="1000" dirty="0" smtClean="0">
                <a:latin typeface="Verdana" pitchFamily="34" charset="0"/>
                <a:sym typeface="Symbol" pitchFamily="18" charset="2"/>
              </a:rPr>
              <a:t>The vaginal administration of misoprostol (800 µg) has been studied extensively. </a:t>
            </a:r>
          </a:p>
          <a:p>
            <a:pPr marL="698853" lvl="1" indent="-241653">
              <a:spcBef>
                <a:spcPct val="0"/>
              </a:spcBef>
              <a:buFontTx/>
              <a:buChar char="•"/>
              <a:defRPr/>
            </a:pPr>
            <a:r>
              <a:rPr lang="en-US" altLang="en-US" sz="1000" dirty="0" smtClean="0">
                <a:latin typeface="Verdana" pitchFamily="34" charset="0"/>
                <a:sym typeface="Symbol" pitchFamily="18" charset="2"/>
              </a:rPr>
              <a:t>Vaginal administration of misoprostol is associated with a lower rate of incomplete abortion than oral misoprostol is (2.1% compared with 6.4%). </a:t>
            </a:r>
          </a:p>
          <a:p>
            <a:pPr marL="698853" lvl="1" indent="-241653">
              <a:spcBef>
                <a:spcPct val="0"/>
              </a:spcBef>
              <a:buFontTx/>
              <a:buChar char="•"/>
              <a:defRPr/>
            </a:pPr>
            <a:r>
              <a:rPr lang="en-US" altLang="en-US" sz="1000" dirty="0" smtClean="0">
                <a:latin typeface="Verdana" pitchFamily="34" charset="0"/>
                <a:sym typeface="Symbol" pitchFamily="18" charset="2"/>
              </a:rPr>
              <a:t>However, this beneficial effect may result from the fact that studies using vaginal misoprostol often involve two or more doses of the prostaglandin analogue.</a:t>
            </a:r>
          </a:p>
          <a:p>
            <a:pPr marL="698853" lvl="1" indent="-241653">
              <a:spcBef>
                <a:spcPct val="0"/>
              </a:spcBef>
              <a:buFontTx/>
              <a:buChar char="•"/>
              <a:defRPr/>
            </a:pPr>
            <a:r>
              <a:rPr lang="en-US" altLang="en-US" sz="1000" dirty="0" smtClean="0">
                <a:latin typeface="Verdana" pitchFamily="34" charset="0"/>
                <a:sym typeface="Symbol" pitchFamily="18" charset="2"/>
              </a:rPr>
              <a:t>Other potential advantages of vaginal administration are a lower incidence of gastrointestinal side effects, more rapid expulsion of the </a:t>
            </a:r>
            <a:r>
              <a:rPr lang="en-US" altLang="en-US" sz="1000" dirty="0" err="1" smtClean="0">
                <a:latin typeface="Verdana" pitchFamily="34" charset="0"/>
                <a:sym typeface="Symbol" pitchFamily="18" charset="2"/>
              </a:rPr>
              <a:t>conceptus</a:t>
            </a:r>
            <a:r>
              <a:rPr lang="en-US" altLang="en-US" sz="1000" dirty="0" smtClean="0">
                <a:latin typeface="Verdana" pitchFamily="34" charset="0"/>
                <a:sym typeface="Symbol" pitchFamily="18" charset="2"/>
              </a:rPr>
              <a:t>,</a:t>
            </a:r>
            <a:r>
              <a:rPr lang="en-US" altLang="en-US" sz="1000" baseline="30000" dirty="0" smtClean="0">
                <a:latin typeface="Verdana" pitchFamily="34" charset="0"/>
                <a:sym typeface="Symbol" pitchFamily="18" charset="2"/>
              </a:rPr>
              <a:t> </a:t>
            </a:r>
            <a:r>
              <a:rPr lang="en-US" altLang="en-US" sz="1000" dirty="0" smtClean="0">
                <a:latin typeface="Verdana" pitchFamily="34" charset="0"/>
                <a:sym typeface="Symbol" pitchFamily="18" charset="2"/>
              </a:rPr>
              <a:t>and lower continuing pregnancy rates.</a:t>
            </a:r>
          </a:p>
          <a:p>
            <a:pPr marL="241653" indent="-241653">
              <a:spcBef>
                <a:spcPct val="0"/>
              </a:spcBef>
              <a:buFontTx/>
              <a:buChar char="•"/>
              <a:defRPr/>
            </a:pPr>
            <a:r>
              <a:rPr lang="en-US" altLang="en-US" sz="1000" dirty="0" smtClean="0">
                <a:latin typeface="Verdana" pitchFamily="34" charset="0"/>
              </a:rPr>
              <a:t>Furthermore, studies using 200 mg of mifepristone and 800 </a:t>
            </a:r>
            <a:r>
              <a:rPr lang="en-US" altLang="en-US" sz="1000" dirty="0" smtClean="0">
                <a:latin typeface="Verdana" pitchFamily="34" charset="0"/>
                <a:sym typeface="Symbol" pitchFamily="18" charset="2"/>
              </a:rPr>
              <a:t>µ</a:t>
            </a:r>
            <a:r>
              <a:rPr lang="en-US" altLang="en-US" sz="1000" dirty="0" smtClean="0">
                <a:latin typeface="Verdana" pitchFamily="34" charset="0"/>
              </a:rPr>
              <a:t>g of vaginal misoprostol have demonstrated that: </a:t>
            </a:r>
          </a:p>
          <a:p>
            <a:pPr marL="698853" lvl="1" indent="-241653">
              <a:spcBef>
                <a:spcPct val="0"/>
              </a:spcBef>
              <a:buFontTx/>
              <a:buChar char="•"/>
              <a:defRPr/>
            </a:pPr>
            <a:r>
              <a:rPr lang="en-US" sz="1000" dirty="0" smtClean="0">
                <a:latin typeface="Verdana" pitchFamily="34" charset="0"/>
              </a:rPr>
              <a:t>The mifepristone and misoprostol  can be given simultaneously versus 24 hours apart (Creinin, 2004)</a:t>
            </a:r>
          </a:p>
          <a:p>
            <a:pPr marL="698853" lvl="1" indent="-241653">
              <a:spcBef>
                <a:spcPct val="0"/>
              </a:spcBef>
              <a:buFontTx/>
              <a:buChar char="•"/>
              <a:defRPr/>
            </a:pPr>
            <a:r>
              <a:rPr lang="en-US" altLang="en-US" sz="1000" dirty="0" smtClean="0">
                <a:latin typeface="Verdana" pitchFamily="34" charset="0"/>
              </a:rPr>
              <a:t>There is equal efficacy whether the misoprostol is used 24, 48, or 72 hours after mifepristone</a:t>
            </a:r>
          </a:p>
          <a:p>
            <a:pPr marL="698853" lvl="1" indent="-241653">
              <a:spcBef>
                <a:spcPct val="0"/>
              </a:spcBef>
              <a:buFontTx/>
              <a:buChar char="•"/>
              <a:defRPr/>
            </a:pPr>
            <a:r>
              <a:rPr lang="en-US" altLang="en-US" sz="1000" dirty="0" smtClean="0">
                <a:latin typeface="Verdana" pitchFamily="34" charset="0"/>
              </a:rPr>
              <a:t>Initial follow-up can occur sooner than day 14 if ultrasound is used for evaluation of expulsion.</a:t>
            </a:r>
            <a:r>
              <a:rPr lang="en-US" altLang="en-US" sz="1000" baseline="30000" dirty="0" smtClean="0">
                <a:latin typeface="Verdana" pitchFamily="34" charset="0"/>
              </a:rPr>
              <a:t> </a:t>
            </a:r>
          </a:p>
          <a:p>
            <a:pPr marL="241653" indent="-241653">
              <a:spcBef>
                <a:spcPct val="0"/>
              </a:spcBef>
              <a:buFontTx/>
              <a:buChar char="•"/>
              <a:defRPr/>
            </a:pPr>
            <a:r>
              <a:rPr lang="en-US" sz="1000" dirty="0" smtClean="0">
                <a:latin typeface="Verdana" pitchFamily="34" charset="0"/>
              </a:rPr>
              <a:t>Other studies have indicated that:</a:t>
            </a:r>
          </a:p>
          <a:p>
            <a:pPr marL="698853" lvl="1" indent="-241653">
              <a:spcBef>
                <a:spcPct val="0"/>
              </a:spcBef>
              <a:buFontTx/>
              <a:buChar char="•"/>
              <a:defRPr/>
            </a:pPr>
            <a:r>
              <a:rPr lang="en-US" sz="1000" dirty="0" smtClean="0">
                <a:latin typeface="Verdana" pitchFamily="34" charset="0"/>
              </a:rPr>
              <a:t>A 800 mcg dose of buccal misoprostol after 200mg of </a:t>
            </a:r>
            <a:r>
              <a:rPr lang="en-US" sz="1000" dirty="0" err="1" smtClean="0">
                <a:latin typeface="Verdana" pitchFamily="34" charset="0"/>
              </a:rPr>
              <a:t>mifeprisotone</a:t>
            </a:r>
            <a:r>
              <a:rPr lang="en-US" sz="1000" dirty="0" smtClean="0">
                <a:latin typeface="Verdana" pitchFamily="34" charset="0"/>
              </a:rPr>
              <a:t> can be used up to 63 days and is a good option for medical abortions. (</a:t>
            </a:r>
            <a:r>
              <a:rPr lang="en-US" sz="1000" dirty="0" err="1" smtClean="0">
                <a:latin typeface="Verdana" pitchFamily="34" charset="0"/>
              </a:rPr>
              <a:t>Winnikoff</a:t>
            </a:r>
            <a:r>
              <a:rPr lang="en-US" sz="1000" dirty="0" smtClean="0">
                <a:latin typeface="Verdana" pitchFamily="34" charset="0"/>
              </a:rPr>
              <a:t>, 2008)</a:t>
            </a:r>
          </a:p>
          <a:p>
            <a:pPr marL="698853" lvl="1" indent="-241653">
              <a:spcBef>
                <a:spcPct val="0"/>
              </a:spcBef>
              <a:buFontTx/>
              <a:buChar char="•"/>
              <a:defRPr/>
            </a:pPr>
            <a:r>
              <a:rPr lang="en-US" sz="1000" dirty="0" smtClean="0">
                <a:latin typeface="Verdana" pitchFamily="34" charset="0"/>
              </a:rPr>
              <a:t>A 400 mcg dose of sublingual misoprostol used with 200 mg mifepristone for medical abortion up to 63 days has high efficacy and few side effects. The sublingual route of administration appears to be superior to the same dose of misoprostol administered orally.</a:t>
            </a:r>
            <a:r>
              <a:rPr lang="en-US" sz="1000" baseline="30000" dirty="0" smtClean="0">
                <a:latin typeface="Verdana" pitchFamily="34" charset="0"/>
              </a:rPr>
              <a:t> </a:t>
            </a:r>
            <a:r>
              <a:rPr lang="en-US" sz="1000" dirty="0" smtClean="0">
                <a:latin typeface="Verdana" pitchFamily="34" charset="0"/>
              </a:rPr>
              <a:t>(</a:t>
            </a:r>
            <a:r>
              <a:rPr lang="en-US" sz="1000" dirty="0" err="1" smtClean="0">
                <a:latin typeface="Verdana" pitchFamily="34" charset="0"/>
              </a:rPr>
              <a:t>Raghavan</a:t>
            </a:r>
            <a:r>
              <a:rPr lang="en-US" sz="1000" dirty="0" smtClean="0">
                <a:latin typeface="Verdana" pitchFamily="34" charset="0"/>
              </a:rPr>
              <a:t> S et al. 2009).</a:t>
            </a:r>
            <a:r>
              <a:rPr lang="en-US" sz="1000" baseline="30000" dirty="0" smtClean="0">
                <a:latin typeface="Verdana" pitchFamily="34" charset="0"/>
              </a:rPr>
              <a:t>  </a:t>
            </a:r>
          </a:p>
          <a:p>
            <a:pPr marL="698853" lvl="1" indent="-241653">
              <a:spcBef>
                <a:spcPct val="0"/>
              </a:spcBef>
              <a:buFontTx/>
              <a:buChar char="•"/>
              <a:defRPr/>
            </a:pPr>
            <a:r>
              <a:rPr lang="en-US" sz="1000" dirty="0" smtClean="0">
                <a:latin typeface="Verdana" pitchFamily="34" charset="0"/>
              </a:rPr>
              <a:t>Simultaneous oral mifepristone and buccal misoprostol had lower than expected expulsion rates at 24 hours.  (Lohr, 2007)</a:t>
            </a:r>
          </a:p>
          <a:p>
            <a:pPr marL="698853" lvl="1" indent="-241653">
              <a:spcBef>
                <a:spcPct val="0"/>
              </a:spcBef>
              <a:buFontTx/>
              <a:buChar char="•"/>
              <a:defRPr/>
            </a:pPr>
            <a:r>
              <a:rPr lang="en-US" sz="1000" dirty="0" smtClean="0">
                <a:latin typeface="Verdana" pitchFamily="34" charset="0"/>
              </a:rPr>
              <a:t>After 7 weeks LMP, medical abortion using 800 mcg sublingual misoprostol results in higher efficacy than 400 mcg. (Von Hertzen 2010)</a:t>
            </a:r>
          </a:p>
          <a:p>
            <a:pPr marL="241653" indent="-241653">
              <a:spcBef>
                <a:spcPct val="0"/>
              </a:spcBef>
              <a:buFontTx/>
              <a:buChar char="•"/>
              <a:defRPr/>
            </a:pPr>
            <a:r>
              <a:rPr lang="en-US" sz="1000" dirty="0" smtClean="0">
                <a:latin typeface="Verdana" pitchFamily="34" charset="0"/>
              </a:rPr>
              <a:t>Finally, home use of misoprostol is safe, effective and acceptable to patients. This is considered standard of care.</a:t>
            </a:r>
            <a:endParaRPr lang="en-US" altLang="en-US" sz="1000" baseline="30000" dirty="0" smtClean="0">
              <a:latin typeface="Verdana" pitchFamily="34" charset="0"/>
            </a:endParaRPr>
          </a:p>
          <a:p>
            <a:pPr>
              <a:defRPr/>
            </a:pPr>
            <a:endParaRPr lang="en-US" sz="1000" dirty="0" smtClean="0">
              <a:solidFill>
                <a:srgbClr val="000000"/>
              </a:solidFill>
              <a:latin typeface="Verdana" pitchFamily="34" charset="0"/>
              <a:ea typeface="Times New Roman" pitchFamily="18" charset="0"/>
              <a:cs typeface="Arial" pitchFamily="34" charset="0"/>
            </a:endParaRPr>
          </a:p>
          <a:p>
            <a:pPr marL="241653" indent="-241653">
              <a:spcBef>
                <a:spcPct val="0"/>
              </a:spcBef>
              <a:defRPr/>
            </a:pPr>
            <a:r>
              <a:rPr lang="en-US" sz="1000" u="sng" dirty="0" smtClean="0">
                <a:solidFill>
                  <a:srgbClr val="000000"/>
                </a:solidFill>
                <a:latin typeface="Verdana" pitchFamily="34" charset="0"/>
                <a:ea typeface="Times New Roman" pitchFamily="18" charset="0"/>
                <a:cs typeface="Arial" pitchFamily="34" charset="0"/>
              </a:rPr>
              <a:t>References </a:t>
            </a:r>
          </a:p>
          <a:p>
            <a:pPr marL="241653" indent="-241653">
              <a:spcBef>
                <a:spcPct val="0"/>
              </a:spcBef>
              <a:buFontTx/>
              <a:buChar char="•"/>
              <a:defRPr/>
            </a:pPr>
            <a:r>
              <a:rPr lang="en-US" altLang="en-US" sz="1000" dirty="0" smtClean="0">
                <a:latin typeface="Verdana" pitchFamily="34" charset="0"/>
              </a:rPr>
              <a:t>Kahn JG, Becker BJ, </a:t>
            </a:r>
            <a:r>
              <a:rPr lang="en-US" altLang="en-US" sz="1000" dirty="0" err="1" smtClean="0">
                <a:latin typeface="Verdana" pitchFamily="34" charset="0"/>
              </a:rPr>
              <a:t>MacIsaac</a:t>
            </a:r>
            <a:r>
              <a:rPr lang="en-US" altLang="en-US" sz="1000" dirty="0" smtClean="0">
                <a:latin typeface="Verdana" pitchFamily="34" charset="0"/>
              </a:rPr>
              <a:t> L, et al. The efficacy of medical abortion: a meta-analysis. </a:t>
            </a:r>
            <a:r>
              <a:rPr lang="en-US" altLang="en-US" sz="1000" i="1" dirty="0" smtClean="0">
                <a:latin typeface="Verdana" pitchFamily="34" charset="0"/>
              </a:rPr>
              <a:t>Contraception.</a:t>
            </a:r>
            <a:r>
              <a:rPr lang="en-US" altLang="en-US" sz="1000" dirty="0" smtClean="0">
                <a:latin typeface="Verdana" pitchFamily="34" charset="0"/>
              </a:rPr>
              <a:t> 2000;61:29–40.</a:t>
            </a:r>
          </a:p>
          <a:p>
            <a:pPr marL="241653" indent="-241653">
              <a:spcBef>
                <a:spcPct val="0"/>
              </a:spcBef>
              <a:buFontTx/>
              <a:buChar char="•"/>
              <a:defRPr/>
            </a:pPr>
            <a:r>
              <a:rPr lang="en-US" altLang="en-US" sz="1000" dirty="0" smtClean="0">
                <a:latin typeface="Verdana" pitchFamily="34" charset="0"/>
              </a:rPr>
              <a:t>Middleton T, Schaff E, Fielding SL, et al. Randomized trial of mifepristone and buccal or vaginal misoprostol for abortion through 56 days of last menstrual period. </a:t>
            </a:r>
            <a:r>
              <a:rPr lang="en-US" altLang="en-US" sz="1000" i="1" dirty="0" smtClean="0">
                <a:latin typeface="Verdana" pitchFamily="34" charset="0"/>
              </a:rPr>
              <a:t>Contraception.</a:t>
            </a:r>
            <a:r>
              <a:rPr lang="en-US" altLang="en-US" sz="1000" dirty="0" smtClean="0">
                <a:latin typeface="Verdana" pitchFamily="34" charset="0"/>
              </a:rPr>
              <a:t> 2005;72:328–32.</a:t>
            </a:r>
          </a:p>
          <a:p>
            <a:pPr marL="241653" indent="-241653">
              <a:spcBef>
                <a:spcPct val="0"/>
              </a:spcBef>
              <a:buFontTx/>
              <a:buChar char="•"/>
              <a:defRPr/>
            </a:pPr>
            <a:r>
              <a:rPr lang="en-US" altLang="en-US" sz="1000" dirty="0" smtClean="0">
                <a:latin typeface="Verdana" pitchFamily="34" charset="0"/>
              </a:rPr>
              <a:t>El-</a:t>
            </a:r>
            <a:r>
              <a:rPr lang="en-US" altLang="en-US" sz="1000" dirty="0" err="1" smtClean="0">
                <a:latin typeface="Verdana" pitchFamily="34" charset="0"/>
              </a:rPr>
              <a:t>Rafaey</a:t>
            </a:r>
            <a:r>
              <a:rPr lang="en-US" altLang="en-US" sz="1000" dirty="0" smtClean="0">
                <a:latin typeface="Verdana" pitchFamily="34" charset="0"/>
              </a:rPr>
              <a:t> H, </a:t>
            </a:r>
            <a:r>
              <a:rPr lang="en-US" altLang="en-US" sz="1000" dirty="0" err="1" smtClean="0">
                <a:latin typeface="Verdana" pitchFamily="34" charset="0"/>
              </a:rPr>
              <a:t>Rajasekar</a:t>
            </a:r>
            <a:r>
              <a:rPr lang="en-US" altLang="en-US" sz="1000" dirty="0" smtClean="0">
                <a:latin typeface="Verdana" pitchFamily="34" charset="0"/>
              </a:rPr>
              <a:t> D, </a:t>
            </a:r>
            <a:r>
              <a:rPr lang="en-US" altLang="en-US" sz="1000" dirty="0" err="1" smtClean="0">
                <a:latin typeface="Verdana" pitchFamily="34" charset="0"/>
              </a:rPr>
              <a:t>Abdalla</a:t>
            </a:r>
            <a:r>
              <a:rPr lang="en-US" altLang="en-US" sz="1000" dirty="0" smtClean="0">
                <a:latin typeface="Verdana" pitchFamily="34" charset="0"/>
              </a:rPr>
              <a:t> M, Calder L, Templeton A. Induction of abortion with mifepristone (RU 486) and oral or vaginal misoprostol. </a:t>
            </a:r>
            <a:r>
              <a:rPr lang="en-US" altLang="en-US" sz="1000" i="1" dirty="0" smtClean="0">
                <a:latin typeface="Verdana" pitchFamily="34" charset="0"/>
              </a:rPr>
              <a:t>N </a:t>
            </a:r>
            <a:r>
              <a:rPr lang="en-US" altLang="en-US" sz="1000" i="1" dirty="0" err="1" smtClean="0">
                <a:latin typeface="Verdana" pitchFamily="34" charset="0"/>
              </a:rPr>
              <a:t>Engl</a:t>
            </a:r>
            <a:r>
              <a:rPr lang="en-US" altLang="en-US" sz="1000" i="1" dirty="0" smtClean="0">
                <a:latin typeface="Verdana" pitchFamily="34" charset="0"/>
              </a:rPr>
              <a:t> J Med.</a:t>
            </a:r>
            <a:r>
              <a:rPr lang="en-US" altLang="en-US" sz="1000" dirty="0" smtClean="0">
                <a:latin typeface="Verdana" pitchFamily="34" charset="0"/>
              </a:rPr>
              <a:t> 1995;332:983–7.</a:t>
            </a:r>
          </a:p>
          <a:p>
            <a:pPr marL="241653" indent="-241653">
              <a:spcBef>
                <a:spcPct val="0"/>
              </a:spcBef>
              <a:buFontTx/>
              <a:buChar char="•"/>
              <a:defRPr/>
            </a:pPr>
            <a:r>
              <a:rPr lang="en-US" altLang="en-US" sz="1000" dirty="0" smtClean="0">
                <a:latin typeface="Verdana" pitchFamily="34" charset="0"/>
              </a:rPr>
              <a:t>Schaff EA, </a:t>
            </a:r>
            <a:r>
              <a:rPr lang="en-US" altLang="en-US" sz="1000" dirty="0" err="1" smtClean="0">
                <a:latin typeface="Verdana" pitchFamily="34" charset="0"/>
              </a:rPr>
              <a:t>Stadalius</a:t>
            </a:r>
            <a:r>
              <a:rPr lang="en-US" altLang="en-US" sz="1000" dirty="0" smtClean="0">
                <a:latin typeface="Verdana" pitchFamily="34" charset="0"/>
              </a:rPr>
              <a:t> S, </a:t>
            </a:r>
            <a:r>
              <a:rPr lang="en-US" altLang="en-US" sz="1000" dirty="0" err="1" smtClean="0">
                <a:latin typeface="Verdana" pitchFamily="34" charset="0"/>
              </a:rPr>
              <a:t>Eisinger</a:t>
            </a:r>
            <a:r>
              <a:rPr lang="en-US" altLang="en-US" sz="1000" dirty="0" smtClean="0">
                <a:latin typeface="Verdana" pitchFamily="34" charset="0"/>
              </a:rPr>
              <a:t> SH, Franks P. Vaginal misoprostol administered at home after mifepristone (RU 486) for abortion. </a:t>
            </a:r>
            <a:r>
              <a:rPr lang="en-US" altLang="en-US" sz="1000" i="1" dirty="0" smtClean="0">
                <a:latin typeface="Verdana" pitchFamily="34" charset="0"/>
              </a:rPr>
              <a:t>J </a:t>
            </a:r>
            <a:r>
              <a:rPr lang="en-US" altLang="en-US" sz="1000" i="1" dirty="0" err="1" smtClean="0">
                <a:latin typeface="Verdana" pitchFamily="34" charset="0"/>
              </a:rPr>
              <a:t>Fam</a:t>
            </a:r>
            <a:r>
              <a:rPr lang="en-US" altLang="en-US" sz="1000" i="1" dirty="0" smtClean="0">
                <a:latin typeface="Verdana" pitchFamily="34" charset="0"/>
              </a:rPr>
              <a:t> </a:t>
            </a:r>
            <a:r>
              <a:rPr lang="en-US" altLang="en-US" sz="1000" i="1" dirty="0" err="1" smtClean="0">
                <a:latin typeface="Verdana" pitchFamily="34" charset="0"/>
              </a:rPr>
              <a:t>Pract</a:t>
            </a:r>
            <a:r>
              <a:rPr lang="en-US" altLang="en-US" sz="1000" dirty="0" smtClean="0">
                <a:latin typeface="Verdana" pitchFamily="34" charset="0"/>
              </a:rPr>
              <a:t>. 1997;44:353–9.</a:t>
            </a:r>
          </a:p>
          <a:p>
            <a:pPr marL="241653" indent="-241653">
              <a:spcBef>
                <a:spcPct val="0"/>
              </a:spcBef>
              <a:buFontTx/>
              <a:buChar char="•"/>
              <a:defRPr/>
            </a:pPr>
            <a:r>
              <a:rPr lang="en-US" altLang="en-US" sz="1000" dirty="0" smtClean="0">
                <a:latin typeface="Verdana" pitchFamily="34" charset="0"/>
              </a:rPr>
              <a:t>Schaff EA, </a:t>
            </a:r>
            <a:r>
              <a:rPr lang="en-US" altLang="en-US" sz="1000" dirty="0" err="1" smtClean="0">
                <a:latin typeface="Verdana" pitchFamily="34" charset="0"/>
              </a:rPr>
              <a:t>Eisinger</a:t>
            </a:r>
            <a:r>
              <a:rPr lang="en-US" altLang="en-US" sz="1000" dirty="0" smtClean="0">
                <a:latin typeface="Verdana" pitchFamily="34" charset="0"/>
              </a:rPr>
              <a:t> SH, </a:t>
            </a:r>
            <a:r>
              <a:rPr lang="en-US" altLang="en-US" sz="1000" dirty="0" err="1" smtClean="0">
                <a:latin typeface="Verdana" pitchFamily="34" charset="0"/>
              </a:rPr>
              <a:t>Stadalius</a:t>
            </a:r>
            <a:r>
              <a:rPr lang="en-US" altLang="en-US" sz="1000" dirty="0" smtClean="0">
                <a:latin typeface="Verdana" pitchFamily="34" charset="0"/>
              </a:rPr>
              <a:t> LS, Franks P, Gore BZ, </a:t>
            </a:r>
            <a:r>
              <a:rPr lang="en-US" altLang="en-US" sz="1000" dirty="0" err="1" smtClean="0">
                <a:latin typeface="Verdana" pitchFamily="34" charset="0"/>
              </a:rPr>
              <a:t>Poppema</a:t>
            </a:r>
            <a:r>
              <a:rPr lang="en-US" altLang="en-US" sz="1000" dirty="0" smtClean="0">
                <a:latin typeface="Verdana" pitchFamily="34" charset="0"/>
              </a:rPr>
              <a:t> S. Low-dose mifepristone 200 mg and vaginal misoprostol for abortion. </a:t>
            </a:r>
            <a:r>
              <a:rPr lang="en-US" altLang="en-US" sz="1000" i="1" dirty="0" smtClean="0">
                <a:latin typeface="Verdana" pitchFamily="34" charset="0"/>
              </a:rPr>
              <a:t>Contraception</a:t>
            </a:r>
            <a:r>
              <a:rPr lang="en-US" altLang="en-US" sz="1000" dirty="0" smtClean="0">
                <a:latin typeface="Verdana" pitchFamily="34" charset="0"/>
              </a:rPr>
              <a:t> 1999;59:1-6. </a:t>
            </a:r>
          </a:p>
          <a:p>
            <a:pPr marL="241653" indent="-241653">
              <a:spcBef>
                <a:spcPct val="0"/>
              </a:spcBef>
              <a:buFontTx/>
              <a:buChar char="•"/>
              <a:defRPr/>
            </a:pPr>
            <a:r>
              <a:rPr lang="en-US" altLang="en-US" sz="1000" dirty="0" smtClean="0">
                <a:latin typeface="Verdana" pitchFamily="34" charset="0"/>
              </a:rPr>
              <a:t>Schaff EA, Fielding SL, </a:t>
            </a:r>
            <a:r>
              <a:rPr lang="en-US" altLang="en-US" sz="1000" dirty="0" err="1" smtClean="0">
                <a:latin typeface="Verdana" pitchFamily="34" charset="0"/>
              </a:rPr>
              <a:t>Westhoff</a:t>
            </a:r>
            <a:r>
              <a:rPr lang="en-US" altLang="en-US" sz="1000" dirty="0" smtClean="0">
                <a:latin typeface="Verdana" pitchFamily="34" charset="0"/>
              </a:rPr>
              <a:t> C, et al. Vaginal misoprostol administered 1, 2, or 3 days after mifepristone for early medical abortion: a randomized trial. </a:t>
            </a:r>
            <a:r>
              <a:rPr lang="en-US" altLang="en-US" sz="1000" i="1" dirty="0" smtClean="0">
                <a:latin typeface="Verdana" pitchFamily="34" charset="0"/>
              </a:rPr>
              <a:t>JAMA </a:t>
            </a:r>
            <a:r>
              <a:rPr lang="en-US" altLang="en-US" sz="1000" dirty="0" smtClean="0">
                <a:latin typeface="Verdana" pitchFamily="34" charset="0"/>
              </a:rPr>
              <a:t>2000;284:1948-1953.</a:t>
            </a:r>
          </a:p>
          <a:p>
            <a:pPr marL="241653" indent="-241653">
              <a:spcBef>
                <a:spcPct val="0"/>
              </a:spcBef>
              <a:buFontTx/>
              <a:buChar char="•"/>
              <a:defRPr/>
            </a:pPr>
            <a:r>
              <a:rPr lang="en-US" altLang="en-US" sz="1000" dirty="0" smtClean="0">
                <a:latin typeface="Verdana" pitchFamily="34" charset="0"/>
                <a:cs typeface="Times New Roman" pitchFamily="18" charset="0"/>
              </a:rPr>
              <a:t>Schaff EA, Fielding SL, </a:t>
            </a:r>
            <a:r>
              <a:rPr lang="en-US" altLang="en-US" sz="1000" dirty="0" err="1" smtClean="0">
                <a:latin typeface="Verdana" pitchFamily="34" charset="0"/>
                <a:cs typeface="Times New Roman" pitchFamily="18" charset="0"/>
              </a:rPr>
              <a:t>Westhoff</a:t>
            </a:r>
            <a:r>
              <a:rPr lang="en-US" altLang="en-US" sz="1000" dirty="0" smtClean="0">
                <a:latin typeface="Verdana" pitchFamily="34" charset="0"/>
                <a:cs typeface="Times New Roman" pitchFamily="18" charset="0"/>
              </a:rPr>
              <a:t> C.  Randomized trial of oral versus vaginal misoprostol at one day after mifepristone for early medical abortion.  </a:t>
            </a:r>
            <a:r>
              <a:rPr lang="en-US" altLang="en-US" sz="1000" i="1" dirty="0" smtClean="0">
                <a:latin typeface="Verdana" pitchFamily="34" charset="0"/>
                <a:cs typeface="Times New Roman" pitchFamily="18" charset="0"/>
              </a:rPr>
              <a:t>Contraception</a:t>
            </a:r>
            <a:r>
              <a:rPr lang="en-US" altLang="en-US" sz="1000" dirty="0" smtClean="0">
                <a:latin typeface="Verdana" pitchFamily="34" charset="0"/>
                <a:cs typeface="Times New Roman" pitchFamily="18" charset="0"/>
              </a:rPr>
              <a:t> 2001; 64: 81-85.</a:t>
            </a:r>
            <a:r>
              <a:rPr lang="en-US" altLang="en-US" sz="1000" dirty="0" smtClean="0">
                <a:latin typeface="Verdana" pitchFamily="34" charset="0"/>
              </a:rPr>
              <a:t> </a:t>
            </a:r>
          </a:p>
          <a:p>
            <a:pPr marL="241653" indent="-241653">
              <a:spcBef>
                <a:spcPct val="0"/>
              </a:spcBef>
              <a:buFontTx/>
              <a:buChar char="•"/>
              <a:defRPr/>
            </a:pPr>
            <a:r>
              <a:rPr lang="en-US" altLang="en-US" sz="1000" dirty="0" smtClean="0">
                <a:latin typeface="Verdana" pitchFamily="34" charset="0"/>
              </a:rPr>
              <a:t>Schaff EA, Fielding SL, </a:t>
            </a:r>
            <a:r>
              <a:rPr lang="en-US" altLang="en-US" sz="1000" dirty="0" err="1" smtClean="0">
                <a:latin typeface="Verdana" pitchFamily="34" charset="0"/>
              </a:rPr>
              <a:t>Eisinger</a:t>
            </a:r>
            <a:r>
              <a:rPr lang="en-US" altLang="en-US" sz="1000" dirty="0" smtClean="0">
                <a:latin typeface="Verdana" pitchFamily="34" charset="0"/>
              </a:rPr>
              <a:t> SH, </a:t>
            </a:r>
            <a:r>
              <a:rPr lang="en-US" altLang="en-US" sz="1000" dirty="0" err="1" smtClean="0">
                <a:latin typeface="Verdana" pitchFamily="34" charset="0"/>
              </a:rPr>
              <a:t>Stadalius</a:t>
            </a:r>
            <a:r>
              <a:rPr lang="en-US" altLang="en-US" sz="1000" dirty="0" smtClean="0">
                <a:latin typeface="Verdana" pitchFamily="34" charset="0"/>
              </a:rPr>
              <a:t> LS, Fuller L. Low-dose mifepristone followed by vaginal misoprostol at 48 hours for abortion up to 63 days. </a:t>
            </a:r>
            <a:r>
              <a:rPr lang="en-US" altLang="en-US" sz="1000" i="1" dirty="0" smtClean="0">
                <a:latin typeface="Verdana" pitchFamily="34" charset="0"/>
              </a:rPr>
              <a:t>Contraception</a:t>
            </a:r>
            <a:r>
              <a:rPr lang="en-US" altLang="en-US" sz="1000" dirty="0" smtClean="0">
                <a:latin typeface="Verdana" pitchFamily="34" charset="0"/>
              </a:rPr>
              <a:t> 2000;61:41-46.</a:t>
            </a:r>
          </a:p>
          <a:p>
            <a:pPr marL="241653" indent="-241653">
              <a:spcBef>
                <a:spcPct val="0"/>
              </a:spcBef>
              <a:buFontTx/>
              <a:buChar char="•"/>
              <a:defRPr/>
            </a:pPr>
            <a:r>
              <a:rPr lang="en-US" sz="1000" dirty="0" smtClean="0">
                <a:latin typeface="Verdana" pitchFamily="34" charset="0"/>
              </a:rPr>
              <a:t>C</a:t>
            </a:r>
            <a:r>
              <a:rPr lang="de-DE" sz="1000" dirty="0" smtClean="0">
                <a:latin typeface="Verdana" pitchFamily="34" charset="0"/>
              </a:rPr>
              <a:t>reinin MD, Schreiber CA, Bednarek P, et al. </a:t>
            </a:r>
            <a:r>
              <a:rPr lang="en-US" sz="1000" dirty="0" smtClean="0">
                <a:latin typeface="Verdana" pitchFamily="34" charset="0"/>
              </a:rPr>
              <a:t>Mifepristone and Misoprostol Administered Simultaneously Versus 24 Hours Apart for Abortion: A Randomized Controlled Trial. Obstet Gynecol. 2007 Apr;109(4):885-894.</a:t>
            </a:r>
          </a:p>
          <a:p>
            <a:pPr marL="241653" indent="-241653">
              <a:spcBef>
                <a:spcPct val="0"/>
              </a:spcBef>
              <a:buFontTx/>
              <a:buChar char="•"/>
              <a:defRPr/>
            </a:pPr>
            <a:r>
              <a:rPr lang="en-US" sz="1000" dirty="0" smtClean="0">
                <a:latin typeface="Verdana" pitchFamily="34" charset="0"/>
              </a:rPr>
              <a:t>Winikoff B, Dzuba IG, Creinin MD, et al. Two distinct oral routes of misoprostol in mifepristone medical abortion: a randomized controlled trial. </a:t>
            </a:r>
            <a:r>
              <a:rPr lang="en-US" sz="1000" i="1" dirty="0" smtClean="0">
                <a:latin typeface="Verdana" pitchFamily="34" charset="0"/>
              </a:rPr>
              <a:t>Obstet Gynecol.</a:t>
            </a:r>
            <a:r>
              <a:rPr lang="en-US" sz="1000" dirty="0" smtClean="0">
                <a:latin typeface="Verdana" pitchFamily="34" charset="0"/>
              </a:rPr>
              <a:t> 2008 Dec;112(6):1303-10.</a:t>
            </a:r>
          </a:p>
          <a:p>
            <a:pPr marL="241653" indent="-241653">
              <a:spcBef>
                <a:spcPct val="0"/>
              </a:spcBef>
              <a:buFontTx/>
              <a:buChar char="•"/>
              <a:defRPr/>
            </a:pPr>
            <a:r>
              <a:rPr lang="pt-BR" sz="1000" dirty="0" smtClean="0">
                <a:latin typeface="Verdana" pitchFamily="34" charset="0"/>
              </a:rPr>
              <a:t>Raghavan S, Comendant R, Digol I, et al. </a:t>
            </a:r>
            <a:r>
              <a:rPr lang="en-US" sz="1000" dirty="0" smtClean="0">
                <a:latin typeface="Verdana" pitchFamily="34" charset="0"/>
              </a:rPr>
              <a:t>Two-pill regimens of misoprostol after mifepristone medical abortion through 63 days' gestational age: a randomized controlled trial of sublingual and oral misoprostol. </a:t>
            </a:r>
            <a:r>
              <a:rPr lang="en-US" sz="1000" i="1" dirty="0" smtClean="0">
                <a:latin typeface="Verdana" pitchFamily="34" charset="0"/>
              </a:rPr>
              <a:t>Contraception</a:t>
            </a:r>
            <a:r>
              <a:rPr lang="en-US" sz="1000" dirty="0" smtClean="0">
                <a:latin typeface="Verdana" pitchFamily="34" charset="0"/>
              </a:rPr>
              <a:t>  2009;79:84-90.</a:t>
            </a:r>
          </a:p>
          <a:p>
            <a:pPr marL="241653" indent="-241653">
              <a:spcBef>
                <a:spcPct val="0"/>
              </a:spcBef>
              <a:buFontTx/>
              <a:buChar char="•"/>
              <a:defRPr/>
            </a:pPr>
            <a:r>
              <a:rPr lang="en-US" sz="1000" dirty="0" smtClean="0">
                <a:latin typeface="Verdana" pitchFamily="34" charset="0"/>
              </a:rPr>
              <a:t>Lohr PA, Reeves M, Hayes JL, Harwood B, Creinin MD. Oral mifepristone and buccal misoprostol administered simultaneously for abortion. </a:t>
            </a:r>
            <a:r>
              <a:rPr lang="en-US" sz="1000" i="1" dirty="0" smtClean="0">
                <a:latin typeface="Verdana" pitchFamily="34" charset="0"/>
              </a:rPr>
              <a:t>Contraception</a:t>
            </a:r>
            <a:r>
              <a:rPr lang="en-US" sz="1000" dirty="0" smtClean="0">
                <a:latin typeface="Verdana" pitchFamily="34" charset="0"/>
              </a:rPr>
              <a:t> 2007;76:215-220.</a:t>
            </a:r>
          </a:p>
          <a:p>
            <a:pPr marL="241653" indent="-241653">
              <a:spcBef>
                <a:spcPct val="0"/>
              </a:spcBef>
              <a:defRPr/>
            </a:pPr>
            <a:endParaRPr lang="en-US" altLang="en-US" sz="1000" dirty="0" smtClean="0">
              <a:latin typeface="Verdana" pitchFamily="34" charset="0"/>
            </a:endParaRPr>
          </a:p>
          <a:p>
            <a:pPr eaLnBrk="1" hangingPunct="1">
              <a:defRPr/>
            </a:pPr>
            <a:r>
              <a:rPr lang="en-US" sz="1000" dirty="0" smtClean="0">
                <a:latin typeface="Verdana" pitchFamily="34" charset="0"/>
              </a:rPr>
              <a:t>- - -</a:t>
            </a:r>
          </a:p>
          <a:p>
            <a:pPr>
              <a:defRPr/>
            </a:pPr>
            <a:r>
              <a:rPr lang="en-US" sz="1000" dirty="0" smtClean="0">
                <a:latin typeface="Verdana" pitchFamily="34" charset="0"/>
              </a:rPr>
              <a:t>Original content for this slide submitted by ARHP’s Clinical Advisory Committee for “Medication Management of Elective First Trimester Abortion</a:t>
            </a:r>
            <a:r>
              <a:rPr lang="en-US" sz="1000" i="1" dirty="0" smtClean="0">
                <a:latin typeface="Verdana" pitchFamily="34" charset="0"/>
              </a:rPr>
              <a:t>”</a:t>
            </a:r>
            <a:r>
              <a:rPr lang="en-US" sz="1000" dirty="0" smtClean="0">
                <a:latin typeface="Verdana" pitchFamily="34" charset="0"/>
              </a:rPr>
              <a:t>  in October 2010. Original funding received from Danco Laboratories, LLC. through an educational grant. This slide is available at www.arhp.org/core.</a:t>
            </a:r>
          </a:p>
        </p:txBody>
      </p:sp>
      <p:sp>
        <p:nvSpPr>
          <p:cNvPr id="69636"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901E563-CB34-4989-9D65-CD158FDDD3A3}" type="slidenum">
              <a:rPr lang="en-US" smtClean="0"/>
              <a:pPr/>
              <a:t>21</a:t>
            </a:fld>
            <a:endParaRPr lang="en-US" smtClean="0"/>
          </a:p>
        </p:txBody>
      </p:sp>
      <p:sp>
        <p:nvSpPr>
          <p:cNvPr id="69637"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Medication Management of Elective First Trimester Abortion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noTextEdit="1"/>
          </p:cNvSpPr>
          <p:nvPr>
            <p:ph type="sldImg"/>
          </p:nvPr>
        </p:nvSpPr>
        <p:spPr bwMode="auto">
          <a:noFill/>
          <a:ln>
            <a:solidFill>
              <a:srgbClr val="000000"/>
            </a:solidFill>
            <a:miter lim="800000"/>
            <a:headEnd/>
            <a:tailEnd/>
          </a:ln>
        </p:spPr>
      </p:sp>
      <p:sp>
        <p:nvSpPr>
          <p:cNvPr id="72709" name="Rectangle 3"/>
          <p:cNvSpPr>
            <a:spLocks noGrp="1" noChangeArrowheads="1"/>
          </p:cNvSpPr>
          <p:nvPr>
            <p:ph type="body" idx="1"/>
          </p:nvPr>
        </p:nvSpPr>
        <p:spPr bwMode="auto">
          <a:xfrm>
            <a:off x="914400" y="4343400"/>
            <a:ext cx="5029200" cy="4114800"/>
          </a:xfrm>
        </p:spPr>
        <p:txBody>
          <a:bodyPr wrap="square" numCol="1" anchor="t" anchorCtr="0" compatLnSpc="1">
            <a:prstTxWarp prst="textNoShape">
              <a:avLst/>
            </a:prstTxWarp>
          </a:bodyPr>
          <a:lstStyle/>
          <a:p>
            <a:pPr marL="241653" indent="-241653">
              <a:spcBef>
                <a:spcPct val="0"/>
              </a:spcBef>
              <a:defRPr/>
            </a:pPr>
            <a:r>
              <a:rPr lang="en-US" sz="1000" u="sng" dirty="0" smtClean="0">
                <a:solidFill>
                  <a:srgbClr val="000000"/>
                </a:solidFill>
                <a:latin typeface="Verdana" pitchFamily="34" charset="0"/>
                <a:ea typeface="Times New Roman" pitchFamily="18" charset="0"/>
                <a:cs typeface="Arial" pitchFamily="34" charset="0"/>
              </a:rPr>
              <a:t>Talking Points</a:t>
            </a:r>
          </a:p>
          <a:p>
            <a:pPr marL="241653" indent="-241653">
              <a:spcBef>
                <a:spcPct val="0"/>
              </a:spcBef>
              <a:buFontTx/>
              <a:buChar char="•"/>
              <a:defRPr/>
            </a:pPr>
            <a:r>
              <a:rPr lang="en-US" sz="1000" i="1" dirty="0" smtClean="0">
                <a:latin typeface="Verdana" pitchFamily="34" charset="0"/>
              </a:rPr>
              <a:t>NOTE TO SPEAKER: </a:t>
            </a:r>
            <a:r>
              <a:rPr lang="en-US" sz="1000" dirty="0" smtClean="0">
                <a:latin typeface="Verdana" pitchFamily="34" charset="0"/>
              </a:rPr>
              <a:t>This exercise is great for interactive settings.</a:t>
            </a:r>
          </a:p>
          <a:p>
            <a:pPr marL="698853" lvl="1" indent="-241653">
              <a:spcBef>
                <a:spcPct val="0"/>
              </a:spcBef>
              <a:buFontTx/>
              <a:buChar char="•"/>
              <a:defRPr/>
            </a:pPr>
            <a:r>
              <a:rPr lang="en-US" sz="1000" dirty="0" smtClean="0">
                <a:latin typeface="Verdana" pitchFamily="34" charset="0"/>
              </a:rPr>
              <a:t>Have the group brainstorm regarding contraindications to medical abortion use in the first trimester.  </a:t>
            </a:r>
          </a:p>
          <a:p>
            <a:pPr marL="698853" lvl="1" indent="-241653">
              <a:spcBef>
                <a:spcPct val="0"/>
              </a:spcBef>
              <a:buFontTx/>
              <a:buChar char="•"/>
              <a:defRPr/>
            </a:pPr>
            <a:r>
              <a:rPr lang="en-US" sz="1000" dirty="0" smtClean="0">
                <a:latin typeface="Verdana" pitchFamily="34" charset="0"/>
              </a:rPr>
              <a:t>Ask the group “What is the purpose of patient intake?” </a:t>
            </a:r>
          </a:p>
          <a:p>
            <a:pPr marL="1156053" lvl="2" indent="-241653">
              <a:spcBef>
                <a:spcPct val="0"/>
              </a:spcBef>
              <a:buFontTx/>
              <a:buChar char="•"/>
              <a:defRPr/>
            </a:pPr>
            <a:r>
              <a:rPr lang="en-US" sz="1000" dirty="0" smtClean="0">
                <a:latin typeface="Verdana" pitchFamily="34" charset="0"/>
              </a:rPr>
              <a:t>Answers should include responses such as: </a:t>
            </a:r>
          </a:p>
          <a:p>
            <a:pPr marL="1156053" lvl="2" indent="-241653">
              <a:spcBef>
                <a:spcPct val="0"/>
              </a:spcBef>
              <a:defRPr/>
            </a:pPr>
            <a:r>
              <a:rPr lang="en-US" sz="1000" dirty="0" smtClean="0">
                <a:latin typeface="Verdana" pitchFamily="34" charset="0"/>
              </a:rPr>
              <a:t>	1) To make sure the woman is an appropriate candidate for outpatient medical abortion, and </a:t>
            </a:r>
          </a:p>
          <a:p>
            <a:pPr marL="1156053" lvl="2" indent="-241653">
              <a:spcBef>
                <a:spcPct val="0"/>
              </a:spcBef>
              <a:defRPr/>
            </a:pPr>
            <a:r>
              <a:rPr lang="en-US" sz="1000" dirty="0" smtClean="0">
                <a:latin typeface="Verdana" pitchFamily="34" charset="0"/>
              </a:rPr>
              <a:t>	2) To educate the woman about what to expect </a:t>
            </a:r>
          </a:p>
          <a:p>
            <a:pPr marL="241653" indent="-241653">
              <a:spcBef>
                <a:spcPct val="0"/>
              </a:spcBef>
              <a:defRPr/>
            </a:pPr>
            <a:endParaRPr lang="en-US" sz="1000" u="sng" dirty="0" smtClean="0">
              <a:solidFill>
                <a:srgbClr val="000000"/>
              </a:solidFill>
              <a:latin typeface="Verdana" pitchFamily="34" charset="0"/>
              <a:ea typeface="Times New Roman" pitchFamily="18" charset="0"/>
              <a:cs typeface="Arial" pitchFamily="34" charset="0"/>
            </a:endParaRPr>
          </a:p>
          <a:p>
            <a:pPr marL="241653" indent="-241653">
              <a:spcBef>
                <a:spcPct val="0"/>
              </a:spcBef>
              <a:defRPr/>
            </a:pPr>
            <a:endParaRPr lang="en-US" sz="1000" b="1" dirty="0" smtClean="0">
              <a:solidFill>
                <a:srgbClr val="000000"/>
              </a:solidFill>
              <a:latin typeface="Verdana" pitchFamily="34" charset="0"/>
              <a:ea typeface="Times New Roman" pitchFamily="18" charset="0"/>
              <a:cs typeface="Arial" pitchFamily="34" charset="0"/>
            </a:endParaRPr>
          </a:p>
          <a:p>
            <a:pPr eaLnBrk="1" hangingPunct="1">
              <a:defRPr/>
            </a:pPr>
            <a:r>
              <a:rPr lang="en-US" sz="1000" dirty="0" smtClean="0">
                <a:latin typeface="Verdana" pitchFamily="34" charset="0"/>
              </a:rPr>
              <a:t>- - -</a:t>
            </a:r>
          </a:p>
          <a:p>
            <a:pPr>
              <a:defRPr/>
            </a:pPr>
            <a:r>
              <a:rPr lang="en-US" sz="1000" dirty="0" smtClean="0">
                <a:latin typeface="Verdana" pitchFamily="34" charset="0"/>
              </a:rPr>
              <a:t>Original content for this slide submitted by ARHP’s Clinical Advisory Committee for “Medication Management of Elective First Trimester Abortion</a:t>
            </a:r>
            <a:r>
              <a:rPr lang="en-US" sz="1000" i="1" dirty="0" smtClean="0">
                <a:latin typeface="Verdana" pitchFamily="34" charset="0"/>
              </a:rPr>
              <a:t>”</a:t>
            </a:r>
            <a:r>
              <a:rPr lang="en-US" sz="1000" dirty="0" smtClean="0">
                <a:latin typeface="Verdana" pitchFamily="34" charset="0"/>
              </a:rPr>
              <a:t>  in October 2010. Original funding received from Danco Laboratories, LLC. through an educational grant. This slide is available at www.arhp.org/core.</a:t>
            </a:r>
          </a:p>
        </p:txBody>
      </p:sp>
      <p:sp>
        <p:nvSpPr>
          <p:cNvPr id="70660"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1BED66-E718-4E14-B180-EA95FFF7D0FC}" type="slidenum">
              <a:rPr lang="en-US" smtClean="0"/>
              <a:pPr/>
              <a:t>22</a:t>
            </a:fld>
            <a:endParaRPr lang="en-US" smtClean="0"/>
          </a:p>
        </p:txBody>
      </p:sp>
      <p:sp>
        <p:nvSpPr>
          <p:cNvPr id="7066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Medication Management of Elective First Trimester Abortion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noTextEdit="1"/>
          </p:cNvSpPr>
          <p:nvPr>
            <p:ph type="sldImg"/>
          </p:nvPr>
        </p:nvSpPr>
        <p:spPr bwMode="auto">
          <a:noFill/>
          <a:ln>
            <a:solidFill>
              <a:srgbClr val="000000"/>
            </a:solidFill>
            <a:miter lim="800000"/>
            <a:headEnd/>
            <a:tailEnd/>
          </a:ln>
        </p:spPr>
      </p:sp>
      <p:sp>
        <p:nvSpPr>
          <p:cNvPr id="73733" name="Rectangle 3"/>
          <p:cNvSpPr>
            <a:spLocks noGrp="1" noChangeArrowheads="1"/>
          </p:cNvSpPr>
          <p:nvPr>
            <p:ph type="body" idx="1"/>
          </p:nvPr>
        </p:nvSpPr>
        <p:spPr bwMode="auto">
          <a:xfrm>
            <a:off x="533400" y="4343400"/>
            <a:ext cx="5791200" cy="4114800"/>
          </a:xfrm>
        </p:spPr>
        <p:txBody>
          <a:bodyPr wrap="square" numCol="1" anchor="t" anchorCtr="0" compatLnSpc="1">
            <a:prstTxWarp prst="textNoShape">
              <a:avLst/>
            </a:prstTxWarp>
            <a:noAutofit/>
          </a:bodyPr>
          <a:lstStyle/>
          <a:p>
            <a:pPr marL="241653" indent="-241653">
              <a:spcBef>
                <a:spcPct val="0"/>
              </a:spcBef>
              <a:defRPr/>
            </a:pPr>
            <a:r>
              <a:rPr lang="en-US" sz="1000" u="sng" dirty="0" smtClean="0">
                <a:solidFill>
                  <a:srgbClr val="000000"/>
                </a:solidFill>
                <a:latin typeface="Verdana" pitchFamily="34" charset="0"/>
                <a:ea typeface="Times New Roman" pitchFamily="18" charset="0"/>
                <a:cs typeface="Arial" pitchFamily="34" charset="0"/>
              </a:rPr>
              <a:t>Talking Points</a:t>
            </a:r>
          </a:p>
          <a:p>
            <a:pPr marL="241653" indent="-241653">
              <a:spcBef>
                <a:spcPct val="0"/>
              </a:spcBef>
              <a:buFontTx/>
              <a:buChar char="•"/>
              <a:defRPr/>
            </a:pPr>
            <a:r>
              <a:rPr lang="en-US" sz="1000" dirty="0" smtClean="0">
                <a:latin typeface="Verdana" pitchFamily="34" charset="0"/>
              </a:rPr>
              <a:t>Patient intake is relatively simple, but note that it is very important that the woman know what to expect during the procedure, especially what she may feel.</a:t>
            </a:r>
          </a:p>
          <a:p>
            <a:pPr marL="241653" indent="-241653">
              <a:spcBef>
                <a:spcPct val="0"/>
              </a:spcBef>
              <a:buFontTx/>
              <a:buChar char="•"/>
              <a:defRPr/>
            </a:pPr>
            <a:r>
              <a:rPr lang="en-US" sz="1000" dirty="0" smtClean="0">
                <a:latin typeface="Verdana" pitchFamily="34" charset="0"/>
              </a:rPr>
              <a:t>Patient intake steps include:</a:t>
            </a:r>
          </a:p>
          <a:p>
            <a:pPr marL="698853" lvl="1" indent="-241653">
              <a:spcBef>
                <a:spcPct val="0"/>
              </a:spcBef>
              <a:buFontTx/>
              <a:buChar char="•"/>
              <a:defRPr/>
            </a:pPr>
            <a:r>
              <a:rPr lang="en-US" sz="1000" dirty="0" smtClean="0">
                <a:latin typeface="Verdana" pitchFamily="34" charset="0"/>
              </a:rPr>
              <a:t>Medical history</a:t>
            </a:r>
          </a:p>
          <a:p>
            <a:pPr marL="698853" lvl="1" indent="-241653">
              <a:spcBef>
                <a:spcPct val="0"/>
              </a:spcBef>
              <a:buFontTx/>
              <a:buChar char="•"/>
              <a:defRPr/>
            </a:pPr>
            <a:r>
              <a:rPr lang="en-US" sz="1000" dirty="0" smtClean="0">
                <a:latin typeface="Verdana" pitchFamily="34" charset="0"/>
              </a:rPr>
              <a:t>Lab work: Confirm pregnancy; determine </a:t>
            </a:r>
            <a:r>
              <a:rPr lang="en-US" sz="1000" dirty="0" err="1" smtClean="0">
                <a:latin typeface="Verdana" pitchFamily="34" charset="0"/>
              </a:rPr>
              <a:t>Rh</a:t>
            </a:r>
            <a:r>
              <a:rPr lang="en-US" sz="1000" dirty="0" smtClean="0">
                <a:latin typeface="Verdana" pitchFamily="34" charset="0"/>
              </a:rPr>
              <a:t> status. Pre-operative </a:t>
            </a:r>
            <a:r>
              <a:rPr lang="en-US" sz="1000" dirty="0" err="1" smtClean="0">
                <a:latin typeface="Verdana" pitchFamily="34" charset="0"/>
              </a:rPr>
              <a:t>hematocrit</a:t>
            </a:r>
            <a:r>
              <a:rPr lang="en-US" sz="1000" dirty="0" smtClean="0">
                <a:latin typeface="Verdana" pitchFamily="34" charset="0"/>
              </a:rPr>
              <a:t> or hemoglobin may be obtained but should not become an obstacle to access if it is hard to obtain. </a:t>
            </a:r>
          </a:p>
          <a:p>
            <a:pPr marL="698853" lvl="1" indent="-241653">
              <a:spcBef>
                <a:spcPct val="0"/>
              </a:spcBef>
              <a:buFontTx/>
              <a:buChar char="•"/>
              <a:defRPr/>
            </a:pPr>
            <a:r>
              <a:rPr lang="en-US" sz="1000" dirty="0" smtClean="0">
                <a:latin typeface="Verdana" pitchFamily="34" charset="0"/>
              </a:rPr>
              <a:t>Determination of gestational age: LMP, physical exam, and ultrasound as needed</a:t>
            </a:r>
          </a:p>
          <a:p>
            <a:pPr marL="698853" lvl="1" indent="-241653">
              <a:spcBef>
                <a:spcPct val="0"/>
              </a:spcBef>
              <a:buFontTx/>
              <a:buChar char="•"/>
              <a:defRPr/>
            </a:pPr>
            <a:r>
              <a:rPr lang="en-US" sz="1000" dirty="0" smtClean="0">
                <a:latin typeface="Verdana" pitchFamily="34" charset="0"/>
              </a:rPr>
              <a:t>Education about procedure and pain management</a:t>
            </a:r>
          </a:p>
          <a:p>
            <a:pPr marL="698853" lvl="1" indent="-241653">
              <a:spcBef>
                <a:spcPct val="0"/>
              </a:spcBef>
              <a:buFontTx/>
              <a:buChar char="•"/>
              <a:defRPr/>
            </a:pPr>
            <a:r>
              <a:rPr lang="en-US" sz="1000" dirty="0" smtClean="0">
                <a:latin typeface="Verdana" pitchFamily="34" charset="0"/>
              </a:rPr>
              <a:t>Informed consent</a:t>
            </a:r>
          </a:p>
          <a:p>
            <a:pPr marL="698853" lvl="1" indent="-241653">
              <a:spcBef>
                <a:spcPct val="0"/>
              </a:spcBef>
              <a:buFontTx/>
              <a:buChar char="•"/>
              <a:defRPr/>
            </a:pPr>
            <a:r>
              <a:rPr lang="en-US" sz="1000" dirty="0" smtClean="0">
                <a:latin typeface="Verdana" pitchFamily="34" charset="0"/>
              </a:rPr>
              <a:t>Patient agreement: developed by manufacturer; patient agrees that she has read medication guide, discussed with provider, has contact information for provider, and will return for follow-up</a:t>
            </a:r>
          </a:p>
          <a:p>
            <a:pPr marL="698853" lvl="1" indent="-241653">
              <a:spcBef>
                <a:spcPct val="0"/>
              </a:spcBef>
              <a:buFontTx/>
              <a:buChar char="•"/>
              <a:defRPr/>
            </a:pPr>
            <a:r>
              <a:rPr lang="en-US" sz="1000" dirty="0" smtClean="0">
                <a:latin typeface="Verdana" pitchFamily="34" charset="0"/>
              </a:rPr>
              <a:t>Medication guide: developed by manufacturer, it provides information on side effects, medications to avoid </a:t>
            </a:r>
          </a:p>
          <a:p>
            <a:pPr marL="698853" lvl="1" indent="-241653">
              <a:spcBef>
                <a:spcPct val="0"/>
              </a:spcBef>
              <a:buFontTx/>
              <a:buChar char="•"/>
              <a:defRPr/>
            </a:pPr>
            <a:r>
              <a:rPr lang="en-US" sz="1000" dirty="0" smtClean="0">
                <a:latin typeface="Verdana" pitchFamily="34" charset="0"/>
              </a:rPr>
              <a:t>Discussion of contraception</a:t>
            </a:r>
          </a:p>
          <a:p>
            <a:pPr>
              <a:defRPr/>
            </a:pPr>
            <a:endParaRPr lang="en-US" sz="1000" dirty="0" smtClean="0">
              <a:solidFill>
                <a:srgbClr val="000000"/>
              </a:solidFill>
              <a:latin typeface="Verdana" pitchFamily="34" charset="0"/>
              <a:ea typeface="Times New Roman" pitchFamily="18" charset="0"/>
              <a:cs typeface="Arial" pitchFamily="34" charset="0"/>
            </a:endParaRPr>
          </a:p>
          <a:p>
            <a:pPr marL="241653" indent="-241653">
              <a:spcBef>
                <a:spcPct val="0"/>
              </a:spcBef>
              <a:defRPr/>
            </a:pPr>
            <a:r>
              <a:rPr lang="en-US" sz="1000" u="sng" dirty="0" smtClean="0">
                <a:solidFill>
                  <a:srgbClr val="000000"/>
                </a:solidFill>
                <a:latin typeface="Verdana" pitchFamily="34" charset="0"/>
                <a:ea typeface="Times New Roman" pitchFamily="18" charset="0"/>
                <a:cs typeface="Arial" pitchFamily="34" charset="0"/>
              </a:rPr>
              <a:t>References </a:t>
            </a:r>
          </a:p>
          <a:p>
            <a:pPr marL="241653" indent="-241653">
              <a:spcBef>
                <a:spcPct val="0"/>
              </a:spcBef>
              <a:buFontTx/>
              <a:buChar char="•"/>
              <a:defRPr/>
            </a:pPr>
            <a:r>
              <a:rPr lang="en-US" sz="1000" dirty="0" smtClean="0">
                <a:latin typeface="Verdana" pitchFamily="34" charset="0"/>
              </a:rPr>
              <a:t>Mifeprex [package insert]. New York, NY: Danco Laboratories, LLC. July, 2005.</a:t>
            </a:r>
          </a:p>
          <a:p>
            <a:pPr marL="241653" indent="-241653">
              <a:spcBef>
                <a:spcPct val="0"/>
              </a:spcBef>
              <a:buFontTx/>
              <a:buChar char="•"/>
              <a:defRPr/>
            </a:pPr>
            <a:r>
              <a:rPr lang="en-US" sz="1000" dirty="0" smtClean="0">
                <a:latin typeface="Verdana" pitchFamily="34" charset="0"/>
              </a:rPr>
              <a:t>WHO. Safe Abortion: Technical and Policy Guidance for Health Systems. Geneva, Switzerland: World Health Organization, 2003.</a:t>
            </a:r>
          </a:p>
          <a:p>
            <a:pPr marL="241653" indent="-241653">
              <a:spcBef>
                <a:spcPct val="0"/>
              </a:spcBef>
              <a:defRPr/>
            </a:pPr>
            <a:endParaRPr lang="en-US" sz="1000" dirty="0" smtClean="0">
              <a:latin typeface="Verdana" pitchFamily="34" charset="0"/>
            </a:endParaRPr>
          </a:p>
          <a:p>
            <a:pPr eaLnBrk="1" hangingPunct="1">
              <a:defRPr/>
            </a:pPr>
            <a:r>
              <a:rPr lang="en-US" sz="1000" dirty="0" smtClean="0">
                <a:latin typeface="Verdana" pitchFamily="34" charset="0"/>
              </a:rPr>
              <a:t>- - -</a:t>
            </a:r>
          </a:p>
          <a:p>
            <a:pPr>
              <a:defRPr/>
            </a:pPr>
            <a:r>
              <a:rPr lang="en-US" sz="1000" dirty="0" smtClean="0">
                <a:latin typeface="Verdana" pitchFamily="34" charset="0"/>
              </a:rPr>
              <a:t>Original content for this slide submitted by ARHP’s Clinical Advisory Committee for “Medication Management of Elective First Trimester Abortion</a:t>
            </a:r>
            <a:r>
              <a:rPr lang="en-US" sz="1000" i="1" dirty="0" smtClean="0">
                <a:latin typeface="Verdana" pitchFamily="34" charset="0"/>
              </a:rPr>
              <a:t>”</a:t>
            </a:r>
            <a:r>
              <a:rPr lang="en-US" sz="1000" dirty="0" smtClean="0">
                <a:latin typeface="Verdana" pitchFamily="34" charset="0"/>
              </a:rPr>
              <a:t>  in October 2010. Original funding received from Danco Laboratories, LLC. through an educational grant. This slide is available at www.arhp.org/core.</a:t>
            </a:r>
          </a:p>
        </p:txBody>
      </p:sp>
      <p:sp>
        <p:nvSpPr>
          <p:cNvPr id="71684"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FFB7581-571C-4798-8353-808BA70C817D}" type="slidenum">
              <a:rPr lang="en-US" smtClean="0"/>
              <a:pPr/>
              <a:t>23</a:t>
            </a:fld>
            <a:endParaRPr lang="en-US" smtClean="0"/>
          </a:p>
        </p:txBody>
      </p:sp>
      <p:sp>
        <p:nvSpPr>
          <p:cNvPr id="71685"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Medication Management of Elective First Trimester Abortion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381000" y="4343400"/>
            <a:ext cx="6019800" cy="4114800"/>
          </a:xfrm>
        </p:spPr>
        <p:txBody>
          <a:bodyPr>
            <a:noAutofit/>
          </a:bodyPr>
          <a:lstStyle/>
          <a:p>
            <a:pPr marL="241653" indent="-241653">
              <a:spcBef>
                <a:spcPct val="0"/>
              </a:spcBef>
              <a:defRPr/>
            </a:pPr>
            <a:r>
              <a:rPr lang="en-US" sz="800" u="sng" dirty="0" smtClean="0">
                <a:solidFill>
                  <a:srgbClr val="000000"/>
                </a:solidFill>
                <a:latin typeface="Verdana" pitchFamily="34" charset="0"/>
                <a:ea typeface="Times New Roman" pitchFamily="18" charset="0"/>
                <a:cs typeface="Arial" pitchFamily="34" charset="0"/>
              </a:rPr>
              <a:t>Talking Points</a:t>
            </a:r>
          </a:p>
          <a:p>
            <a:pPr marL="241653" indent="-241653">
              <a:spcBef>
                <a:spcPct val="0"/>
              </a:spcBef>
              <a:buFontTx/>
              <a:buChar char="•"/>
              <a:defRPr/>
            </a:pPr>
            <a:r>
              <a:rPr lang="en-US" sz="800" dirty="0" smtClean="0">
                <a:latin typeface="Verdana" pitchFamily="34" charset="0"/>
              </a:rPr>
              <a:t>Medication abortion can be easily integrated into an office practice. </a:t>
            </a:r>
          </a:p>
          <a:p>
            <a:pPr marL="241653" indent="-241653">
              <a:spcBef>
                <a:spcPct val="0"/>
              </a:spcBef>
              <a:buFontTx/>
              <a:buChar char="•"/>
              <a:defRPr/>
            </a:pPr>
            <a:r>
              <a:rPr lang="en-US" sz="800" dirty="0" smtClean="0">
                <a:latin typeface="Verdana" pitchFamily="34" charset="0"/>
              </a:rPr>
              <a:t>Many training centers routinely use ultrasound, and it is currently accepted medical practice to use ultrasound for pregnancy dating and to determine complete abortion at follow-up.</a:t>
            </a:r>
          </a:p>
          <a:p>
            <a:pPr marL="241653" indent="-241653">
              <a:spcBef>
                <a:spcPct val="0"/>
              </a:spcBef>
              <a:buFontTx/>
              <a:buChar char="•"/>
              <a:defRPr/>
            </a:pPr>
            <a:r>
              <a:rPr lang="en-US" sz="800" dirty="0" err="1" smtClean="0">
                <a:latin typeface="Verdana" pitchFamily="34" charset="0"/>
              </a:rPr>
              <a:t>Transvaginal</a:t>
            </a:r>
            <a:r>
              <a:rPr lang="en-US" sz="800" dirty="0" smtClean="0">
                <a:latin typeface="Verdana" pitchFamily="34" charset="0"/>
              </a:rPr>
              <a:t> ultrasound is preferred over </a:t>
            </a:r>
            <a:r>
              <a:rPr lang="en-US" sz="800" dirty="0" err="1" smtClean="0">
                <a:latin typeface="Verdana" pitchFamily="34" charset="0"/>
              </a:rPr>
              <a:t>transabdominal</a:t>
            </a:r>
            <a:r>
              <a:rPr lang="en-US" sz="800" dirty="0" smtClean="0">
                <a:latin typeface="Verdana" pitchFamily="34" charset="0"/>
              </a:rPr>
              <a:t> ultrasound for precise dating, especially in early pregnancies, and for efficiency in verifying expulsion of the gestational sac. </a:t>
            </a:r>
          </a:p>
          <a:p>
            <a:pPr marL="241653" indent="-241653">
              <a:spcBef>
                <a:spcPct val="0"/>
              </a:spcBef>
              <a:buFontTx/>
              <a:buChar char="•"/>
              <a:defRPr/>
            </a:pPr>
            <a:r>
              <a:rPr lang="en-US" sz="800" dirty="0" smtClean="0">
                <a:latin typeface="Verdana" pitchFamily="34" charset="0"/>
              </a:rPr>
              <a:t>Some exceptions exist to the standard of ultrasound use. The Reproductive Health Access Project recommends ultrasound dating in the following cases:</a:t>
            </a:r>
          </a:p>
          <a:p>
            <a:pPr marL="698853" lvl="1" indent="-241653">
              <a:spcBef>
                <a:spcPct val="0"/>
              </a:spcBef>
              <a:buFontTx/>
              <a:buChar char="•"/>
              <a:defRPr/>
            </a:pPr>
            <a:r>
              <a:rPr lang="en-US" sz="800" dirty="0" smtClean="0">
                <a:latin typeface="Verdana" pitchFamily="34" charset="0"/>
              </a:rPr>
              <a:t>If gestational age is uncertain, if there is a size/date discrepancy, if sizing is difficult, if the patient’s last menstrual period occurred while she was taking hormonal contraception, or if the clinician suspects ectopic pregnancy.</a:t>
            </a:r>
          </a:p>
          <a:p>
            <a:pPr marL="241653" indent="-241653">
              <a:spcBef>
                <a:spcPct val="0"/>
              </a:spcBef>
              <a:buFontTx/>
              <a:buChar char="•"/>
              <a:defRPr/>
            </a:pPr>
            <a:r>
              <a:rPr lang="en-US" sz="800" dirty="0" smtClean="0">
                <a:latin typeface="Verdana" pitchFamily="34" charset="0"/>
              </a:rPr>
              <a:t>Recent data (Clark et al) regarding the use of ultrasound for follow-up care:</a:t>
            </a:r>
          </a:p>
          <a:p>
            <a:pPr marL="698853" lvl="1" indent="-241653">
              <a:spcBef>
                <a:spcPct val="0"/>
              </a:spcBef>
              <a:buFontTx/>
              <a:buChar char="•"/>
              <a:defRPr/>
            </a:pPr>
            <a:r>
              <a:rPr lang="en-US" sz="800" dirty="0" smtClean="0">
                <a:latin typeface="Verdana" pitchFamily="34" charset="0"/>
              </a:rPr>
              <a:t>Study of 4,484 women</a:t>
            </a:r>
          </a:p>
          <a:p>
            <a:pPr marL="698853" lvl="1" indent="-241653">
              <a:spcBef>
                <a:spcPct val="0"/>
              </a:spcBef>
              <a:buFontTx/>
              <a:buChar char="•"/>
              <a:defRPr/>
            </a:pPr>
            <a:r>
              <a:rPr lang="en-US" sz="800" dirty="0" smtClean="0">
                <a:latin typeface="Verdana" pitchFamily="34" charset="0"/>
              </a:rPr>
              <a:t>Results: patient-controlled diagnostics and post-abortion exam have similar effectiveness to ultrasound </a:t>
            </a:r>
            <a:r>
              <a:rPr lang="en-US" sz="800" dirty="0" err="1" smtClean="0">
                <a:latin typeface="Verdana" pitchFamily="34" charset="0"/>
              </a:rPr>
              <a:t>sonography</a:t>
            </a:r>
            <a:endParaRPr lang="en-US" sz="800" dirty="0" smtClean="0">
              <a:latin typeface="Verdana" pitchFamily="34" charset="0"/>
            </a:endParaRPr>
          </a:p>
          <a:p>
            <a:pPr marL="698853" lvl="1" indent="-241653">
              <a:spcBef>
                <a:spcPct val="0"/>
              </a:spcBef>
              <a:buFontTx/>
              <a:buChar char="•"/>
              <a:defRPr/>
            </a:pPr>
            <a:r>
              <a:rPr lang="en-US" sz="800" dirty="0" smtClean="0">
                <a:latin typeface="Verdana" pitchFamily="34" charset="0"/>
              </a:rPr>
              <a:t>Results agree with a previous study (Rossi et al), which found that when the clinician and patient felt that the gestational sac had passed, expulsion was confirmed in 99.1% of cases.</a:t>
            </a:r>
          </a:p>
          <a:p>
            <a:pPr marL="241653" indent="-241653">
              <a:spcBef>
                <a:spcPct val="0"/>
              </a:spcBef>
              <a:buFontTx/>
              <a:buChar char="•"/>
              <a:defRPr/>
            </a:pPr>
            <a:r>
              <a:rPr lang="en-US" sz="800" dirty="0" smtClean="0">
                <a:latin typeface="Verdana" pitchFamily="34" charset="0"/>
              </a:rPr>
              <a:t>Follow-up pregnancy testing (urine tests or blood tests), with the possibility of additional examination or referral for ultrasound, are potential substitutions for ultrasound in follow-up care, but further research may be needed before these can become standard practice.</a:t>
            </a:r>
          </a:p>
          <a:p>
            <a:pPr>
              <a:defRPr/>
            </a:pPr>
            <a:endParaRPr lang="en-US" sz="800" dirty="0" smtClean="0">
              <a:solidFill>
                <a:srgbClr val="000000"/>
              </a:solidFill>
              <a:latin typeface="Verdana" pitchFamily="34" charset="0"/>
              <a:ea typeface="Times New Roman" pitchFamily="18" charset="0"/>
              <a:cs typeface="Arial" pitchFamily="34" charset="0"/>
            </a:endParaRPr>
          </a:p>
          <a:p>
            <a:pPr marL="241653" indent="-241653">
              <a:spcBef>
                <a:spcPct val="0"/>
              </a:spcBef>
              <a:defRPr/>
            </a:pPr>
            <a:r>
              <a:rPr lang="en-US" sz="800" u="sng" dirty="0" smtClean="0">
                <a:solidFill>
                  <a:srgbClr val="000000"/>
                </a:solidFill>
                <a:latin typeface="Verdana" pitchFamily="34" charset="0"/>
                <a:ea typeface="Times New Roman" pitchFamily="18" charset="0"/>
                <a:cs typeface="Arial" pitchFamily="34" charset="0"/>
              </a:rPr>
              <a:t>References </a:t>
            </a:r>
          </a:p>
          <a:p>
            <a:pPr marL="241653" indent="-241653">
              <a:spcBef>
                <a:spcPct val="0"/>
              </a:spcBef>
              <a:buFontTx/>
              <a:buChar char="•"/>
              <a:defRPr/>
            </a:pPr>
            <a:r>
              <a:rPr lang="en-US" sz="800" dirty="0" smtClean="0">
                <a:latin typeface="Verdana" pitchFamily="34" charset="0"/>
              </a:rPr>
              <a:t>Reproductive Health Access Project. </a:t>
            </a:r>
            <a:r>
              <a:rPr lang="en-US" sz="800" dirty="0" err="1" smtClean="0">
                <a:latin typeface="Verdana" pitchFamily="34" charset="0"/>
              </a:rPr>
              <a:t>Mifepristone</a:t>
            </a:r>
            <a:r>
              <a:rPr lang="en-US" sz="800" dirty="0" smtClean="0">
                <a:latin typeface="Verdana" pitchFamily="34" charset="0"/>
              </a:rPr>
              <a:t>/</a:t>
            </a:r>
            <a:r>
              <a:rPr lang="en-US" sz="800" dirty="0" err="1" smtClean="0">
                <a:latin typeface="Verdana" pitchFamily="34" charset="0"/>
              </a:rPr>
              <a:t>Misoprostol</a:t>
            </a:r>
            <a:r>
              <a:rPr lang="en-US" sz="800" dirty="0" smtClean="0">
                <a:latin typeface="Verdana" pitchFamily="34" charset="0"/>
              </a:rPr>
              <a:t> Abortion Protocol. Available at: http://www.reproductiveaccess.org/med_ab/mife_protocol.htm#FOV. Accessed online July 27, 2010. </a:t>
            </a:r>
          </a:p>
          <a:p>
            <a:pPr marL="241653" indent="-241653">
              <a:spcBef>
                <a:spcPct val="0"/>
              </a:spcBef>
              <a:buFontTx/>
              <a:buChar char="•"/>
              <a:defRPr/>
            </a:pPr>
            <a:r>
              <a:rPr lang="en-US" sz="800" dirty="0" smtClean="0">
                <a:latin typeface="Verdana" pitchFamily="34" charset="0"/>
              </a:rPr>
              <a:t>Clark W, Bracken H, </a:t>
            </a:r>
            <a:r>
              <a:rPr lang="en-US" sz="800" dirty="0" err="1" smtClean="0">
                <a:latin typeface="Verdana" pitchFamily="34" charset="0"/>
              </a:rPr>
              <a:t>Tanenhaus</a:t>
            </a:r>
            <a:r>
              <a:rPr lang="en-US" sz="800" dirty="0" smtClean="0">
                <a:latin typeface="Verdana" pitchFamily="34" charset="0"/>
              </a:rPr>
              <a:t> J et al. Alternatives to a routine follow-up visit for early medical abortion. </a:t>
            </a:r>
            <a:r>
              <a:rPr lang="en-US" sz="800" i="1" dirty="0" err="1" smtClean="0">
                <a:latin typeface="Verdana" pitchFamily="34" charset="0"/>
              </a:rPr>
              <a:t>Obst</a:t>
            </a:r>
            <a:r>
              <a:rPr lang="en-US" sz="800" i="1" dirty="0" smtClean="0">
                <a:latin typeface="Verdana" pitchFamily="34" charset="0"/>
              </a:rPr>
              <a:t> &amp; Gyn. </a:t>
            </a:r>
            <a:r>
              <a:rPr lang="en-US" sz="800" dirty="0" smtClean="0">
                <a:latin typeface="Verdana" pitchFamily="34" charset="0"/>
              </a:rPr>
              <a:t>2010: 115; 264-72.</a:t>
            </a:r>
          </a:p>
          <a:p>
            <a:pPr marL="241653" indent="-241653">
              <a:spcBef>
                <a:spcPct val="0"/>
              </a:spcBef>
              <a:buFontTx/>
              <a:buChar char="•"/>
              <a:defRPr/>
            </a:pPr>
            <a:r>
              <a:rPr lang="en-US" sz="800" dirty="0" smtClean="0">
                <a:latin typeface="Verdana" pitchFamily="34" charset="0"/>
              </a:rPr>
              <a:t>Lohr PA, Reeves MF and Creinin MD. A comparison of </a:t>
            </a:r>
            <a:r>
              <a:rPr lang="en-US" sz="800" dirty="0" err="1" smtClean="0">
                <a:latin typeface="Verdana" pitchFamily="34" charset="0"/>
              </a:rPr>
              <a:t>transabdominal</a:t>
            </a:r>
            <a:r>
              <a:rPr lang="en-US" sz="800" dirty="0" smtClean="0">
                <a:latin typeface="Verdana" pitchFamily="34" charset="0"/>
              </a:rPr>
              <a:t> and </a:t>
            </a:r>
            <a:r>
              <a:rPr lang="en-US" sz="800" dirty="0" err="1" smtClean="0">
                <a:latin typeface="Verdana" pitchFamily="34" charset="0"/>
              </a:rPr>
              <a:t>transvaginal</a:t>
            </a:r>
            <a:r>
              <a:rPr lang="en-US" sz="800" dirty="0" smtClean="0">
                <a:latin typeface="Verdana" pitchFamily="34" charset="0"/>
              </a:rPr>
              <a:t> </a:t>
            </a:r>
            <a:r>
              <a:rPr lang="en-US" sz="800" dirty="0" err="1" smtClean="0">
                <a:latin typeface="Verdana" pitchFamily="34" charset="0"/>
              </a:rPr>
              <a:t>ultrasonography</a:t>
            </a:r>
            <a:r>
              <a:rPr lang="en-US" sz="800" dirty="0" smtClean="0">
                <a:latin typeface="Verdana" pitchFamily="34" charset="0"/>
              </a:rPr>
              <a:t> for determination of gestational age and clinical outcomes in women undergoing early medical abortion. </a:t>
            </a:r>
            <a:r>
              <a:rPr lang="en-US" sz="800" i="1" dirty="0" smtClean="0">
                <a:latin typeface="Verdana" pitchFamily="34" charset="0"/>
              </a:rPr>
              <a:t>Contraception</a:t>
            </a:r>
            <a:r>
              <a:rPr lang="en-US" sz="800" dirty="0" smtClean="0">
                <a:latin typeface="Verdana" pitchFamily="34" charset="0"/>
              </a:rPr>
              <a:t>. 2010: 81; 240-44. </a:t>
            </a:r>
          </a:p>
          <a:p>
            <a:pPr marL="241653" indent="-241653">
              <a:spcBef>
                <a:spcPct val="0"/>
              </a:spcBef>
              <a:buFontTx/>
              <a:buChar char="•"/>
              <a:defRPr/>
            </a:pPr>
            <a:r>
              <a:rPr lang="en-US" sz="800" dirty="0" smtClean="0">
                <a:latin typeface="Verdana" pitchFamily="34" charset="0"/>
              </a:rPr>
              <a:t>Rossi B, Creinin MD, </a:t>
            </a:r>
            <a:r>
              <a:rPr lang="en-US" sz="800" dirty="0" err="1" smtClean="0">
                <a:latin typeface="Verdana" pitchFamily="34" charset="0"/>
              </a:rPr>
              <a:t>Leyn</a:t>
            </a:r>
            <a:r>
              <a:rPr lang="en-US" sz="800" dirty="0" smtClean="0">
                <a:latin typeface="Verdana" pitchFamily="34" charset="0"/>
              </a:rPr>
              <a:t> LA. Ability of the clinician and patient to predict the outcome of mifepristone and misoprostol medical abortion. </a:t>
            </a:r>
            <a:r>
              <a:rPr lang="en-US" sz="800" i="1" dirty="0" smtClean="0">
                <a:latin typeface="Verdana" pitchFamily="34" charset="0"/>
              </a:rPr>
              <a:t>Contraception</a:t>
            </a:r>
            <a:r>
              <a:rPr lang="en-US" sz="800" dirty="0" smtClean="0">
                <a:latin typeface="Verdana" pitchFamily="34" charset="0"/>
              </a:rPr>
              <a:t>. 2004: 70; 313-7.</a:t>
            </a:r>
          </a:p>
          <a:p>
            <a:pPr marL="241653" indent="-241653">
              <a:spcBef>
                <a:spcPct val="0"/>
              </a:spcBef>
              <a:buFontTx/>
              <a:buChar char="•"/>
              <a:defRPr/>
            </a:pPr>
            <a:r>
              <a:rPr lang="en-US" sz="800" dirty="0" err="1" smtClean="0">
                <a:latin typeface="Verdana" pitchFamily="34" charset="0"/>
              </a:rPr>
              <a:t>Perriera</a:t>
            </a:r>
            <a:r>
              <a:rPr lang="en-US" sz="800" dirty="0" smtClean="0">
                <a:latin typeface="Verdana" pitchFamily="34" charset="0"/>
              </a:rPr>
              <a:t> LK, Reeves MF, Chen BA et al. Feasibility of telephone follow-up after medical abortion. </a:t>
            </a:r>
            <a:r>
              <a:rPr lang="en-US" sz="800" i="1" dirty="0" smtClean="0">
                <a:latin typeface="Verdana" pitchFamily="34" charset="0"/>
              </a:rPr>
              <a:t>Contraception</a:t>
            </a:r>
            <a:r>
              <a:rPr lang="en-US" sz="800" dirty="0" smtClean="0">
                <a:latin typeface="Verdana" pitchFamily="34" charset="0"/>
              </a:rPr>
              <a:t>. 2010: 81; 143-9.</a:t>
            </a:r>
          </a:p>
          <a:p>
            <a:pPr marL="241653" indent="-241653">
              <a:spcBef>
                <a:spcPct val="0"/>
              </a:spcBef>
              <a:defRPr/>
            </a:pPr>
            <a:endParaRPr lang="en-US" sz="800" dirty="0" smtClean="0">
              <a:latin typeface="Verdana" pitchFamily="34" charset="0"/>
            </a:endParaRPr>
          </a:p>
          <a:p>
            <a:pPr eaLnBrk="1" fontAlgn="auto" hangingPunct="1">
              <a:spcBef>
                <a:spcPts val="0"/>
              </a:spcBef>
              <a:spcAft>
                <a:spcPts val="0"/>
              </a:spcAft>
              <a:buFontTx/>
              <a:buChar char="-"/>
              <a:defRPr/>
            </a:pPr>
            <a:r>
              <a:rPr lang="en-US" sz="800" dirty="0" smtClean="0">
                <a:latin typeface="Verdana" pitchFamily="34" charset="0"/>
              </a:rPr>
              <a:t>--</a:t>
            </a:r>
          </a:p>
          <a:p>
            <a:pPr eaLnBrk="1" fontAlgn="auto" hangingPunct="1">
              <a:spcBef>
                <a:spcPts val="0"/>
              </a:spcBef>
              <a:spcAft>
                <a:spcPts val="0"/>
              </a:spcAft>
              <a:defRPr/>
            </a:pPr>
            <a:r>
              <a:rPr lang="en-US" sz="800" dirty="0" smtClean="0">
                <a:latin typeface="Verdana" pitchFamily="34" charset="0"/>
              </a:rPr>
              <a:t>Original content for this slide submitted by ARHP’s Clinical Advisory Committee for “Medication Management of Elective First Trimester Abortion</a:t>
            </a:r>
            <a:r>
              <a:rPr lang="en-US" sz="800" i="1" dirty="0" smtClean="0">
                <a:latin typeface="Verdana" pitchFamily="34" charset="0"/>
              </a:rPr>
              <a:t>”</a:t>
            </a:r>
            <a:r>
              <a:rPr lang="en-US" sz="800" dirty="0" smtClean="0">
                <a:latin typeface="Verdana" pitchFamily="34" charset="0"/>
              </a:rPr>
              <a:t>  in October 2010. Original funding received from Danco Laboratories, LLC. through an educational grant. This slide is available at www.arhp.org/core.</a:t>
            </a:r>
          </a:p>
        </p:txBody>
      </p:sp>
      <p:sp>
        <p:nvSpPr>
          <p:cNvPr id="72708"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B53411-35FD-4A68-BCFD-46050DD40622}" type="slidenum">
              <a:rPr lang="en-US" smtClean="0"/>
              <a:pPr/>
              <a:t>24</a:t>
            </a:fld>
            <a:endParaRPr lang="en-US" smtClean="0"/>
          </a:p>
        </p:txBody>
      </p:sp>
      <p:sp>
        <p:nvSpPr>
          <p:cNvPr id="72709"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Medication Management of Elective First Trimester Abortion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noTextEdit="1"/>
          </p:cNvSpPr>
          <p:nvPr>
            <p:ph type="sldImg"/>
          </p:nvPr>
        </p:nvSpPr>
        <p:spPr bwMode="auto">
          <a:xfrm>
            <a:off x="1554163" y="223838"/>
            <a:ext cx="3427412" cy="2571750"/>
          </a:xfrm>
          <a:noFill/>
          <a:ln>
            <a:solidFill>
              <a:srgbClr val="000000"/>
            </a:solidFill>
            <a:miter lim="800000"/>
            <a:headEnd/>
            <a:tailEnd/>
          </a:ln>
        </p:spPr>
      </p:sp>
      <p:sp>
        <p:nvSpPr>
          <p:cNvPr id="75781" name="Rectangle 3"/>
          <p:cNvSpPr>
            <a:spLocks noGrp="1" noChangeArrowheads="1"/>
          </p:cNvSpPr>
          <p:nvPr>
            <p:ph type="body" idx="1"/>
          </p:nvPr>
        </p:nvSpPr>
        <p:spPr bwMode="auto">
          <a:xfrm>
            <a:off x="228600" y="2871788"/>
            <a:ext cx="6402388" cy="5894387"/>
          </a:xfrm>
        </p:spPr>
        <p:txBody>
          <a:bodyPr wrap="square" lIns="90715" tIns="45356" rIns="90715" bIns="45356" numCol="1" anchor="t" anchorCtr="0" compatLnSpc="1">
            <a:prstTxWarp prst="textNoShape">
              <a:avLst/>
            </a:prstTxWarp>
            <a:normAutofit fontScale="85000" lnSpcReduction="20000"/>
          </a:bodyPr>
          <a:lstStyle/>
          <a:p>
            <a:pPr marL="241653" indent="-241653">
              <a:spcBef>
                <a:spcPct val="0"/>
              </a:spcBef>
              <a:defRPr/>
            </a:pPr>
            <a:r>
              <a:rPr lang="en-US" sz="1000" u="sng" dirty="0" smtClean="0">
                <a:solidFill>
                  <a:srgbClr val="000000"/>
                </a:solidFill>
                <a:latin typeface="Verdana" pitchFamily="34" charset="0"/>
                <a:ea typeface="Times New Roman" pitchFamily="18" charset="0"/>
                <a:cs typeface="Arial" pitchFamily="34" charset="0"/>
              </a:rPr>
              <a:t>Talking Points</a:t>
            </a:r>
          </a:p>
          <a:p>
            <a:pPr marL="241653" indent="-241653">
              <a:spcBef>
                <a:spcPct val="0"/>
              </a:spcBef>
              <a:buFontTx/>
              <a:buChar char="•"/>
              <a:defRPr/>
            </a:pPr>
            <a:r>
              <a:rPr lang="en-US" altLang="en-US" sz="1000" dirty="0" smtClean="0">
                <a:latin typeface="Verdana" pitchFamily="34" charset="0"/>
              </a:rPr>
              <a:t>When counseling patient about medication abortion, there are a number of factors a patient should consider when deciding if this is a good option for them:</a:t>
            </a:r>
          </a:p>
          <a:p>
            <a:pPr marL="698853" lvl="1" indent="-241653">
              <a:spcBef>
                <a:spcPct val="0"/>
              </a:spcBef>
              <a:buFontTx/>
              <a:buChar char="•"/>
              <a:defRPr/>
            </a:pPr>
            <a:r>
              <a:rPr lang="en-US" altLang="en-US" sz="1000" dirty="0" smtClean="0">
                <a:latin typeface="Verdana" pitchFamily="34" charset="0"/>
              </a:rPr>
              <a:t>Duration of pregnancy - Medication abortion can be administered up to 9 weeks of gestation.</a:t>
            </a:r>
          </a:p>
          <a:p>
            <a:pPr marL="698853" lvl="1" indent="-241653">
              <a:spcBef>
                <a:spcPct val="0"/>
              </a:spcBef>
              <a:buFontTx/>
              <a:buChar char="•"/>
              <a:defRPr/>
            </a:pPr>
            <a:r>
              <a:rPr lang="en-US" altLang="en-US" sz="1000" dirty="0" smtClean="0">
                <a:latin typeface="Verdana" pitchFamily="34" charset="0"/>
              </a:rPr>
              <a:t>Efficacy - Medication abortion are highly effective in achieving complete abortion.</a:t>
            </a:r>
          </a:p>
          <a:p>
            <a:pPr marL="1156053" lvl="2" indent="-241653">
              <a:spcBef>
                <a:spcPct val="0"/>
              </a:spcBef>
              <a:buFontTx/>
              <a:buChar char="•"/>
              <a:defRPr/>
            </a:pPr>
            <a:r>
              <a:rPr lang="en-US" altLang="en-US" sz="1000" dirty="0" smtClean="0">
                <a:latin typeface="Verdana" pitchFamily="34" charset="0"/>
              </a:rPr>
              <a:t>With oral misoprostol: effective through 7 weeks’ gestation (91%–97% at </a:t>
            </a:r>
            <a:r>
              <a:rPr lang="en-US" altLang="en-US" sz="1000" u="sng" dirty="0" smtClean="0">
                <a:latin typeface="Verdana" pitchFamily="34" charset="0"/>
              </a:rPr>
              <a:t>&lt; </a:t>
            </a:r>
            <a:r>
              <a:rPr lang="en-US" altLang="en-US" sz="1000" dirty="0" smtClean="0">
                <a:latin typeface="Verdana" pitchFamily="34" charset="0"/>
              </a:rPr>
              <a:t>49 days’ gestation; 88% at </a:t>
            </a:r>
            <a:r>
              <a:rPr lang="en-US" altLang="en-US" sz="1000" u="sng" dirty="0" smtClean="0">
                <a:latin typeface="Verdana" pitchFamily="34" charset="0"/>
              </a:rPr>
              <a:t>&lt; </a:t>
            </a:r>
            <a:r>
              <a:rPr lang="en-US" altLang="en-US" sz="1000" dirty="0" smtClean="0">
                <a:latin typeface="Verdana" pitchFamily="34" charset="0"/>
              </a:rPr>
              <a:t>63 days’ gestation)</a:t>
            </a:r>
          </a:p>
          <a:p>
            <a:pPr marL="1156053" lvl="2" indent="-241653">
              <a:spcBef>
                <a:spcPct val="0"/>
              </a:spcBef>
              <a:buFontTx/>
              <a:buChar char="•"/>
              <a:defRPr/>
            </a:pPr>
            <a:r>
              <a:rPr lang="en-US" altLang="en-US" sz="1000" dirty="0" smtClean="0">
                <a:latin typeface="Verdana" pitchFamily="34" charset="0"/>
              </a:rPr>
              <a:t>With vaginal misoprostol: effective through 9 weeks’ gestation (98% at </a:t>
            </a:r>
            <a:r>
              <a:rPr lang="en-US" altLang="en-US" sz="1000" u="sng" dirty="0" smtClean="0">
                <a:latin typeface="Verdana" pitchFamily="34" charset="0"/>
              </a:rPr>
              <a:t>&lt; </a:t>
            </a:r>
            <a:r>
              <a:rPr lang="en-US" altLang="en-US" sz="1000" dirty="0" smtClean="0">
                <a:latin typeface="Verdana" pitchFamily="34" charset="0"/>
              </a:rPr>
              <a:t>49 days’ and at </a:t>
            </a:r>
            <a:r>
              <a:rPr lang="en-US" altLang="en-US" sz="1000" u="sng" dirty="0" smtClean="0">
                <a:latin typeface="Verdana" pitchFamily="34" charset="0"/>
              </a:rPr>
              <a:t>&lt; </a:t>
            </a:r>
            <a:r>
              <a:rPr lang="en-US" altLang="en-US" sz="1000" dirty="0" smtClean="0">
                <a:latin typeface="Verdana" pitchFamily="34" charset="0"/>
              </a:rPr>
              <a:t>63 days’ gestation</a:t>
            </a:r>
          </a:p>
          <a:p>
            <a:pPr marL="698853" lvl="1" indent="-241653">
              <a:spcBef>
                <a:spcPct val="0"/>
              </a:spcBef>
              <a:buFontTx/>
              <a:buChar char="•"/>
              <a:defRPr/>
            </a:pPr>
            <a:r>
              <a:rPr lang="en-US" altLang="en-US" sz="1000" dirty="0" smtClean="0">
                <a:latin typeface="Verdana" pitchFamily="34" charset="0"/>
              </a:rPr>
              <a:t>Safety - Medication abortion is associated with a low risk of adverse events and small risk of infection or prolonged, heavy bleeding</a:t>
            </a:r>
          </a:p>
          <a:p>
            <a:pPr marL="698853" lvl="1" indent="-241653">
              <a:spcBef>
                <a:spcPct val="0"/>
              </a:spcBef>
              <a:buFontTx/>
              <a:buChar char="•"/>
              <a:defRPr/>
            </a:pPr>
            <a:r>
              <a:rPr lang="en-US" altLang="en-US" sz="1000" dirty="0" smtClean="0">
                <a:latin typeface="Verdana" pitchFamily="34" charset="0"/>
              </a:rPr>
              <a:t>Side effects - Women undergoing medication abortion may experience symptoms (most commonly due to misoprostol), including: Cramping, vaginal bleeding, headache, nausea, vomiting, diarrhea, fever, chills, fatigue.  Vaginal bleeding may last longer after medication abortion (1 to 2 weeks).</a:t>
            </a:r>
          </a:p>
          <a:p>
            <a:pPr marL="698853" lvl="1" indent="-241653">
              <a:spcBef>
                <a:spcPct val="0"/>
              </a:spcBef>
              <a:buFontTx/>
              <a:buChar char="•"/>
              <a:defRPr/>
            </a:pPr>
            <a:r>
              <a:rPr lang="en-US" altLang="en-US" sz="1000" dirty="0" smtClean="0">
                <a:latin typeface="Verdana" pitchFamily="34" charset="0"/>
              </a:rPr>
              <a:t>Location - Women may prefer the privacy and the possibility of home administration associated with medical abortion.</a:t>
            </a:r>
          </a:p>
          <a:p>
            <a:pPr marL="241653" indent="-241653">
              <a:spcBef>
                <a:spcPct val="0"/>
              </a:spcBef>
              <a:buFontTx/>
              <a:buChar char="•"/>
              <a:defRPr/>
            </a:pPr>
            <a:r>
              <a:rPr lang="en-US" altLang="en-US" sz="1000" dirty="0" smtClean="0">
                <a:latin typeface="Verdana" pitchFamily="34" charset="0"/>
              </a:rPr>
              <a:t>Time required - Medication abortion complete within 24 to 48 hours after mifepristone is swallowed.</a:t>
            </a:r>
          </a:p>
          <a:p>
            <a:pPr marL="241653" indent="-241653">
              <a:spcBef>
                <a:spcPct val="0"/>
              </a:spcBef>
              <a:buFontTx/>
              <a:buChar char="•"/>
              <a:defRPr/>
            </a:pPr>
            <a:r>
              <a:rPr lang="en-US" altLang="en-US" sz="1000" dirty="0" smtClean="0">
                <a:latin typeface="Verdana" pitchFamily="34" charset="0"/>
              </a:rPr>
              <a:t>Medication abortion generally requires three visits when the FDA-approved regimen is used and two visits when evidence-based regimens are used.</a:t>
            </a:r>
          </a:p>
          <a:p>
            <a:pPr marL="241653" indent="-241653">
              <a:spcBef>
                <a:spcPct val="0"/>
              </a:spcBef>
              <a:buFontTx/>
              <a:buChar char="•"/>
              <a:defRPr/>
            </a:pPr>
            <a:r>
              <a:rPr lang="en-US" sz="1000" dirty="0" smtClean="0">
                <a:latin typeface="Verdana" pitchFamily="34" charset="0"/>
              </a:rPr>
              <a:t>When counseling women who are choosing medication abortion, it may be helpful to discuss the advantages and disadvantages of this option. </a:t>
            </a:r>
          </a:p>
          <a:p>
            <a:pPr marL="241653" indent="-241653">
              <a:spcBef>
                <a:spcPct val="0"/>
              </a:spcBef>
              <a:buFontTx/>
              <a:buChar char="•"/>
              <a:defRPr/>
            </a:pPr>
            <a:r>
              <a:rPr lang="en-US" sz="1000" dirty="0" smtClean="0">
                <a:latin typeface="Verdana" pitchFamily="34" charset="0"/>
              </a:rPr>
              <a:t>Advantages of medication abortion include:</a:t>
            </a:r>
          </a:p>
          <a:p>
            <a:pPr marL="698853" lvl="1" indent="-241653">
              <a:spcBef>
                <a:spcPct val="0"/>
              </a:spcBef>
              <a:buFontTx/>
              <a:buChar char="•"/>
              <a:defRPr/>
            </a:pPr>
            <a:r>
              <a:rPr lang="en-US" sz="1000" dirty="0" smtClean="0">
                <a:latin typeface="Verdana" pitchFamily="34" charset="0"/>
              </a:rPr>
              <a:t>It’s perceived as being more “natural,” like menses.</a:t>
            </a:r>
          </a:p>
          <a:p>
            <a:pPr marL="698853" lvl="1" indent="-241653">
              <a:spcBef>
                <a:spcPct val="0"/>
              </a:spcBef>
              <a:buFontTx/>
              <a:buChar char="•"/>
              <a:defRPr/>
            </a:pPr>
            <a:r>
              <a:rPr lang="en-US" sz="1000" dirty="0" smtClean="0">
                <a:latin typeface="Verdana" pitchFamily="34" charset="0"/>
              </a:rPr>
              <a:t>It’s more private because the abortion occurs at home.</a:t>
            </a:r>
          </a:p>
          <a:p>
            <a:pPr marL="698853" lvl="1" indent="-241653">
              <a:spcBef>
                <a:spcPct val="0"/>
              </a:spcBef>
              <a:buFontTx/>
              <a:buChar char="•"/>
              <a:defRPr/>
            </a:pPr>
            <a:r>
              <a:rPr lang="en-US" sz="1000" dirty="0" smtClean="0">
                <a:latin typeface="Verdana" pitchFamily="34" charset="0"/>
              </a:rPr>
              <a:t>Medication abortion usually avoids surgery and anesthesia.</a:t>
            </a:r>
          </a:p>
          <a:p>
            <a:pPr marL="241653" indent="-241653">
              <a:spcBef>
                <a:spcPct val="0"/>
              </a:spcBef>
              <a:buFontTx/>
              <a:buChar char="•"/>
              <a:defRPr/>
            </a:pPr>
            <a:r>
              <a:rPr lang="en-US" sz="1000" dirty="0" smtClean="0">
                <a:latin typeface="Verdana" pitchFamily="34" charset="0"/>
              </a:rPr>
              <a:t>Disadvantages of medication abortion include:</a:t>
            </a:r>
          </a:p>
          <a:p>
            <a:pPr marL="698853" lvl="1" indent="-241653">
              <a:spcBef>
                <a:spcPct val="0"/>
              </a:spcBef>
              <a:buFontTx/>
              <a:buChar char="•"/>
              <a:defRPr/>
            </a:pPr>
            <a:r>
              <a:rPr lang="en-US" sz="1000" dirty="0" smtClean="0">
                <a:latin typeface="Verdana" pitchFamily="34" charset="0"/>
              </a:rPr>
              <a:t>It involves waiting, some uncertainty.</a:t>
            </a:r>
          </a:p>
          <a:p>
            <a:pPr marL="698853" lvl="1" indent="-241653">
              <a:spcBef>
                <a:spcPct val="0"/>
              </a:spcBef>
              <a:buFontTx/>
              <a:buChar char="•"/>
              <a:defRPr/>
            </a:pPr>
            <a:r>
              <a:rPr lang="en-US" sz="1000" dirty="0" smtClean="0">
                <a:latin typeface="Verdana" pitchFamily="34" charset="0"/>
              </a:rPr>
              <a:t>There is longer bleeding and cramping, nausea.</a:t>
            </a:r>
          </a:p>
          <a:p>
            <a:pPr marL="698853" lvl="1" indent="-241653">
              <a:spcBef>
                <a:spcPct val="0"/>
              </a:spcBef>
              <a:buFontTx/>
              <a:buChar char="•"/>
              <a:defRPr/>
            </a:pPr>
            <a:r>
              <a:rPr lang="en-US" sz="1000" dirty="0" smtClean="0">
                <a:latin typeface="Verdana" pitchFamily="34" charset="0"/>
              </a:rPr>
              <a:t>It requires an additional clinic visit.</a:t>
            </a:r>
          </a:p>
          <a:p>
            <a:pPr>
              <a:defRPr/>
            </a:pPr>
            <a:endParaRPr lang="en-US" sz="1000" dirty="0" smtClean="0">
              <a:solidFill>
                <a:srgbClr val="000000"/>
              </a:solidFill>
              <a:latin typeface="Verdana" pitchFamily="34" charset="0"/>
              <a:ea typeface="Times New Roman" pitchFamily="18" charset="0"/>
              <a:cs typeface="Arial" pitchFamily="34" charset="0"/>
            </a:endParaRPr>
          </a:p>
          <a:p>
            <a:pPr marL="241653" indent="-241653">
              <a:spcBef>
                <a:spcPct val="0"/>
              </a:spcBef>
              <a:defRPr/>
            </a:pPr>
            <a:r>
              <a:rPr lang="en-US" sz="1000" u="sng" dirty="0" smtClean="0">
                <a:solidFill>
                  <a:srgbClr val="000000"/>
                </a:solidFill>
                <a:latin typeface="Verdana" pitchFamily="34" charset="0"/>
                <a:ea typeface="Times New Roman" pitchFamily="18" charset="0"/>
                <a:cs typeface="Arial" pitchFamily="34" charset="0"/>
              </a:rPr>
              <a:t>References </a:t>
            </a:r>
          </a:p>
          <a:p>
            <a:pPr marL="241653" indent="-241653">
              <a:spcBef>
                <a:spcPct val="0"/>
              </a:spcBef>
              <a:buFontTx/>
              <a:buChar char="•"/>
              <a:defRPr/>
            </a:pPr>
            <a:r>
              <a:rPr lang="en-US" sz="1000" dirty="0" smtClean="0">
                <a:latin typeface="Verdana" pitchFamily="34" charset="0"/>
              </a:rPr>
              <a:t>Stewart FH, </a:t>
            </a:r>
            <a:r>
              <a:rPr lang="en-US" sz="1000" dirty="0" err="1" smtClean="0">
                <a:latin typeface="Verdana" pitchFamily="34" charset="0"/>
              </a:rPr>
              <a:t>Ellertson</a:t>
            </a:r>
            <a:r>
              <a:rPr lang="en-US" sz="1000" dirty="0" smtClean="0">
                <a:latin typeface="Verdana" pitchFamily="34" charset="0"/>
              </a:rPr>
              <a:t> C, Cates W, Jr. Abortion. In: Contraceptive Technology, 18th ed. New York, NY: Ardent Media, Inc; 2004.</a:t>
            </a:r>
          </a:p>
          <a:p>
            <a:pPr marL="241653" indent="-241653">
              <a:spcBef>
                <a:spcPct val="0"/>
              </a:spcBef>
              <a:buFontTx/>
              <a:buChar char="•"/>
              <a:defRPr/>
            </a:pPr>
            <a:r>
              <a:rPr lang="en-US" sz="1000" dirty="0" smtClean="0">
                <a:latin typeface="Verdana" pitchFamily="34" charset="0"/>
              </a:rPr>
              <a:t>Mifeprex [package insert]. New York, NY: Danco Laboratories, LLC. July, 2005.</a:t>
            </a:r>
          </a:p>
          <a:p>
            <a:pPr marL="241653" indent="-241653">
              <a:spcBef>
                <a:spcPct val="0"/>
              </a:spcBef>
              <a:buFontTx/>
              <a:buChar char="•"/>
              <a:defRPr/>
            </a:pPr>
            <a:r>
              <a:rPr lang="en-US" sz="1000" dirty="0" smtClean="0">
                <a:latin typeface="Verdana" pitchFamily="34" charset="0"/>
              </a:rPr>
              <a:t>FDA Public Health Advisory. Sepsis and medical abortion update. March 17, 2006. Available at: http://www.fda.gov/cder/advisory/mifeprex200603.htm. Accessed May 19, 2006. </a:t>
            </a:r>
          </a:p>
          <a:p>
            <a:pPr marL="241653" indent="-241653">
              <a:spcBef>
                <a:spcPct val="0"/>
              </a:spcBef>
              <a:buFontTx/>
              <a:buChar char="•"/>
              <a:defRPr/>
            </a:pPr>
            <a:r>
              <a:rPr lang="en-US" sz="1000" dirty="0" smtClean="0">
                <a:latin typeface="Verdana" pitchFamily="34" charset="0"/>
              </a:rPr>
              <a:t>Green MF. Fatal infections associated with </a:t>
            </a:r>
            <a:r>
              <a:rPr lang="en-US" sz="1000" dirty="0" err="1" smtClean="0">
                <a:latin typeface="Verdana" pitchFamily="34" charset="0"/>
              </a:rPr>
              <a:t>mifepristone</a:t>
            </a:r>
            <a:r>
              <a:rPr lang="en-US" sz="1000" dirty="0" smtClean="0">
                <a:latin typeface="Verdana" pitchFamily="34" charset="0"/>
              </a:rPr>
              <a:t>-induced abortion. </a:t>
            </a:r>
            <a:r>
              <a:rPr lang="en-US" sz="1000" i="1" dirty="0" smtClean="0">
                <a:latin typeface="Verdana" pitchFamily="34" charset="0"/>
              </a:rPr>
              <a:t>N </a:t>
            </a:r>
            <a:r>
              <a:rPr lang="en-US" sz="1000" i="1" dirty="0" err="1" smtClean="0">
                <a:latin typeface="Verdana" pitchFamily="34" charset="0"/>
              </a:rPr>
              <a:t>Engl</a:t>
            </a:r>
            <a:r>
              <a:rPr lang="en-US" sz="1000" i="1" dirty="0" smtClean="0">
                <a:latin typeface="Verdana" pitchFamily="34" charset="0"/>
              </a:rPr>
              <a:t> J Med.</a:t>
            </a:r>
            <a:r>
              <a:rPr lang="en-US" sz="1000" dirty="0" smtClean="0">
                <a:latin typeface="Verdana" pitchFamily="34" charset="0"/>
              </a:rPr>
              <a:t> 2005;353:2317–8.</a:t>
            </a:r>
          </a:p>
          <a:p>
            <a:pPr marL="241653" indent="-241653">
              <a:spcBef>
                <a:spcPct val="0"/>
              </a:spcBef>
              <a:buFontTx/>
              <a:buChar char="•"/>
              <a:defRPr/>
            </a:pPr>
            <a:r>
              <a:rPr lang="en-US" altLang="en-US" sz="1000" dirty="0" smtClean="0">
                <a:latin typeface="Verdana" pitchFamily="34" charset="0"/>
              </a:rPr>
              <a:t>Grimes DA, Creinin MD. Induced abortion: an overview for internists. </a:t>
            </a:r>
            <a:r>
              <a:rPr lang="en-US" altLang="en-US" sz="1000" i="1" dirty="0" smtClean="0">
                <a:latin typeface="Verdana" pitchFamily="34" charset="0"/>
              </a:rPr>
              <a:t>Ann Intern Med.</a:t>
            </a:r>
            <a:r>
              <a:rPr lang="en-US" altLang="en-US" sz="1000" dirty="0" smtClean="0">
                <a:latin typeface="Verdana" pitchFamily="34" charset="0"/>
              </a:rPr>
              <a:t> 2004;140:620–6. </a:t>
            </a:r>
          </a:p>
          <a:p>
            <a:pPr marL="241653" indent="-241653">
              <a:spcBef>
                <a:spcPct val="0"/>
              </a:spcBef>
              <a:buFontTx/>
              <a:buChar char="•"/>
              <a:defRPr/>
            </a:pPr>
            <a:r>
              <a:rPr lang="en-US" altLang="en-US" sz="1000" dirty="0" smtClean="0">
                <a:latin typeface="Verdana" pitchFamily="34" charset="0"/>
                <a:cs typeface="Times New Roman" pitchFamily="18" charset="0"/>
              </a:rPr>
              <a:t>National Abortion Federation. What is medical abortion? Available at: http://www.prochoice.org/about_abortion/facts/medical_abortion.html Accessed May 19, 2006. </a:t>
            </a:r>
          </a:p>
          <a:p>
            <a:pPr marL="241653" indent="-241653">
              <a:spcBef>
                <a:spcPct val="0"/>
              </a:spcBef>
              <a:buFontTx/>
              <a:buChar char="•"/>
              <a:defRPr/>
            </a:pPr>
            <a:r>
              <a:rPr lang="en-US" altLang="en-US" sz="1000" dirty="0" smtClean="0">
                <a:latin typeface="Verdana" pitchFamily="34" charset="0"/>
                <a:cs typeface="Times New Roman" pitchFamily="18" charset="0"/>
              </a:rPr>
              <a:t>National Abortion Federation. First trimester abortion: a comparison of procedures. Available at: http://www.prochoice.org/about_abortion/facts/first_trimester.html. Accessed May 19, 2006. </a:t>
            </a:r>
          </a:p>
          <a:p>
            <a:pPr marL="241653" indent="-241653">
              <a:spcBef>
                <a:spcPct val="0"/>
              </a:spcBef>
              <a:defRPr/>
            </a:pPr>
            <a:endParaRPr lang="en-US" altLang="en-US" sz="1000" dirty="0" smtClean="0">
              <a:latin typeface="Verdana" pitchFamily="34" charset="0"/>
            </a:endParaRPr>
          </a:p>
          <a:p>
            <a:pPr eaLnBrk="1" hangingPunct="1">
              <a:defRPr/>
            </a:pPr>
            <a:r>
              <a:rPr lang="en-US" sz="1000" dirty="0" smtClean="0">
                <a:latin typeface="Verdana" pitchFamily="34" charset="0"/>
              </a:rPr>
              <a:t>- - -</a:t>
            </a:r>
          </a:p>
          <a:p>
            <a:pPr eaLnBrk="1" fontAlgn="auto" hangingPunct="1">
              <a:spcBef>
                <a:spcPts val="0"/>
              </a:spcBef>
              <a:spcAft>
                <a:spcPts val="0"/>
              </a:spcAft>
              <a:defRPr/>
            </a:pPr>
            <a:r>
              <a:rPr lang="en-US" sz="1000" dirty="0" smtClean="0">
                <a:latin typeface="Verdana" pitchFamily="34" charset="0"/>
              </a:rPr>
              <a:t>Original content for this slide submitted by ARHP’s Clinical Advisory Committee for “Medication Management of Elective First Trimester Abortion</a:t>
            </a:r>
            <a:r>
              <a:rPr lang="en-US" sz="1000" i="1" dirty="0" smtClean="0">
                <a:latin typeface="Verdana" pitchFamily="34" charset="0"/>
              </a:rPr>
              <a:t>”</a:t>
            </a:r>
            <a:r>
              <a:rPr lang="en-US" sz="1000" dirty="0" smtClean="0">
                <a:latin typeface="Verdana" pitchFamily="34" charset="0"/>
              </a:rPr>
              <a:t>  in October 2010. Original funding received from Danco Laboratories, LLC. through an educational grant. This slide is available at www.arhp.org/core.</a:t>
            </a:r>
          </a:p>
        </p:txBody>
      </p:sp>
      <p:sp>
        <p:nvSpPr>
          <p:cNvPr id="73732"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B564348-6DC2-473D-BEF8-43F6221EEAC9}" type="slidenum">
              <a:rPr lang="en-US" smtClean="0"/>
              <a:pPr/>
              <a:t>25</a:t>
            </a:fld>
            <a:endParaRPr lang="en-US" smtClean="0"/>
          </a:p>
        </p:txBody>
      </p:sp>
      <p:sp>
        <p:nvSpPr>
          <p:cNvPr id="73733"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Medication Management of Elective First Trimester Abortion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p:txBody>
          <a:bodyPr wrap="square" numCol="1" anchor="t" anchorCtr="0" compatLnSpc="1">
            <a:prstTxWarp prst="textNoShape">
              <a:avLst/>
            </a:prstTxWarp>
          </a:bodyPr>
          <a:lstStyle/>
          <a:p>
            <a:pPr marL="241653" indent="-241653">
              <a:spcBef>
                <a:spcPct val="0"/>
              </a:spcBef>
              <a:defRPr/>
            </a:pPr>
            <a:r>
              <a:rPr lang="en-US" sz="1000" u="sng" dirty="0" smtClean="0">
                <a:solidFill>
                  <a:srgbClr val="000000"/>
                </a:solidFill>
                <a:latin typeface="Verdana" pitchFamily="34" charset="0"/>
                <a:ea typeface="Times New Roman" pitchFamily="18" charset="0"/>
                <a:cs typeface="Arial" pitchFamily="34" charset="0"/>
              </a:rPr>
              <a:t>Talking Points</a:t>
            </a:r>
          </a:p>
          <a:p>
            <a:pPr marL="241653" indent="-241653">
              <a:spcBef>
                <a:spcPct val="0"/>
              </a:spcBef>
              <a:buFontTx/>
              <a:buChar char="•"/>
              <a:defRPr/>
            </a:pPr>
            <a:r>
              <a:rPr lang="en-US" sz="1000" b="1" dirty="0" smtClean="0">
                <a:solidFill>
                  <a:srgbClr val="000000"/>
                </a:solidFill>
                <a:latin typeface="Verdana" pitchFamily="34" charset="0"/>
                <a:ea typeface="Times New Roman" pitchFamily="18" charset="0"/>
                <a:cs typeface="Arial" pitchFamily="34" charset="0"/>
              </a:rPr>
              <a:t>QUESTION: Does the dosage of </a:t>
            </a:r>
            <a:r>
              <a:rPr lang="en-US" sz="1000" b="1" dirty="0" err="1" smtClean="0">
                <a:solidFill>
                  <a:srgbClr val="000000"/>
                </a:solidFill>
                <a:latin typeface="Verdana" pitchFamily="34" charset="0"/>
                <a:ea typeface="Times New Roman" pitchFamily="18" charset="0"/>
                <a:cs typeface="Arial" pitchFamily="34" charset="0"/>
              </a:rPr>
              <a:t>mifepristone</a:t>
            </a:r>
            <a:r>
              <a:rPr lang="en-US" sz="1000" b="1" dirty="0" smtClean="0">
                <a:solidFill>
                  <a:srgbClr val="000000"/>
                </a:solidFill>
                <a:latin typeface="Verdana" pitchFamily="34" charset="0"/>
                <a:ea typeface="Times New Roman" pitchFamily="18" charset="0"/>
                <a:cs typeface="Arial" pitchFamily="34" charset="0"/>
              </a:rPr>
              <a:t> or </a:t>
            </a:r>
            <a:r>
              <a:rPr lang="en-US" sz="1000" b="1" dirty="0" err="1" smtClean="0">
                <a:solidFill>
                  <a:srgbClr val="000000"/>
                </a:solidFill>
                <a:latin typeface="Verdana" pitchFamily="34" charset="0"/>
                <a:ea typeface="Times New Roman" pitchFamily="18" charset="0"/>
                <a:cs typeface="Arial" pitchFamily="34" charset="0"/>
              </a:rPr>
              <a:t>misoprostol</a:t>
            </a:r>
            <a:r>
              <a:rPr lang="en-US" sz="1000" b="1" dirty="0" smtClean="0">
                <a:solidFill>
                  <a:srgbClr val="000000"/>
                </a:solidFill>
                <a:latin typeface="Verdana" pitchFamily="34" charset="0"/>
                <a:ea typeface="Times New Roman" pitchFamily="18" charset="0"/>
                <a:cs typeface="Arial" pitchFamily="34" charset="0"/>
              </a:rPr>
              <a:t> need to be increased for obese women?</a:t>
            </a:r>
          </a:p>
          <a:p>
            <a:pPr marL="241653" indent="-241653">
              <a:spcBef>
                <a:spcPct val="0"/>
              </a:spcBef>
              <a:buFontTx/>
              <a:buChar char="•"/>
              <a:defRPr/>
            </a:pPr>
            <a:r>
              <a:rPr lang="en-US" sz="1000" dirty="0" smtClean="0">
                <a:latin typeface="Verdana" pitchFamily="34" charset="0"/>
              </a:rPr>
              <a:t>Answer: No.  Success rates are no different for obese women than they are for non-obese women using the standard regimens</a:t>
            </a:r>
          </a:p>
          <a:p>
            <a:pPr marL="241653" indent="-241653">
              <a:spcBef>
                <a:spcPct val="0"/>
              </a:spcBef>
              <a:defRPr/>
            </a:pPr>
            <a:endParaRPr lang="en-US" sz="1000" dirty="0" smtClean="0">
              <a:solidFill>
                <a:srgbClr val="000000"/>
              </a:solidFill>
              <a:latin typeface="Verdana" pitchFamily="34" charset="0"/>
              <a:ea typeface="Times New Roman" pitchFamily="18" charset="0"/>
              <a:cs typeface="Arial" pitchFamily="34" charset="0"/>
            </a:endParaRPr>
          </a:p>
          <a:p>
            <a:pPr marL="241653" indent="-241653">
              <a:spcBef>
                <a:spcPct val="0"/>
              </a:spcBef>
              <a:defRPr/>
            </a:pPr>
            <a:r>
              <a:rPr lang="en-US" sz="1000" u="sng" dirty="0" smtClean="0">
                <a:solidFill>
                  <a:srgbClr val="000000"/>
                </a:solidFill>
                <a:latin typeface="Verdana" pitchFamily="34" charset="0"/>
                <a:ea typeface="Times New Roman" pitchFamily="18" charset="0"/>
                <a:cs typeface="Arial" pitchFamily="34" charset="0"/>
              </a:rPr>
              <a:t>References </a:t>
            </a:r>
          </a:p>
          <a:p>
            <a:pPr marL="241653" indent="-241653">
              <a:spcBef>
                <a:spcPct val="0"/>
              </a:spcBef>
              <a:buFontTx/>
              <a:buChar char="•"/>
              <a:defRPr/>
            </a:pPr>
            <a:r>
              <a:rPr lang="en-US" sz="1000" dirty="0" smtClean="0">
                <a:latin typeface="Verdana" pitchFamily="34" charset="0"/>
              </a:rPr>
              <a:t>Strafford, Melissa A., Julie </a:t>
            </a:r>
            <a:r>
              <a:rPr lang="en-US" sz="1000" dirty="0" err="1" smtClean="0">
                <a:latin typeface="Verdana" pitchFamily="34" charset="0"/>
              </a:rPr>
              <a:t>Mottl</a:t>
            </a:r>
            <a:r>
              <a:rPr lang="en-US" sz="1000" dirty="0" smtClean="0">
                <a:latin typeface="Verdana" pitchFamily="34" charset="0"/>
              </a:rPr>
              <a:t>-Santiago, </a:t>
            </a:r>
            <a:r>
              <a:rPr lang="en-US" sz="1000" dirty="0" err="1" smtClean="0">
                <a:latin typeface="Verdana" pitchFamily="34" charset="0"/>
              </a:rPr>
              <a:t>Archana</a:t>
            </a:r>
            <a:r>
              <a:rPr lang="en-US" sz="1000" dirty="0" smtClean="0">
                <a:latin typeface="Verdana" pitchFamily="34" charset="0"/>
              </a:rPr>
              <a:t> </a:t>
            </a:r>
            <a:r>
              <a:rPr lang="en-US" sz="1000" dirty="0" err="1" smtClean="0">
                <a:latin typeface="Verdana" pitchFamily="34" charset="0"/>
              </a:rPr>
              <a:t>Savla</a:t>
            </a:r>
            <a:r>
              <a:rPr lang="en-US" sz="1000" dirty="0" smtClean="0">
                <a:latin typeface="Verdana" pitchFamily="34" charset="0"/>
              </a:rPr>
              <a:t>, Natasha </a:t>
            </a:r>
            <a:r>
              <a:rPr lang="en-US" sz="1000" dirty="0" err="1" smtClean="0">
                <a:latin typeface="Verdana" pitchFamily="34" charset="0"/>
              </a:rPr>
              <a:t>Soodoo</a:t>
            </a:r>
            <a:r>
              <a:rPr lang="en-US" sz="1000" dirty="0" smtClean="0">
                <a:latin typeface="Verdana" pitchFamily="34" charset="0"/>
              </a:rPr>
              <a:t>, and Lynn </a:t>
            </a:r>
            <a:r>
              <a:rPr lang="en-US" sz="1000" dirty="0" err="1" smtClean="0">
                <a:latin typeface="Verdana" pitchFamily="34" charset="0"/>
              </a:rPr>
              <a:t>Borgatta</a:t>
            </a:r>
            <a:r>
              <a:rPr lang="en-US" sz="1000" dirty="0" smtClean="0">
                <a:latin typeface="Verdana" pitchFamily="34" charset="0"/>
              </a:rPr>
              <a:t>. 2009. Relationship of obesity to outcome of medical abortion. </a:t>
            </a:r>
            <a:r>
              <a:rPr lang="en-US" sz="1000" i="1" dirty="0" smtClean="0">
                <a:latin typeface="Verdana" pitchFamily="34" charset="0"/>
              </a:rPr>
              <a:t>American Journal of Obstetrics &amp; Gynecology, 200 (5): e34-6.</a:t>
            </a:r>
          </a:p>
          <a:p>
            <a:pPr marL="241653" indent="-241653">
              <a:spcBef>
                <a:spcPct val="0"/>
              </a:spcBef>
              <a:defRPr/>
            </a:pPr>
            <a:endParaRPr lang="en-US" sz="1000" i="1" dirty="0" smtClean="0">
              <a:latin typeface="Verdana" pitchFamily="34" charset="0"/>
            </a:endParaRPr>
          </a:p>
          <a:p>
            <a:pPr>
              <a:defRPr/>
            </a:pPr>
            <a:r>
              <a:rPr lang="en-US" sz="1000" dirty="0" smtClean="0">
                <a:latin typeface="Verdana" pitchFamily="34" charset="0"/>
              </a:rPr>
              <a:t>---</a:t>
            </a:r>
          </a:p>
          <a:p>
            <a:pPr>
              <a:defRPr/>
            </a:pPr>
            <a:r>
              <a:rPr lang="en-US" sz="1000" dirty="0" smtClean="0">
                <a:latin typeface="Verdana" pitchFamily="34" charset="0"/>
              </a:rPr>
              <a:t>Original content for this slide submitted by ARHP’s Clinical Advisory Committee for “Medication Management of Elective First Trimester Abortion</a:t>
            </a:r>
            <a:r>
              <a:rPr lang="en-US" sz="1000" i="1" dirty="0" smtClean="0">
                <a:latin typeface="Verdana" pitchFamily="34" charset="0"/>
              </a:rPr>
              <a:t>”</a:t>
            </a:r>
            <a:r>
              <a:rPr lang="en-US" sz="1000" dirty="0" smtClean="0">
                <a:latin typeface="Verdana" pitchFamily="34" charset="0"/>
              </a:rPr>
              <a:t>  in October 2010. Original funding received from </a:t>
            </a:r>
            <a:r>
              <a:rPr lang="en-US" sz="1000" dirty="0" err="1" smtClean="0">
                <a:latin typeface="Verdana" pitchFamily="34" charset="0"/>
              </a:rPr>
              <a:t>Danco</a:t>
            </a:r>
            <a:r>
              <a:rPr lang="en-US" sz="1000" dirty="0" smtClean="0">
                <a:latin typeface="Verdana" pitchFamily="34" charset="0"/>
              </a:rPr>
              <a:t> Laboratories, LLC. through an educational grant. This slide is available at www.arhp.org/core.</a:t>
            </a:r>
          </a:p>
        </p:txBody>
      </p:sp>
      <p:sp>
        <p:nvSpPr>
          <p:cNvPr id="74756"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DAF4D3-0E4B-48F5-9191-CC6453657C0A}" type="slidenum">
              <a:rPr lang="en-US" smtClean="0"/>
              <a:pPr/>
              <a:t>26</a:t>
            </a:fld>
            <a:endParaRPr lang="en-US" smtClean="0"/>
          </a:p>
        </p:txBody>
      </p:sp>
      <p:sp>
        <p:nvSpPr>
          <p:cNvPr id="74757"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Medication Management of Elective First Trimester Abortion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noTextEdit="1"/>
          </p:cNvSpPr>
          <p:nvPr>
            <p:ph type="sldImg"/>
          </p:nvPr>
        </p:nvSpPr>
        <p:spPr bwMode="auto">
          <a:xfrm>
            <a:off x="1144588" y="685800"/>
            <a:ext cx="4570412" cy="3429000"/>
          </a:xfrm>
          <a:solidFill>
            <a:srgbClr val="FFFFFF"/>
          </a:solidFill>
          <a:ln>
            <a:solidFill>
              <a:srgbClr val="000000"/>
            </a:solidFill>
            <a:miter lim="800000"/>
            <a:headEnd/>
            <a:tailEnd/>
          </a:ln>
        </p:spPr>
      </p:sp>
      <p:sp>
        <p:nvSpPr>
          <p:cNvPr id="77829" name="Rectangle 3"/>
          <p:cNvSpPr>
            <a:spLocks noGrp="1" noChangeArrowheads="1"/>
          </p:cNvSpPr>
          <p:nvPr>
            <p:ph type="body" idx="1"/>
          </p:nvPr>
        </p:nvSpPr>
        <p:spPr bwMode="auto">
          <a:xfrm>
            <a:off x="914400" y="4343400"/>
            <a:ext cx="5029200" cy="4114800"/>
          </a:xfrm>
          <a:solidFill>
            <a:srgbClr val="FFFFFF"/>
          </a:solidFill>
        </p:spPr>
        <p:txBody>
          <a:bodyPr wrap="square" numCol="1" anchor="t" anchorCtr="0" compatLnSpc="1">
            <a:prstTxWarp prst="textNoShape">
              <a:avLst/>
            </a:prstTxWarp>
            <a:noAutofit/>
          </a:bodyPr>
          <a:lstStyle/>
          <a:p>
            <a:pPr marL="241653" indent="-241653">
              <a:spcBef>
                <a:spcPct val="0"/>
              </a:spcBef>
              <a:defRPr/>
            </a:pPr>
            <a:r>
              <a:rPr lang="en-US" sz="900" u="sng" dirty="0" smtClean="0">
                <a:solidFill>
                  <a:srgbClr val="000000"/>
                </a:solidFill>
                <a:latin typeface="Verdana" pitchFamily="34" charset="0"/>
                <a:ea typeface="Times New Roman" pitchFamily="18" charset="0"/>
                <a:cs typeface="Arial" pitchFamily="34" charset="0"/>
              </a:rPr>
              <a:t>Talking Points</a:t>
            </a:r>
          </a:p>
          <a:p>
            <a:pPr marL="241653" indent="-241653">
              <a:spcBef>
                <a:spcPct val="0"/>
              </a:spcBef>
              <a:buFontTx/>
              <a:buChar char="•"/>
              <a:defRPr/>
            </a:pPr>
            <a:r>
              <a:rPr lang="en-US" sz="900" dirty="0" smtClean="0">
                <a:latin typeface="Verdana" pitchFamily="34" charset="0"/>
              </a:rPr>
              <a:t>As part of instructions for aftercare, women should be told when to contact the clinician after an medication abortion  Women should contact their clinicians if they experience any of the following:</a:t>
            </a:r>
          </a:p>
          <a:p>
            <a:pPr marL="698853" lvl="1" indent="-241653">
              <a:spcBef>
                <a:spcPct val="0"/>
              </a:spcBef>
              <a:buFontTx/>
              <a:buChar char="•"/>
              <a:defRPr/>
            </a:pPr>
            <a:r>
              <a:rPr lang="en-US" sz="900" dirty="0" smtClean="0">
                <a:latin typeface="Verdana" pitchFamily="34" charset="0"/>
              </a:rPr>
              <a:t>Bleeding that becomes heavier and causes dizziness or lightheadedness. Usually vaginal bleeding gets lighter over time.</a:t>
            </a:r>
          </a:p>
          <a:p>
            <a:pPr marL="698853" lvl="1" indent="-241653">
              <a:spcBef>
                <a:spcPct val="0"/>
              </a:spcBef>
              <a:buFontTx/>
              <a:buChar char="•"/>
              <a:defRPr/>
            </a:pPr>
            <a:r>
              <a:rPr lang="en-US" sz="900" dirty="0" smtClean="0">
                <a:latin typeface="Verdana" pitchFamily="34" charset="0"/>
              </a:rPr>
              <a:t>Heavy bleeding that soaks two or more maxi-pads per hour for more than 2 hours.</a:t>
            </a:r>
          </a:p>
          <a:p>
            <a:pPr marL="698853" lvl="1" indent="-241653">
              <a:spcBef>
                <a:spcPct val="0"/>
              </a:spcBef>
              <a:buFontTx/>
              <a:buChar char="•"/>
              <a:defRPr/>
            </a:pPr>
            <a:r>
              <a:rPr lang="en-US" sz="900" dirty="0" smtClean="0">
                <a:latin typeface="Verdana" pitchFamily="34" charset="0"/>
              </a:rPr>
              <a:t>Pain that worsens, especially if it is not improved with ibuprofen.</a:t>
            </a:r>
          </a:p>
          <a:p>
            <a:pPr marL="698853" lvl="1" indent="-241653">
              <a:spcBef>
                <a:spcPct val="0"/>
              </a:spcBef>
              <a:buFontTx/>
              <a:buChar char="•"/>
              <a:defRPr/>
            </a:pPr>
            <a:r>
              <a:rPr lang="en-US" sz="900" dirty="0" smtClean="0">
                <a:latin typeface="Verdana" pitchFamily="34" charset="0"/>
              </a:rPr>
              <a:t>Flu-like symptoms.</a:t>
            </a:r>
          </a:p>
          <a:p>
            <a:pPr marL="698853" lvl="1" indent="-241653">
              <a:spcBef>
                <a:spcPct val="0"/>
              </a:spcBef>
              <a:buFontTx/>
              <a:buChar char="•"/>
              <a:defRPr/>
            </a:pPr>
            <a:r>
              <a:rPr lang="en-US" sz="900" dirty="0" smtClean="0">
                <a:latin typeface="Verdana" pitchFamily="34" charset="0"/>
              </a:rPr>
              <a:t>Fever or chills.</a:t>
            </a:r>
          </a:p>
          <a:p>
            <a:pPr marL="698853" lvl="1" indent="-241653">
              <a:spcBef>
                <a:spcPct val="0"/>
              </a:spcBef>
              <a:buFontTx/>
              <a:buChar char="•"/>
              <a:defRPr/>
            </a:pPr>
            <a:r>
              <a:rPr lang="en-US" sz="900" dirty="0" smtClean="0">
                <a:latin typeface="Verdana" pitchFamily="34" charset="0"/>
              </a:rPr>
              <a:t>Feeling faint.</a:t>
            </a:r>
          </a:p>
          <a:p>
            <a:pPr marL="698853" lvl="1" indent="-241653">
              <a:spcBef>
                <a:spcPct val="0"/>
              </a:spcBef>
              <a:buFontTx/>
              <a:buChar char="•"/>
              <a:defRPr/>
            </a:pPr>
            <a:r>
              <a:rPr lang="en-US" sz="900" dirty="0" smtClean="0">
                <a:latin typeface="Verdana" pitchFamily="34" charset="0"/>
              </a:rPr>
              <a:t>Weakness, nausea, vomiting, or diarrhea.</a:t>
            </a:r>
          </a:p>
          <a:p>
            <a:pPr marL="698853" lvl="1" indent="-241653">
              <a:spcBef>
                <a:spcPct val="0"/>
              </a:spcBef>
              <a:buFontTx/>
              <a:buChar char="•"/>
              <a:defRPr/>
            </a:pPr>
            <a:r>
              <a:rPr lang="en-US" sz="900" dirty="0" smtClean="0">
                <a:latin typeface="Verdana" pitchFamily="34" charset="0"/>
              </a:rPr>
              <a:t>Odorous vaginal discharge.</a:t>
            </a:r>
          </a:p>
          <a:p>
            <a:pPr marL="241653" indent="-241653">
              <a:spcBef>
                <a:spcPct val="0"/>
              </a:spcBef>
              <a:buFontTx/>
              <a:buChar char="•"/>
              <a:defRPr/>
            </a:pPr>
            <a:r>
              <a:rPr lang="en-US" sz="900" dirty="0" smtClean="0">
                <a:latin typeface="Verdana" pitchFamily="34" charset="0"/>
              </a:rPr>
              <a:t>Women should also be told that they can contact their clinician if they have any questions.</a:t>
            </a:r>
          </a:p>
          <a:p>
            <a:pPr marL="241653" indent="-241653">
              <a:spcBef>
                <a:spcPct val="0"/>
              </a:spcBef>
              <a:buFontTx/>
              <a:buChar char="•"/>
              <a:defRPr/>
            </a:pPr>
            <a:r>
              <a:rPr lang="en-US" sz="900" dirty="0" smtClean="0">
                <a:latin typeface="Verdana" pitchFamily="34" charset="0"/>
              </a:rPr>
              <a:t>Patients with </a:t>
            </a:r>
            <a:r>
              <a:rPr lang="en-US" sz="900" i="1" dirty="0" smtClean="0">
                <a:latin typeface="Verdana" pitchFamily="34" charset="0"/>
              </a:rPr>
              <a:t>Clostridium </a:t>
            </a:r>
            <a:r>
              <a:rPr lang="en-US" sz="900" i="1" dirty="0" err="1" smtClean="0">
                <a:latin typeface="Verdana" pitchFamily="34" charset="0"/>
              </a:rPr>
              <a:t>sordellii</a:t>
            </a:r>
            <a:r>
              <a:rPr lang="en-US" sz="900" dirty="0" smtClean="0">
                <a:latin typeface="Verdana" pitchFamily="34" charset="0"/>
              </a:rPr>
              <a:t> infection may not develop a fever; consider the infection in women with weakness, nausea, vomiting, diarrhea, with or without fever, more than 24 hours after misoprostol administration.</a:t>
            </a:r>
          </a:p>
          <a:p>
            <a:pPr>
              <a:defRPr/>
            </a:pPr>
            <a:endParaRPr lang="en-US" sz="900" dirty="0" smtClean="0">
              <a:solidFill>
                <a:srgbClr val="000000"/>
              </a:solidFill>
              <a:latin typeface="Verdana" pitchFamily="34" charset="0"/>
              <a:ea typeface="Times New Roman" pitchFamily="18" charset="0"/>
              <a:cs typeface="Arial" pitchFamily="34" charset="0"/>
            </a:endParaRPr>
          </a:p>
          <a:p>
            <a:pPr marL="241653" indent="-241653">
              <a:spcBef>
                <a:spcPct val="0"/>
              </a:spcBef>
              <a:defRPr/>
            </a:pPr>
            <a:r>
              <a:rPr lang="en-US" sz="900" u="sng" dirty="0" smtClean="0">
                <a:solidFill>
                  <a:srgbClr val="000000"/>
                </a:solidFill>
                <a:latin typeface="Verdana" pitchFamily="34" charset="0"/>
                <a:ea typeface="Times New Roman" pitchFamily="18" charset="0"/>
                <a:cs typeface="Arial" pitchFamily="34" charset="0"/>
              </a:rPr>
              <a:t>References </a:t>
            </a:r>
          </a:p>
          <a:p>
            <a:pPr marL="241653" indent="-241653">
              <a:spcBef>
                <a:spcPct val="0"/>
              </a:spcBef>
              <a:buFontTx/>
              <a:buChar char="•"/>
              <a:defRPr/>
            </a:pPr>
            <a:r>
              <a:rPr lang="en-US" sz="900" dirty="0" smtClean="0">
                <a:latin typeface="Verdana" pitchFamily="34" charset="0"/>
              </a:rPr>
              <a:t>Food and Drug Administration. Questions and Answers on Mifeprex (mifepristone). Available at: http://www.fda.gov.cder.drug/infopage/mifepristone/mifepristone-qa20050719.htm. Accessed April 26, 2006.</a:t>
            </a:r>
          </a:p>
          <a:p>
            <a:pPr marL="241653" indent="-241653">
              <a:spcBef>
                <a:spcPct val="0"/>
              </a:spcBef>
              <a:defRPr/>
            </a:pPr>
            <a:endParaRPr lang="en-US" sz="900" dirty="0" smtClean="0">
              <a:latin typeface="Verdana" pitchFamily="34" charset="0"/>
            </a:endParaRPr>
          </a:p>
          <a:p>
            <a:pPr>
              <a:defRPr/>
            </a:pPr>
            <a:r>
              <a:rPr lang="en-US" sz="900" dirty="0" smtClean="0">
                <a:latin typeface="Verdana" pitchFamily="34" charset="0"/>
              </a:rPr>
              <a:t>---</a:t>
            </a:r>
          </a:p>
          <a:p>
            <a:pPr>
              <a:defRPr/>
            </a:pPr>
            <a:r>
              <a:rPr lang="en-US" sz="900" dirty="0" smtClean="0">
                <a:latin typeface="Verdana" pitchFamily="34" charset="0"/>
              </a:rPr>
              <a:t>Original content for this slide submitted by ARHP’s Clinical Advisory Committee for “Medication Management of Elective First Trimester Abortion</a:t>
            </a:r>
            <a:r>
              <a:rPr lang="en-US" sz="900" i="1" dirty="0" smtClean="0">
                <a:latin typeface="Verdana" pitchFamily="34" charset="0"/>
              </a:rPr>
              <a:t>”</a:t>
            </a:r>
            <a:r>
              <a:rPr lang="en-US" sz="900" dirty="0" smtClean="0">
                <a:latin typeface="Verdana" pitchFamily="34" charset="0"/>
              </a:rPr>
              <a:t>  in October 2010. Original funding received from Danco Laboratories, LLC. through an educational grant. This slide is available at www.arhp.org/core.</a:t>
            </a:r>
          </a:p>
        </p:txBody>
      </p:sp>
      <p:sp>
        <p:nvSpPr>
          <p:cNvPr id="75780"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D72224-80ED-48E0-8374-288611B6461C}" type="slidenum">
              <a:rPr lang="en-US" smtClean="0"/>
              <a:pPr/>
              <a:t>27</a:t>
            </a:fld>
            <a:endParaRPr lang="en-US" smtClean="0"/>
          </a:p>
        </p:txBody>
      </p:sp>
      <p:sp>
        <p:nvSpPr>
          <p:cNvPr id="7578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Medication Management of Elective First Trimester Abortion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noTextEdit="1"/>
          </p:cNvSpPr>
          <p:nvPr>
            <p:ph type="sldImg"/>
          </p:nvPr>
        </p:nvSpPr>
        <p:spPr bwMode="auto">
          <a:noFill/>
          <a:ln>
            <a:solidFill>
              <a:srgbClr val="000000"/>
            </a:solidFill>
            <a:miter lim="800000"/>
            <a:headEnd/>
            <a:tailEnd/>
          </a:ln>
        </p:spPr>
      </p:sp>
      <p:sp>
        <p:nvSpPr>
          <p:cNvPr id="78853" name="Rectangle 3"/>
          <p:cNvSpPr>
            <a:spLocks noGrp="1" noChangeArrowheads="1"/>
          </p:cNvSpPr>
          <p:nvPr>
            <p:ph type="body" idx="1"/>
          </p:nvPr>
        </p:nvSpPr>
        <p:spPr bwMode="auto">
          <a:xfrm>
            <a:off x="609600" y="4197350"/>
            <a:ext cx="5562600" cy="4260850"/>
          </a:xfrm>
        </p:spPr>
        <p:txBody>
          <a:bodyPr wrap="square" numCol="1" anchor="t" anchorCtr="0" compatLnSpc="1">
            <a:prstTxWarp prst="textNoShape">
              <a:avLst/>
            </a:prstTxWarp>
          </a:bodyPr>
          <a:lstStyle/>
          <a:p>
            <a:pPr marL="241653" indent="-241653">
              <a:spcBef>
                <a:spcPct val="0"/>
              </a:spcBef>
              <a:defRPr/>
            </a:pPr>
            <a:r>
              <a:rPr lang="en-US" sz="1000" u="sng" dirty="0" smtClean="0">
                <a:solidFill>
                  <a:srgbClr val="000000"/>
                </a:solidFill>
                <a:latin typeface="Verdana" pitchFamily="34" charset="0"/>
                <a:ea typeface="Times New Roman" pitchFamily="18" charset="0"/>
                <a:cs typeface="Arial" pitchFamily="34" charset="0"/>
              </a:rPr>
              <a:t>Talking Points</a:t>
            </a:r>
          </a:p>
          <a:p>
            <a:pPr marL="241653" indent="-241653">
              <a:spcBef>
                <a:spcPct val="0"/>
              </a:spcBef>
              <a:buFontTx/>
              <a:buChar char="•"/>
              <a:defRPr/>
            </a:pPr>
            <a:r>
              <a:rPr lang="en-US" sz="1000" dirty="0" smtClean="0">
                <a:latin typeface="Verdana" pitchFamily="34" charset="0"/>
              </a:rPr>
              <a:t>Patients may take ibuprofen or acetaminophen initially to manage pain after medication abortion.</a:t>
            </a:r>
          </a:p>
          <a:p>
            <a:pPr marL="241653" indent="-241653">
              <a:spcBef>
                <a:spcPct val="0"/>
              </a:spcBef>
              <a:buFontTx/>
              <a:buChar char="•"/>
              <a:defRPr/>
            </a:pPr>
            <a:r>
              <a:rPr lang="en-US" sz="1000" dirty="0" smtClean="0">
                <a:latin typeface="Verdana" pitchFamily="34" charset="0"/>
              </a:rPr>
              <a:t>Oral narcotics may be taken if necessary; some facilities provide patients with a prescription for oral narcotic (for example, plain codeine) with instructions to take tablets if initial pain medications are insufficient.</a:t>
            </a:r>
          </a:p>
          <a:p>
            <a:pPr>
              <a:defRPr/>
            </a:pPr>
            <a:endParaRPr lang="en-US" sz="1000" dirty="0" smtClean="0">
              <a:solidFill>
                <a:srgbClr val="000000"/>
              </a:solidFill>
              <a:latin typeface="Verdana" pitchFamily="34" charset="0"/>
              <a:ea typeface="Times New Roman" pitchFamily="18" charset="0"/>
              <a:cs typeface="Arial" pitchFamily="34" charset="0"/>
            </a:endParaRPr>
          </a:p>
          <a:p>
            <a:pPr marL="241653" indent="-241653">
              <a:spcBef>
                <a:spcPct val="0"/>
              </a:spcBef>
              <a:defRPr/>
            </a:pPr>
            <a:r>
              <a:rPr lang="en-US" sz="1000" u="sng" dirty="0" smtClean="0">
                <a:solidFill>
                  <a:srgbClr val="000000"/>
                </a:solidFill>
                <a:latin typeface="Verdana" pitchFamily="34" charset="0"/>
                <a:ea typeface="Times New Roman" pitchFamily="18" charset="0"/>
                <a:cs typeface="Arial" pitchFamily="34" charset="0"/>
              </a:rPr>
              <a:t>References </a:t>
            </a:r>
          </a:p>
          <a:p>
            <a:pPr marL="241653" indent="-241653">
              <a:spcBef>
                <a:spcPct val="0"/>
              </a:spcBef>
              <a:buFontTx/>
              <a:buChar char="•"/>
              <a:defRPr/>
            </a:pPr>
            <a:r>
              <a:rPr lang="en-US" sz="1000" dirty="0" smtClean="0">
                <a:latin typeface="Verdana" pitchFamily="34" charset="0"/>
              </a:rPr>
              <a:t>Grimes DA, Creinin MD. Induced abortion: an overview for internists. </a:t>
            </a:r>
            <a:r>
              <a:rPr lang="en-US" sz="1000" i="1" dirty="0" smtClean="0">
                <a:latin typeface="Verdana" pitchFamily="34" charset="0"/>
              </a:rPr>
              <a:t>Ann Intern Med.</a:t>
            </a:r>
            <a:r>
              <a:rPr lang="en-US" sz="1000" dirty="0" smtClean="0">
                <a:latin typeface="Verdana" pitchFamily="34" charset="0"/>
              </a:rPr>
              <a:t> 2004;140:620–6. </a:t>
            </a:r>
          </a:p>
          <a:p>
            <a:pPr marL="241653" indent="-241653">
              <a:spcBef>
                <a:spcPct val="0"/>
              </a:spcBef>
              <a:buFontTx/>
              <a:buChar char="•"/>
              <a:defRPr/>
            </a:pPr>
            <a:r>
              <a:rPr lang="en-US" sz="1000" dirty="0" err="1" smtClean="0">
                <a:latin typeface="Verdana" pitchFamily="34" charset="0"/>
              </a:rPr>
              <a:t>Livshits</a:t>
            </a:r>
            <a:r>
              <a:rPr lang="en-US" sz="1000" dirty="0" smtClean="0">
                <a:latin typeface="Verdana" pitchFamily="34" charset="0"/>
              </a:rPr>
              <a:t>, Anna, </a:t>
            </a:r>
            <a:r>
              <a:rPr lang="en-US" sz="1000" dirty="0" err="1" smtClean="0">
                <a:latin typeface="Verdana" pitchFamily="34" charset="0"/>
              </a:rPr>
              <a:t>Ronit</a:t>
            </a:r>
            <a:r>
              <a:rPr lang="en-US" sz="1000" dirty="0" smtClean="0">
                <a:latin typeface="Verdana" pitchFamily="34" charset="0"/>
              </a:rPr>
              <a:t> </a:t>
            </a:r>
            <a:r>
              <a:rPr lang="en-US" sz="1000" dirty="0" err="1" smtClean="0">
                <a:latin typeface="Verdana" pitchFamily="34" charset="0"/>
              </a:rPr>
              <a:t>Machtinger</a:t>
            </a:r>
            <a:r>
              <a:rPr lang="en-US" sz="1000" dirty="0" smtClean="0">
                <a:latin typeface="Verdana" pitchFamily="34" charset="0"/>
              </a:rPr>
              <a:t>, </a:t>
            </a:r>
            <a:r>
              <a:rPr lang="en-US" sz="1000" dirty="0" err="1" smtClean="0">
                <a:latin typeface="Verdana" pitchFamily="34" charset="0"/>
              </a:rPr>
              <a:t>Liat</a:t>
            </a:r>
            <a:r>
              <a:rPr lang="en-US" sz="1000" dirty="0" smtClean="0">
                <a:latin typeface="Verdana" pitchFamily="34" charset="0"/>
              </a:rPr>
              <a:t> Ben David, Maya </a:t>
            </a:r>
            <a:r>
              <a:rPr lang="en-US" sz="1000" dirty="0" err="1" smtClean="0">
                <a:latin typeface="Verdana" pitchFamily="34" charset="0"/>
              </a:rPr>
              <a:t>Spira</a:t>
            </a:r>
            <a:r>
              <a:rPr lang="en-US" sz="1000" dirty="0" smtClean="0">
                <a:latin typeface="Verdana" pitchFamily="34" charset="0"/>
              </a:rPr>
              <a:t>, </a:t>
            </a:r>
            <a:r>
              <a:rPr lang="en-US" sz="1000" dirty="0" err="1" smtClean="0">
                <a:latin typeface="Verdana" pitchFamily="34" charset="0"/>
              </a:rPr>
              <a:t>Aliza</a:t>
            </a:r>
            <a:r>
              <a:rPr lang="en-US" sz="1000" dirty="0" smtClean="0">
                <a:latin typeface="Verdana" pitchFamily="34" charset="0"/>
              </a:rPr>
              <a:t> Moshe-</a:t>
            </a:r>
            <a:r>
              <a:rPr lang="en-US" sz="1000" dirty="0" err="1" smtClean="0">
                <a:latin typeface="Verdana" pitchFamily="34" charset="0"/>
              </a:rPr>
              <a:t>Zahav</a:t>
            </a:r>
            <a:r>
              <a:rPr lang="en-US" sz="1000" dirty="0" smtClean="0">
                <a:latin typeface="Verdana" pitchFamily="34" charset="0"/>
              </a:rPr>
              <a:t>, and Daniel S.</a:t>
            </a:r>
          </a:p>
          <a:p>
            <a:pPr marL="241653" indent="-241653">
              <a:spcBef>
                <a:spcPct val="0"/>
              </a:spcBef>
              <a:buFontTx/>
              <a:buChar char="•"/>
              <a:defRPr/>
            </a:pPr>
            <a:r>
              <a:rPr lang="en-US" sz="1000" dirty="0" err="1" smtClean="0">
                <a:latin typeface="Verdana" pitchFamily="34" charset="0"/>
              </a:rPr>
              <a:t>Seidman</a:t>
            </a:r>
            <a:r>
              <a:rPr lang="en-US" sz="1000" dirty="0" smtClean="0">
                <a:latin typeface="Verdana" pitchFamily="34" charset="0"/>
              </a:rPr>
              <a:t>. 2009. Ibuprofen and </a:t>
            </a:r>
            <a:r>
              <a:rPr lang="en-US" sz="1000" dirty="0" err="1" smtClean="0">
                <a:latin typeface="Verdana" pitchFamily="34" charset="0"/>
              </a:rPr>
              <a:t>paracetamol</a:t>
            </a:r>
            <a:r>
              <a:rPr lang="en-US" sz="1000" dirty="0" smtClean="0">
                <a:latin typeface="Verdana" pitchFamily="34" charset="0"/>
              </a:rPr>
              <a:t> for pain relief during medical abortion: a double-blind randomized controlled study. </a:t>
            </a:r>
            <a:r>
              <a:rPr lang="en-US" sz="1000" i="1" dirty="0" smtClean="0">
                <a:latin typeface="Verdana" pitchFamily="34" charset="0"/>
              </a:rPr>
              <a:t>Fertility and Sterility, </a:t>
            </a:r>
            <a:r>
              <a:rPr lang="en-US" sz="1000" dirty="0" smtClean="0">
                <a:latin typeface="Verdana" pitchFamily="34" charset="0"/>
              </a:rPr>
              <a:t>91 (5): 1877-80.</a:t>
            </a:r>
          </a:p>
          <a:p>
            <a:pPr marL="241653" indent="-241653">
              <a:spcBef>
                <a:spcPct val="0"/>
              </a:spcBef>
              <a:defRPr/>
            </a:pPr>
            <a:endParaRPr lang="en-US" sz="1000" dirty="0" smtClean="0">
              <a:latin typeface="Verdana" pitchFamily="34" charset="0"/>
            </a:endParaRPr>
          </a:p>
          <a:p>
            <a:pPr>
              <a:defRPr/>
            </a:pPr>
            <a:r>
              <a:rPr lang="en-US" sz="1000" dirty="0" smtClean="0">
                <a:latin typeface="Verdana" pitchFamily="34" charset="0"/>
              </a:rPr>
              <a:t>---</a:t>
            </a:r>
          </a:p>
          <a:p>
            <a:pPr>
              <a:defRPr/>
            </a:pPr>
            <a:r>
              <a:rPr lang="en-US" sz="1000" dirty="0" smtClean="0">
                <a:latin typeface="Verdana" pitchFamily="34" charset="0"/>
              </a:rPr>
              <a:t>Original content for this slide submitted by ARHP’s Clinical Advisory Committee for “Medication Management of Elective First Trimester Abortion</a:t>
            </a:r>
            <a:r>
              <a:rPr lang="en-US" sz="1000" i="1" dirty="0" smtClean="0">
                <a:latin typeface="Verdana" pitchFamily="34" charset="0"/>
              </a:rPr>
              <a:t>”</a:t>
            </a:r>
            <a:r>
              <a:rPr lang="en-US" sz="1000" dirty="0" smtClean="0">
                <a:latin typeface="Verdana" pitchFamily="34" charset="0"/>
              </a:rPr>
              <a:t>  in October 2010. Original funding received from Danco Laboratories, LLC. through an educational grant. This slide is available at www.arhp.org/core.</a:t>
            </a:r>
          </a:p>
        </p:txBody>
      </p:sp>
      <p:sp>
        <p:nvSpPr>
          <p:cNvPr id="76804"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835B4D1-21E1-4EEF-9C8E-DDD7C0DD7A12}" type="slidenum">
              <a:rPr lang="en-US" smtClean="0"/>
              <a:pPr/>
              <a:t>28</a:t>
            </a:fld>
            <a:endParaRPr lang="en-US" smtClean="0"/>
          </a:p>
        </p:txBody>
      </p:sp>
      <p:sp>
        <p:nvSpPr>
          <p:cNvPr id="76805"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Medication Management of Elective First Trimester Abortion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noTextEdit="1"/>
          </p:cNvSpPr>
          <p:nvPr>
            <p:ph type="sldImg"/>
          </p:nvPr>
        </p:nvSpPr>
        <p:spPr bwMode="auto">
          <a:noFill/>
          <a:ln>
            <a:solidFill>
              <a:srgbClr val="000000"/>
            </a:solidFill>
            <a:miter lim="800000"/>
            <a:headEnd/>
            <a:tailEnd/>
          </a:ln>
        </p:spPr>
      </p:sp>
      <p:sp>
        <p:nvSpPr>
          <p:cNvPr id="79877" name="Rectangle 3"/>
          <p:cNvSpPr>
            <a:spLocks noGrp="1" noChangeArrowheads="1"/>
          </p:cNvSpPr>
          <p:nvPr>
            <p:ph type="body" idx="1"/>
          </p:nvPr>
        </p:nvSpPr>
        <p:spPr bwMode="auto">
          <a:xfrm>
            <a:off x="914400" y="4343400"/>
            <a:ext cx="5029200" cy="4114800"/>
          </a:xfrm>
        </p:spPr>
        <p:txBody>
          <a:bodyPr wrap="square" numCol="1" anchor="t" anchorCtr="0" compatLnSpc="1">
            <a:prstTxWarp prst="textNoShape">
              <a:avLst/>
            </a:prstTxWarp>
            <a:noAutofit/>
          </a:bodyPr>
          <a:lstStyle/>
          <a:p>
            <a:pPr marL="241653" indent="-241653">
              <a:spcBef>
                <a:spcPct val="0"/>
              </a:spcBef>
              <a:defRPr/>
            </a:pPr>
            <a:r>
              <a:rPr lang="en-US" sz="1000" u="sng" dirty="0" smtClean="0">
                <a:solidFill>
                  <a:srgbClr val="000000"/>
                </a:solidFill>
                <a:latin typeface="Verdana" pitchFamily="34" charset="0"/>
                <a:ea typeface="Times New Roman" pitchFamily="18" charset="0"/>
                <a:cs typeface="Arial" pitchFamily="34" charset="0"/>
              </a:rPr>
              <a:t>Talking Points</a:t>
            </a:r>
          </a:p>
          <a:p>
            <a:pPr marL="241653" indent="-241653">
              <a:spcBef>
                <a:spcPct val="0"/>
              </a:spcBef>
              <a:buFontTx/>
              <a:buChar char="•"/>
              <a:defRPr/>
            </a:pPr>
            <a:r>
              <a:rPr lang="en-US" sz="1000" dirty="0" smtClean="0">
                <a:latin typeface="Verdana" pitchFamily="34" charset="0"/>
              </a:rPr>
              <a:t>Women who want to avoid future pregnancy should be given contraceptive counseling and if possible, contraception should be initiated at the time of medical abortion.</a:t>
            </a:r>
          </a:p>
          <a:p>
            <a:pPr marL="241653" indent="-241653">
              <a:spcBef>
                <a:spcPct val="0"/>
              </a:spcBef>
              <a:buFontTx/>
              <a:buChar char="•"/>
              <a:defRPr/>
            </a:pPr>
            <a:r>
              <a:rPr lang="en-US" sz="1000" dirty="0" smtClean="0">
                <a:latin typeface="Verdana" pitchFamily="34" charset="0"/>
              </a:rPr>
              <a:t>Ovulation may occur within 7–10 days after abortion.</a:t>
            </a:r>
          </a:p>
          <a:p>
            <a:pPr marL="241653" indent="-241653">
              <a:spcBef>
                <a:spcPct val="0"/>
              </a:spcBef>
              <a:buFontTx/>
              <a:buChar char="•"/>
              <a:defRPr/>
            </a:pPr>
            <a:r>
              <a:rPr lang="en-US" sz="1000" dirty="0" smtClean="0">
                <a:latin typeface="Verdana" pitchFamily="34" charset="0"/>
              </a:rPr>
              <a:t>Emergency contraception should be dispensed with instructions for use.</a:t>
            </a:r>
          </a:p>
          <a:p>
            <a:pPr marL="241653" indent="-241653">
              <a:spcBef>
                <a:spcPct val="0"/>
              </a:spcBef>
              <a:buFontTx/>
              <a:buChar char="•"/>
              <a:defRPr/>
            </a:pPr>
            <a:r>
              <a:rPr lang="en-US" sz="1000" dirty="0" smtClean="0">
                <a:latin typeface="Verdana" pitchFamily="34" charset="0"/>
              </a:rPr>
              <a:t>Hormonal contraceptives can be started at or before the follow-up visit:</a:t>
            </a:r>
          </a:p>
          <a:p>
            <a:pPr marL="698853" lvl="1" indent="-241653">
              <a:spcBef>
                <a:spcPct val="0"/>
              </a:spcBef>
              <a:buFontTx/>
              <a:buChar char="•"/>
              <a:defRPr/>
            </a:pPr>
            <a:r>
              <a:rPr lang="en-US" sz="1000" dirty="0" smtClean="0">
                <a:latin typeface="Verdana" pitchFamily="34" charset="0"/>
              </a:rPr>
              <a:t>Oral contraception, hormonal patch, or vaginal ring—the woman can be provided with prescription and directions to start on an agreed-upon date after she has passed the POC but before she returns for follow-up.</a:t>
            </a:r>
          </a:p>
          <a:p>
            <a:pPr marL="698853" lvl="1" indent="-241653">
              <a:spcBef>
                <a:spcPct val="0"/>
              </a:spcBef>
              <a:buFontTx/>
              <a:buChar char="•"/>
              <a:defRPr/>
            </a:pPr>
            <a:r>
              <a:rPr lang="en-US" sz="1000" dirty="0" err="1" smtClean="0">
                <a:latin typeface="Verdana" pitchFamily="34" charset="0"/>
              </a:rPr>
              <a:t>Depo</a:t>
            </a:r>
            <a:r>
              <a:rPr lang="en-US" sz="1000" dirty="0" smtClean="0">
                <a:latin typeface="Verdana" pitchFamily="34" charset="0"/>
              </a:rPr>
              <a:t> </a:t>
            </a:r>
            <a:r>
              <a:rPr lang="en-US" sz="1000" dirty="0" err="1" smtClean="0">
                <a:latin typeface="Verdana" pitchFamily="34" charset="0"/>
              </a:rPr>
              <a:t>Provera</a:t>
            </a:r>
            <a:r>
              <a:rPr lang="en-US" sz="1000" dirty="0" smtClean="0">
                <a:latin typeface="Verdana" pitchFamily="34" charset="0"/>
              </a:rPr>
              <a:t>—woman can receive injection at follow-up visit.</a:t>
            </a:r>
          </a:p>
          <a:p>
            <a:pPr marL="698853" lvl="1" indent="-241653">
              <a:spcBef>
                <a:spcPct val="0"/>
              </a:spcBef>
              <a:buFontTx/>
              <a:buChar char="•"/>
              <a:defRPr/>
            </a:pPr>
            <a:r>
              <a:rPr lang="en-US" sz="1000" dirty="0" err="1" smtClean="0">
                <a:latin typeface="Verdana" pitchFamily="34" charset="0"/>
              </a:rPr>
              <a:t>Implanon</a:t>
            </a:r>
            <a:r>
              <a:rPr lang="en-US" sz="1000" dirty="0" smtClean="0">
                <a:latin typeface="Verdana" pitchFamily="34" charset="0"/>
              </a:rPr>
              <a:t>—woman can receive injection at follow-up visit.</a:t>
            </a:r>
          </a:p>
          <a:p>
            <a:pPr marL="241653" indent="-241653">
              <a:spcBef>
                <a:spcPct val="0"/>
              </a:spcBef>
              <a:buFontTx/>
              <a:buChar char="•"/>
              <a:defRPr/>
            </a:pPr>
            <a:r>
              <a:rPr lang="en-US" sz="1000" dirty="0" smtClean="0">
                <a:latin typeface="Verdana" pitchFamily="34" charset="0"/>
              </a:rPr>
              <a:t>IUD may be inserted when abortion is confirmed at follow-up ultrasound or when successful abortion is confirmed and pelvic exam is normal.</a:t>
            </a:r>
          </a:p>
          <a:p>
            <a:pPr>
              <a:defRPr/>
            </a:pPr>
            <a:endParaRPr lang="en-US" sz="1000" dirty="0" smtClean="0">
              <a:solidFill>
                <a:srgbClr val="000000"/>
              </a:solidFill>
              <a:latin typeface="Verdana" pitchFamily="34" charset="0"/>
              <a:ea typeface="Times New Roman" pitchFamily="18" charset="0"/>
              <a:cs typeface="Arial" pitchFamily="34" charset="0"/>
            </a:endParaRPr>
          </a:p>
          <a:p>
            <a:pPr marL="241653" indent="-241653">
              <a:spcBef>
                <a:spcPct val="0"/>
              </a:spcBef>
              <a:defRPr/>
            </a:pPr>
            <a:r>
              <a:rPr lang="en-US" sz="1000" u="sng" dirty="0" smtClean="0">
                <a:solidFill>
                  <a:srgbClr val="000000"/>
                </a:solidFill>
                <a:latin typeface="Verdana" pitchFamily="34" charset="0"/>
                <a:ea typeface="Times New Roman" pitchFamily="18" charset="0"/>
                <a:cs typeface="Arial" pitchFamily="34" charset="0"/>
              </a:rPr>
              <a:t>References </a:t>
            </a:r>
          </a:p>
          <a:p>
            <a:pPr marL="241653" indent="-241653">
              <a:spcBef>
                <a:spcPct val="0"/>
              </a:spcBef>
              <a:buFontTx/>
              <a:buChar char="•"/>
              <a:defRPr/>
            </a:pPr>
            <a:r>
              <a:rPr lang="en-US" sz="1000" dirty="0" smtClean="0">
                <a:latin typeface="Verdana" pitchFamily="34" charset="0"/>
              </a:rPr>
              <a:t>Stewart FH, </a:t>
            </a:r>
            <a:r>
              <a:rPr lang="en-US" sz="1000" dirty="0" err="1" smtClean="0">
                <a:latin typeface="Verdana" pitchFamily="34" charset="0"/>
              </a:rPr>
              <a:t>Ellertson</a:t>
            </a:r>
            <a:r>
              <a:rPr lang="en-US" sz="1000" dirty="0" smtClean="0">
                <a:latin typeface="Verdana" pitchFamily="34" charset="0"/>
              </a:rPr>
              <a:t> C, Cates W, Jr. Abortion. In: Contraceptive Technology, 18th edition</a:t>
            </a:r>
            <a:r>
              <a:rPr lang="en-US" sz="1000" i="1" dirty="0" smtClean="0">
                <a:latin typeface="Verdana" pitchFamily="34" charset="0"/>
              </a:rPr>
              <a:t>.</a:t>
            </a:r>
            <a:r>
              <a:rPr lang="en-US" sz="1000" dirty="0" smtClean="0">
                <a:latin typeface="Verdana" pitchFamily="34" charset="0"/>
              </a:rPr>
              <a:t> New York, NY: Ardent Media, Inc; 2004.</a:t>
            </a:r>
          </a:p>
          <a:p>
            <a:pPr marL="241653" indent="-241653">
              <a:spcBef>
                <a:spcPct val="0"/>
              </a:spcBef>
              <a:defRPr/>
            </a:pPr>
            <a:endParaRPr lang="en-US" sz="1000" dirty="0" smtClean="0">
              <a:latin typeface="Verdana" pitchFamily="34" charset="0"/>
            </a:endParaRPr>
          </a:p>
          <a:p>
            <a:pPr>
              <a:defRPr/>
            </a:pPr>
            <a:r>
              <a:rPr lang="en-US" sz="1000" dirty="0" smtClean="0">
                <a:latin typeface="Verdana" pitchFamily="34" charset="0"/>
              </a:rPr>
              <a:t>---</a:t>
            </a:r>
          </a:p>
          <a:p>
            <a:pPr>
              <a:defRPr/>
            </a:pPr>
            <a:r>
              <a:rPr lang="en-US" sz="1000" dirty="0" smtClean="0">
                <a:latin typeface="Verdana" pitchFamily="34" charset="0"/>
              </a:rPr>
              <a:t>Original content for this slide submitted by ARHP’s Clinical Advisory Committee for “Medication Management of Elective First Trimester Abortion</a:t>
            </a:r>
            <a:r>
              <a:rPr lang="en-US" sz="1000" i="1" dirty="0" smtClean="0">
                <a:latin typeface="Verdana" pitchFamily="34" charset="0"/>
              </a:rPr>
              <a:t>”</a:t>
            </a:r>
            <a:r>
              <a:rPr lang="en-US" sz="1000" dirty="0" smtClean="0">
                <a:latin typeface="Verdana" pitchFamily="34" charset="0"/>
              </a:rPr>
              <a:t>  in October 2010. Original funding received from Danco Laboratories, LLC. through an educational grant. This slide is available at www.arhp.org/core.</a:t>
            </a:r>
          </a:p>
        </p:txBody>
      </p:sp>
      <p:sp>
        <p:nvSpPr>
          <p:cNvPr id="77828"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E660DF1-9970-49BE-991D-4EE70B26E876}" type="slidenum">
              <a:rPr lang="en-US" smtClean="0"/>
              <a:pPr/>
              <a:t>29</a:t>
            </a:fld>
            <a:endParaRPr lang="en-US" smtClean="0"/>
          </a:p>
        </p:txBody>
      </p:sp>
      <p:sp>
        <p:nvSpPr>
          <p:cNvPr id="77829"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Medication Management of Elective First Trimester Abortion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noTextEdit="1"/>
          </p:cNvSpPr>
          <p:nvPr>
            <p:ph type="sldImg"/>
          </p:nvPr>
        </p:nvSpPr>
        <p:spPr bwMode="auto">
          <a:noFill/>
          <a:ln>
            <a:solidFill>
              <a:srgbClr val="000000"/>
            </a:solidFill>
            <a:miter lim="800000"/>
            <a:headEnd/>
            <a:tailEnd/>
          </a:ln>
        </p:spPr>
      </p:sp>
      <p:sp>
        <p:nvSpPr>
          <p:cNvPr id="51203"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lnSpc>
                <a:spcPct val="80000"/>
              </a:lnSpc>
            </a:pPr>
            <a:r>
              <a:rPr lang="en-US" sz="1000" smtClean="0">
                <a:solidFill>
                  <a:srgbClr val="000000"/>
                </a:solidFill>
                <a:latin typeface="Verdana" pitchFamily="34" charset="0"/>
                <a:cs typeface="Arial" charset="0"/>
              </a:rPr>
              <a:t>---</a:t>
            </a:r>
          </a:p>
          <a:p>
            <a:pPr eaLnBrk="1" hangingPunct="1">
              <a:lnSpc>
                <a:spcPct val="80000"/>
              </a:lnSpc>
            </a:pPr>
            <a:r>
              <a:rPr lang="en-US" sz="1000" smtClean="0">
                <a:latin typeface="Verdana" pitchFamily="34" charset="0"/>
              </a:rPr>
              <a:t>Original content for this slide submitted by ARHP’s Clinical Advisory Committee for “Medication Management of Elective First Trimester Abortion</a:t>
            </a:r>
            <a:r>
              <a:rPr lang="en-US" sz="1000" i="1" smtClean="0">
                <a:latin typeface="Verdana" pitchFamily="34" charset="0"/>
              </a:rPr>
              <a:t>”</a:t>
            </a:r>
            <a:r>
              <a:rPr lang="en-US" sz="1000" smtClean="0">
                <a:latin typeface="Verdana" pitchFamily="34" charset="0"/>
              </a:rPr>
              <a:t>  in October 2010. Original funding received from Danco Laboratories, LLC. through an educational grant. This slide is available at www.arhp.org/core.</a:t>
            </a:r>
          </a:p>
        </p:txBody>
      </p:sp>
      <p:sp>
        <p:nvSpPr>
          <p:cNvPr id="51204"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8C5DDC3-67DB-4249-AB12-D02D079C080A}" type="slidenum">
              <a:rPr lang="en-US" smtClean="0"/>
              <a:pPr/>
              <a:t>3</a:t>
            </a:fld>
            <a:endParaRPr lang="en-US" smtClean="0"/>
          </a:p>
        </p:txBody>
      </p:sp>
      <p:sp>
        <p:nvSpPr>
          <p:cNvPr id="51205"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Medication Management of Elective First Trimester Abortion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noTextEdit="1"/>
          </p:cNvSpPr>
          <p:nvPr>
            <p:ph type="sldImg"/>
          </p:nvPr>
        </p:nvSpPr>
        <p:spPr bwMode="auto">
          <a:noFill/>
          <a:ln>
            <a:solidFill>
              <a:srgbClr val="000000"/>
            </a:solidFill>
            <a:miter lim="800000"/>
            <a:headEnd/>
            <a:tailEnd/>
          </a:ln>
        </p:spPr>
      </p:sp>
      <p:sp>
        <p:nvSpPr>
          <p:cNvPr id="80901" name="Rectangle 3"/>
          <p:cNvSpPr>
            <a:spLocks noGrp="1" noChangeArrowheads="1"/>
          </p:cNvSpPr>
          <p:nvPr>
            <p:ph type="body" idx="1"/>
          </p:nvPr>
        </p:nvSpPr>
        <p:spPr bwMode="auto">
          <a:xfrm>
            <a:off x="533400" y="4343400"/>
            <a:ext cx="5791200" cy="4114800"/>
          </a:xfrm>
        </p:spPr>
        <p:txBody>
          <a:bodyPr wrap="square" numCol="1" anchor="t" anchorCtr="0" compatLnSpc="1">
            <a:prstTxWarp prst="textNoShape">
              <a:avLst/>
            </a:prstTxWarp>
            <a:noAutofit/>
          </a:bodyPr>
          <a:lstStyle/>
          <a:p>
            <a:pPr marL="241653" indent="-241653">
              <a:spcBef>
                <a:spcPct val="0"/>
              </a:spcBef>
              <a:defRPr/>
            </a:pPr>
            <a:r>
              <a:rPr lang="en-US" sz="900" u="sng" dirty="0" smtClean="0">
                <a:solidFill>
                  <a:srgbClr val="000000"/>
                </a:solidFill>
                <a:latin typeface="Verdana" pitchFamily="34" charset="0"/>
                <a:ea typeface="Times New Roman" pitchFamily="18" charset="0"/>
                <a:cs typeface="Arial" pitchFamily="34" charset="0"/>
              </a:rPr>
              <a:t>Talking Points</a:t>
            </a:r>
          </a:p>
          <a:p>
            <a:pPr marL="241653" indent="-241653">
              <a:spcBef>
                <a:spcPct val="0"/>
              </a:spcBef>
              <a:buFontTx/>
              <a:buChar char="•"/>
              <a:defRPr/>
            </a:pPr>
            <a:r>
              <a:rPr lang="en-US" sz="900" dirty="0" smtClean="0">
                <a:latin typeface="Verdana" pitchFamily="34" charset="0"/>
              </a:rPr>
              <a:t>The follow-up visit is an important part of post-abortion management.</a:t>
            </a:r>
          </a:p>
          <a:p>
            <a:pPr marL="241653" indent="-241653">
              <a:spcBef>
                <a:spcPct val="0"/>
              </a:spcBef>
              <a:buFontTx/>
              <a:buChar char="•"/>
              <a:defRPr/>
            </a:pPr>
            <a:r>
              <a:rPr lang="en-US" sz="900" dirty="0" smtClean="0">
                <a:latin typeface="Verdana" pitchFamily="34" charset="0"/>
              </a:rPr>
              <a:t>To minimize liability risk, clinicians should ensure that patients understand the importance of the follow-up visit.</a:t>
            </a:r>
          </a:p>
          <a:p>
            <a:pPr marL="241653" indent="-241653">
              <a:spcBef>
                <a:spcPct val="0"/>
              </a:spcBef>
              <a:buFontTx/>
              <a:buChar char="•"/>
              <a:defRPr/>
            </a:pPr>
            <a:r>
              <a:rPr lang="en-US" sz="900" dirty="0" smtClean="0">
                <a:latin typeface="Verdana" pitchFamily="34" charset="0"/>
              </a:rPr>
              <a:t>Consent forms should include patient’s commitment to return for follow-up and clinician’s plan for follow-up. </a:t>
            </a:r>
          </a:p>
          <a:p>
            <a:pPr marL="241653" indent="-241653">
              <a:spcBef>
                <a:spcPct val="0"/>
              </a:spcBef>
              <a:buFontTx/>
              <a:buChar char="•"/>
              <a:defRPr/>
            </a:pPr>
            <a:r>
              <a:rPr lang="en-US" sz="900" dirty="0" smtClean="0">
                <a:latin typeface="Verdana" pitchFamily="34" charset="0"/>
              </a:rPr>
              <a:t>Missed follow-up appointments should be documented.</a:t>
            </a:r>
          </a:p>
          <a:p>
            <a:pPr marL="241653" indent="-241653">
              <a:spcBef>
                <a:spcPct val="0"/>
              </a:spcBef>
              <a:buFontTx/>
              <a:buChar char="•"/>
              <a:defRPr/>
            </a:pPr>
            <a:r>
              <a:rPr lang="en-US" sz="900" dirty="0" smtClean="0">
                <a:latin typeface="Verdana" pitchFamily="34" charset="0"/>
              </a:rPr>
              <a:t>Assess completion of abortion by</a:t>
            </a:r>
          </a:p>
          <a:p>
            <a:pPr marL="698853" lvl="1" indent="-241653">
              <a:spcBef>
                <a:spcPct val="0"/>
              </a:spcBef>
              <a:buFontTx/>
              <a:buChar char="•"/>
              <a:defRPr/>
            </a:pPr>
            <a:r>
              <a:rPr lang="en-US" sz="900" dirty="0" smtClean="0">
                <a:latin typeface="Verdana" pitchFamily="34" charset="0"/>
              </a:rPr>
              <a:t>Patient history</a:t>
            </a:r>
          </a:p>
          <a:p>
            <a:pPr marL="698853" lvl="1" indent="-241653">
              <a:spcBef>
                <a:spcPct val="0"/>
              </a:spcBef>
              <a:buFontTx/>
              <a:buChar char="•"/>
              <a:defRPr/>
            </a:pPr>
            <a:r>
              <a:rPr lang="en-US" sz="900" dirty="0" smtClean="0">
                <a:latin typeface="Verdana" pitchFamily="34" charset="0"/>
              </a:rPr>
              <a:t>Serial HCGs or </a:t>
            </a:r>
            <a:r>
              <a:rPr lang="en-US" sz="900" dirty="0" err="1" smtClean="0">
                <a:latin typeface="Verdana" pitchFamily="34" charset="0"/>
              </a:rPr>
              <a:t>sonography</a:t>
            </a:r>
            <a:endParaRPr lang="en-US" sz="900" dirty="0" smtClean="0">
              <a:latin typeface="Verdana" pitchFamily="34" charset="0"/>
            </a:endParaRPr>
          </a:p>
          <a:p>
            <a:pPr marL="698853" lvl="1" indent="-241653">
              <a:spcBef>
                <a:spcPct val="0"/>
              </a:spcBef>
              <a:buFontTx/>
              <a:buChar char="•"/>
              <a:defRPr/>
            </a:pPr>
            <a:r>
              <a:rPr lang="en-US" sz="900" dirty="0" smtClean="0">
                <a:latin typeface="Verdana" pitchFamily="34" charset="0"/>
              </a:rPr>
              <a:t>Speculum and/or bimanual exam as indicated</a:t>
            </a:r>
          </a:p>
          <a:p>
            <a:pPr marL="241653" indent="-241653">
              <a:spcBef>
                <a:spcPct val="0"/>
              </a:spcBef>
              <a:buFontTx/>
              <a:buChar char="•"/>
              <a:defRPr/>
            </a:pPr>
            <a:r>
              <a:rPr lang="en-US" sz="900" dirty="0" smtClean="0">
                <a:latin typeface="Verdana" pitchFamily="34" charset="0"/>
              </a:rPr>
              <a:t>If there is evidence of retained POC or incomplete abortion at the follow-up exam or the patient presents with excessive bleeding due to retained POC, MVA can be used. </a:t>
            </a:r>
          </a:p>
          <a:p>
            <a:pPr marL="241653" indent="-241653">
              <a:spcBef>
                <a:spcPct val="0"/>
              </a:spcBef>
              <a:buFontTx/>
              <a:buChar char="•"/>
              <a:defRPr/>
            </a:pPr>
            <a:r>
              <a:rPr lang="en-US" sz="900" dirty="0" smtClean="0">
                <a:latin typeface="Verdana" pitchFamily="34" charset="0"/>
              </a:rPr>
              <a:t>Use of MVA in the office setting may avoid the presentation of patients with abortion complications at the emergency department for urgent care.</a:t>
            </a:r>
          </a:p>
          <a:p>
            <a:pPr>
              <a:defRPr/>
            </a:pPr>
            <a:endParaRPr lang="en-US" sz="900" dirty="0" smtClean="0">
              <a:solidFill>
                <a:srgbClr val="000000"/>
              </a:solidFill>
              <a:latin typeface="Verdana" pitchFamily="34" charset="0"/>
              <a:ea typeface="Times New Roman" pitchFamily="18" charset="0"/>
              <a:cs typeface="Arial" pitchFamily="34" charset="0"/>
            </a:endParaRPr>
          </a:p>
          <a:p>
            <a:pPr marL="241653" indent="-241653">
              <a:spcBef>
                <a:spcPct val="0"/>
              </a:spcBef>
              <a:defRPr/>
            </a:pPr>
            <a:r>
              <a:rPr lang="en-US" sz="900" u="sng" dirty="0" smtClean="0">
                <a:solidFill>
                  <a:srgbClr val="000000"/>
                </a:solidFill>
                <a:latin typeface="Verdana" pitchFamily="34" charset="0"/>
                <a:ea typeface="Times New Roman" pitchFamily="18" charset="0"/>
                <a:cs typeface="Arial" pitchFamily="34" charset="0"/>
              </a:rPr>
              <a:t>References </a:t>
            </a:r>
          </a:p>
          <a:p>
            <a:pPr marL="241653" indent="-241653">
              <a:spcBef>
                <a:spcPct val="0"/>
              </a:spcBef>
              <a:buFontTx/>
              <a:buChar char="•"/>
              <a:defRPr/>
            </a:pPr>
            <a:r>
              <a:rPr lang="en-US" sz="900" dirty="0" err="1" smtClean="0">
                <a:latin typeface="Verdana" pitchFamily="34" charset="0"/>
              </a:rPr>
              <a:t>Perriera</a:t>
            </a:r>
            <a:r>
              <a:rPr lang="en-US" sz="900" dirty="0" smtClean="0">
                <a:latin typeface="Verdana" pitchFamily="34" charset="0"/>
              </a:rPr>
              <a:t> L, Reeves MF, Chen BA, </a:t>
            </a:r>
            <a:r>
              <a:rPr lang="en-US" sz="900" dirty="0" err="1" smtClean="0">
                <a:latin typeface="Verdana" pitchFamily="34" charset="0"/>
              </a:rPr>
              <a:t>Hohmann</a:t>
            </a:r>
            <a:r>
              <a:rPr lang="en-US" sz="900" dirty="0" smtClean="0">
                <a:latin typeface="Verdana" pitchFamily="34" charset="0"/>
              </a:rPr>
              <a:t> HL, Hayes J, Creinin MD. 2010. Feasibility of telephone follow-up after medical abortion. </a:t>
            </a:r>
            <a:r>
              <a:rPr lang="en-US" sz="900" i="1" dirty="0" smtClean="0">
                <a:latin typeface="Verdana" pitchFamily="34" charset="0"/>
              </a:rPr>
              <a:t>Contraception</a:t>
            </a:r>
            <a:r>
              <a:rPr lang="en-US" sz="900" dirty="0" smtClean="0">
                <a:latin typeface="Verdana" pitchFamily="34" charset="0"/>
              </a:rPr>
              <a:t>  81: 143-149.</a:t>
            </a:r>
          </a:p>
          <a:p>
            <a:pPr marL="241653" indent="-241653">
              <a:spcBef>
                <a:spcPct val="0"/>
              </a:spcBef>
              <a:buFontTx/>
              <a:buChar char="•"/>
              <a:defRPr/>
            </a:pPr>
            <a:r>
              <a:rPr lang="en-US" sz="900" dirty="0" smtClean="0">
                <a:latin typeface="Verdana" pitchFamily="34" charset="0"/>
              </a:rPr>
              <a:t>Clark, Wesley, Tanya Panton, Louisa </a:t>
            </a:r>
            <a:r>
              <a:rPr lang="en-US" sz="900" dirty="0" err="1" smtClean="0">
                <a:latin typeface="Verdana" pitchFamily="34" charset="0"/>
              </a:rPr>
              <a:t>Hann</a:t>
            </a:r>
            <a:r>
              <a:rPr lang="en-US" sz="900" dirty="0" smtClean="0">
                <a:latin typeface="Verdana" pitchFamily="34" charset="0"/>
              </a:rPr>
              <a:t>, and </a:t>
            </a:r>
            <a:r>
              <a:rPr lang="en-US" sz="900" dirty="0" err="1" smtClean="0">
                <a:latin typeface="Verdana" pitchFamily="34" charset="0"/>
              </a:rPr>
              <a:t>Marji</a:t>
            </a:r>
            <a:r>
              <a:rPr lang="en-US" sz="900" dirty="0" smtClean="0">
                <a:latin typeface="Verdana" pitchFamily="34" charset="0"/>
              </a:rPr>
              <a:t> Gold. 2007. Medication abortion employing routine sequential measurements of serum hCG and </a:t>
            </a:r>
            <a:r>
              <a:rPr lang="en-US" sz="900" dirty="0" err="1" smtClean="0">
                <a:latin typeface="Verdana" pitchFamily="34" charset="0"/>
              </a:rPr>
              <a:t>sonography</a:t>
            </a:r>
            <a:r>
              <a:rPr lang="en-US" sz="900" dirty="0" smtClean="0">
                <a:latin typeface="Verdana" pitchFamily="34" charset="0"/>
              </a:rPr>
              <a:t> only when indicated. </a:t>
            </a:r>
            <a:r>
              <a:rPr lang="en-US" sz="900" i="1" dirty="0" smtClean="0">
                <a:latin typeface="Verdana" pitchFamily="34" charset="0"/>
              </a:rPr>
              <a:t>Contraception,</a:t>
            </a:r>
            <a:r>
              <a:rPr lang="en-US" sz="900" dirty="0" smtClean="0">
                <a:latin typeface="Verdana" pitchFamily="34" charset="0"/>
              </a:rPr>
              <a:t> 75:131-5.</a:t>
            </a:r>
          </a:p>
          <a:p>
            <a:pPr marL="241653" indent="-241653">
              <a:spcBef>
                <a:spcPct val="0"/>
              </a:spcBef>
              <a:buFontTx/>
              <a:buChar char="•"/>
              <a:defRPr/>
            </a:pPr>
            <a:r>
              <a:rPr lang="en-US" sz="900" dirty="0" err="1" smtClean="0">
                <a:latin typeface="Verdana" pitchFamily="34" charset="0"/>
              </a:rPr>
              <a:t>Fiala</a:t>
            </a:r>
            <a:r>
              <a:rPr lang="en-US" sz="900" dirty="0" smtClean="0">
                <a:latin typeface="Verdana" pitchFamily="34" charset="0"/>
              </a:rPr>
              <a:t>, Christian, Peter </a:t>
            </a:r>
            <a:r>
              <a:rPr lang="en-US" sz="900" dirty="0" err="1" smtClean="0">
                <a:latin typeface="Verdana" pitchFamily="34" charset="0"/>
              </a:rPr>
              <a:t>Safara</a:t>
            </a:r>
            <a:r>
              <a:rPr lang="en-US" sz="900" dirty="0" smtClean="0">
                <a:latin typeface="Verdana" pitchFamily="34" charset="0"/>
              </a:rPr>
              <a:t>, Marc </a:t>
            </a:r>
            <a:r>
              <a:rPr lang="en-US" sz="900" dirty="0" err="1" smtClean="0">
                <a:latin typeface="Verdana" pitchFamily="34" charset="0"/>
              </a:rPr>
              <a:t>Bygdeman</a:t>
            </a:r>
            <a:r>
              <a:rPr lang="en-US" sz="900" dirty="0" smtClean="0">
                <a:latin typeface="Verdana" pitchFamily="34" charset="0"/>
              </a:rPr>
              <a:t>, and Kristina </a:t>
            </a:r>
            <a:r>
              <a:rPr lang="en-US" sz="900" dirty="0" err="1" smtClean="0">
                <a:latin typeface="Verdana" pitchFamily="34" charset="0"/>
              </a:rPr>
              <a:t>Gemzell-Danielsson</a:t>
            </a:r>
            <a:r>
              <a:rPr lang="en-US" sz="900" dirty="0" smtClean="0">
                <a:latin typeface="Verdana" pitchFamily="34" charset="0"/>
              </a:rPr>
              <a:t>. 2003. Verifying the effectiveness of medical abortion; ultrasound versus hCG testing. </a:t>
            </a:r>
            <a:r>
              <a:rPr lang="en-US" sz="900" i="1" dirty="0" err="1" smtClean="0">
                <a:latin typeface="Verdana" pitchFamily="34" charset="0"/>
              </a:rPr>
              <a:t>Eur</a:t>
            </a:r>
            <a:r>
              <a:rPr lang="en-US" sz="900" i="1" dirty="0" smtClean="0">
                <a:latin typeface="Verdana" pitchFamily="34" charset="0"/>
              </a:rPr>
              <a:t> J Obstet Gynecol Reprod </a:t>
            </a:r>
            <a:r>
              <a:rPr lang="en-US" sz="900" i="1" dirty="0" err="1" smtClean="0">
                <a:latin typeface="Verdana" pitchFamily="34" charset="0"/>
              </a:rPr>
              <a:t>Biol</a:t>
            </a:r>
            <a:r>
              <a:rPr lang="en-US" sz="900" i="1" dirty="0" smtClean="0">
                <a:latin typeface="Verdana" pitchFamily="34" charset="0"/>
              </a:rPr>
              <a:t>,</a:t>
            </a:r>
            <a:r>
              <a:rPr lang="en-US" sz="900" dirty="0" smtClean="0">
                <a:latin typeface="Verdana" pitchFamily="34" charset="0"/>
              </a:rPr>
              <a:t> 109:190-5.</a:t>
            </a:r>
          </a:p>
          <a:p>
            <a:pPr marL="241653" indent="-241653">
              <a:spcBef>
                <a:spcPct val="0"/>
              </a:spcBef>
              <a:defRPr/>
            </a:pPr>
            <a:endParaRPr lang="en-US" sz="900" dirty="0" smtClean="0">
              <a:latin typeface="Verdana" pitchFamily="34" charset="0"/>
            </a:endParaRPr>
          </a:p>
          <a:p>
            <a:pPr>
              <a:defRPr/>
            </a:pPr>
            <a:r>
              <a:rPr lang="en-US" sz="900" dirty="0" smtClean="0">
                <a:latin typeface="Verdana" pitchFamily="34" charset="0"/>
              </a:rPr>
              <a:t>---</a:t>
            </a:r>
          </a:p>
          <a:p>
            <a:pPr>
              <a:defRPr/>
            </a:pPr>
            <a:r>
              <a:rPr lang="en-US" sz="900" dirty="0" smtClean="0">
                <a:latin typeface="Verdana" pitchFamily="34" charset="0"/>
              </a:rPr>
              <a:t>Original content for this slide submitted by ARHP’s Clinical Advisory Committee for “Medication Management of Elective First Trimester Abortion</a:t>
            </a:r>
            <a:r>
              <a:rPr lang="en-US" sz="900" i="1" dirty="0" smtClean="0">
                <a:latin typeface="Verdana" pitchFamily="34" charset="0"/>
              </a:rPr>
              <a:t>”</a:t>
            </a:r>
            <a:r>
              <a:rPr lang="en-US" sz="900" dirty="0" smtClean="0">
                <a:latin typeface="Verdana" pitchFamily="34" charset="0"/>
              </a:rPr>
              <a:t>  in October 2010. Original funding received from Danco Laboratories, LLC. through an educational grant. This slide is available at www.arhp.org/core.</a:t>
            </a:r>
          </a:p>
        </p:txBody>
      </p:sp>
      <p:sp>
        <p:nvSpPr>
          <p:cNvPr id="78852"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645B9E-66DC-4E42-9354-0FC1A0716394}" type="slidenum">
              <a:rPr lang="en-US" smtClean="0"/>
              <a:pPr/>
              <a:t>30</a:t>
            </a:fld>
            <a:endParaRPr lang="en-US" smtClean="0"/>
          </a:p>
        </p:txBody>
      </p:sp>
      <p:sp>
        <p:nvSpPr>
          <p:cNvPr id="78853"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Medication Management of Elective First Trimester Abortion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noTextEdit="1"/>
          </p:cNvSpPr>
          <p:nvPr>
            <p:ph type="sldImg"/>
          </p:nvPr>
        </p:nvSpPr>
        <p:spPr bwMode="auto">
          <a:noFill/>
          <a:ln>
            <a:solidFill>
              <a:srgbClr val="000000"/>
            </a:solidFill>
            <a:miter lim="800000"/>
            <a:headEnd/>
            <a:tailEnd/>
          </a:ln>
        </p:spPr>
      </p:sp>
      <p:sp>
        <p:nvSpPr>
          <p:cNvPr id="81925" name="Rectangle 3"/>
          <p:cNvSpPr>
            <a:spLocks noGrp="1" noChangeArrowheads="1"/>
          </p:cNvSpPr>
          <p:nvPr>
            <p:ph type="body" idx="1"/>
          </p:nvPr>
        </p:nvSpPr>
        <p:spPr bwMode="auto">
          <a:xfrm>
            <a:off x="914400" y="4343400"/>
            <a:ext cx="5029200" cy="4114800"/>
          </a:xfrm>
        </p:spPr>
        <p:txBody>
          <a:bodyPr wrap="square" numCol="1" anchor="t" anchorCtr="0" compatLnSpc="1">
            <a:prstTxWarp prst="textNoShape">
              <a:avLst/>
            </a:prstTxWarp>
          </a:bodyPr>
          <a:lstStyle/>
          <a:p>
            <a:pPr marL="241653" indent="-241653">
              <a:spcBef>
                <a:spcPct val="0"/>
              </a:spcBef>
              <a:defRPr/>
            </a:pPr>
            <a:r>
              <a:rPr lang="en-US" sz="1000" u="sng" dirty="0" smtClean="0">
                <a:solidFill>
                  <a:srgbClr val="000000"/>
                </a:solidFill>
                <a:latin typeface="Verdana" pitchFamily="34" charset="0"/>
                <a:ea typeface="Times New Roman" pitchFamily="18" charset="0"/>
                <a:cs typeface="Arial" pitchFamily="34" charset="0"/>
              </a:rPr>
              <a:t>Talking Points</a:t>
            </a:r>
          </a:p>
          <a:p>
            <a:pPr marL="241653" indent="-241653">
              <a:spcBef>
                <a:spcPct val="0"/>
              </a:spcBef>
              <a:buFontTx/>
              <a:buChar char="•"/>
              <a:defRPr/>
            </a:pPr>
            <a:r>
              <a:rPr lang="en-US" sz="1000" dirty="0" smtClean="0">
                <a:latin typeface="Verdana" pitchFamily="34" charset="0"/>
              </a:rPr>
              <a:t>74% of women expel the persistent gestational sac with a second dose of misoprostol.</a:t>
            </a:r>
          </a:p>
          <a:p>
            <a:pPr marL="241653" indent="-241653">
              <a:spcBef>
                <a:spcPct val="0"/>
              </a:spcBef>
              <a:buFontTx/>
              <a:buChar char="•"/>
              <a:defRPr/>
            </a:pPr>
            <a:r>
              <a:rPr lang="en-US" sz="1000" dirty="0" smtClean="0">
                <a:latin typeface="Verdana" pitchFamily="34" charset="0"/>
              </a:rPr>
              <a:t>62% of women with ongoing pregnancy no longer had an ongoing pregnancy after a second dose of </a:t>
            </a:r>
            <a:r>
              <a:rPr lang="en-US" sz="1000" dirty="0" err="1" smtClean="0">
                <a:latin typeface="Verdana" pitchFamily="34" charset="0"/>
              </a:rPr>
              <a:t>misoprostol</a:t>
            </a:r>
            <a:r>
              <a:rPr lang="en-US" sz="1000" dirty="0" smtClean="0">
                <a:latin typeface="Verdana" pitchFamily="34" charset="0"/>
              </a:rPr>
              <a:t>- 800 mcg given vaginally.  There were a small number of women in this study. </a:t>
            </a:r>
          </a:p>
          <a:p>
            <a:pPr>
              <a:defRPr/>
            </a:pPr>
            <a:endParaRPr lang="en-US" sz="1000" dirty="0" smtClean="0">
              <a:solidFill>
                <a:srgbClr val="000000"/>
              </a:solidFill>
              <a:latin typeface="Verdana" pitchFamily="34" charset="0"/>
              <a:ea typeface="Times New Roman" pitchFamily="18" charset="0"/>
              <a:cs typeface="Arial" pitchFamily="34" charset="0"/>
            </a:endParaRPr>
          </a:p>
          <a:p>
            <a:pPr marL="241653" indent="-241653">
              <a:spcBef>
                <a:spcPct val="0"/>
              </a:spcBef>
              <a:defRPr/>
            </a:pPr>
            <a:r>
              <a:rPr lang="en-US" sz="1000" u="sng" dirty="0" smtClean="0">
                <a:solidFill>
                  <a:srgbClr val="000000"/>
                </a:solidFill>
                <a:latin typeface="Verdana" pitchFamily="34" charset="0"/>
                <a:ea typeface="Times New Roman" pitchFamily="18" charset="0"/>
                <a:cs typeface="Arial" pitchFamily="34" charset="0"/>
              </a:rPr>
              <a:t>References </a:t>
            </a:r>
          </a:p>
          <a:p>
            <a:pPr marL="241653" indent="-241653">
              <a:spcBef>
                <a:spcPct val="0"/>
              </a:spcBef>
              <a:buFontTx/>
              <a:buChar char="•"/>
              <a:defRPr/>
            </a:pPr>
            <a:r>
              <a:rPr lang="en-US" sz="1000" dirty="0" smtClean="0">
                <a:latin typeface="Verdana" pitchFamily="34" charset="0"/>
              </a:rPr>
              <a:t>Reeves, Matthew F., </a:t>
            </a:r>
            <a:r>
              <a:rPr lang="en-US" sz="1000" dirty="0" err="1" smtClean="0">
                <a:latin typeface="Verdana" pitchFamily="34" charset="0"/>
              </a:rPr>
              <a:t>Anupa</a:t>
            </a:r>
            <a:r>
              <a:rPr lang="en-US" sz="1000" dirty="0" smtClean="0">
                <a:latin typeface="Verdana" pitchFamily="34" charset="0"/>
              </a:rPr>
              <a:t> </a:t>
            </a:r>
            <a:r>
              <a:rPr lang="en-US" sz="1000" dirty="0" err="1" smtClean="0">
                <a:latin typeface="Verdana" pitchFamily="34" charset="0"/>
              </a:rPr>
              <a:t>Kudva</a:t>
            </a:r>
            <a:r>
              <a:rPr lang="en-US" sz="1000" dirty="0" smtClean="0">
                <a:latin typeface="Verdana" pitchFamily="34" charset="0"/>
              </a:rPr>
              <a:t>, and Mitchell D. Creinin. 2008. Medical abortion outcomes after a second dose of misoprostol for persistent gestational sac. </a:t>
            </a:r>
            <a:r>
              <a:rPr lang="en-US" sz="1000" i="1" dirty="0" smtClean="0">
                <a:latin typeface="Verdana" pitchFamily="34" charset="0"/>
              </a:rPr>
              <a:t>Contraception, 78: 332-5.</a:t>
            </a:r>
            <a:endParaRPr lang="en-US" sz="1000" dirty="0" smtClean="0">
              <a:latin typeface="Verdana" pitchFamily="34" charset="0"/>
            </a:endParaRPr>
          </a:p>
          <a:p>
            <a:pPr marL="241653" indent="-241653">
              <a:spcBef>
                <a:spcPct val="0"/>
              </a:spcBef>
              <a:defRPr/>
            </a:pPr>
            <a:endParaRPr lang="en-US" sz="1000" dirty="0" smtClean="0">
              <a:latin typeface="Verdana" pitchFamily="34" charset="0"/>
            </a:endParaRPr>
          </a:p>
          <a:p>
            <a:pPr>
              <a:defRPr/>
            </a:pPr>
            <a:r>
              <a:rPr lang="en-US" sz="1000" dirty="0" smtClean="0">
                <a:latin typeface="Verdana" pitchFamily="34" charset="0"/>
              </a:rPr>
              <a:t>---</a:t>
            </a:r>
          </a:p>
          <a:p>
            <a:pPr>
              <a:defRPr/>
            </a:pPr>
            <a:r>
              <a:rPr lang="en-US" sz="1000" dirty="0" smtClean="0">
                <a:latin typeface="Verdana" pitchFamily="34" charset="0"/>
              </a:rPr>
              <a:t>Original content for this slide submitted by ARHP’s Clinical Advisory Committee for “Medication Management of Elective First Trimester Abortion</a:t>
            </a:r>
            <a:r>
              <a:rPr lang="en-US" sz="1000" i="1" dirty="0" smtClean="0">
                <a:latin typeface="Verdana" pitchFamily="34" charset="0"/>
              </a:rPr>
              <a:t>”</a:t>
            </a:r>
            <a:r>
              <a:rPr lang="en-US" sz="1000" dirty="0" smtClean="0">
                <a:latin typeface="Verdana" pitchFamily="34" charset="0"/>
              </a:rPr>
              <a:t>  in October 2010. Original funding received from Danco Laboratories, LLC. through an educational grant. This slide is available at www.arhp.org/core.</a:t>
            </a:r>
          </a:p>
          <a:p>
            <a:pPr eaLnBrk="1" hangingPunct="1">
              <a:defRPr/>
            </a:pPr>
            <a:endParaRPr lang="en-US" sz="1000" dirty="0" smtClean="0">
              <a:latin typeface="Verdana" pitchFamily="34" charset="0"/>
            </a:endParaRPr>
          </a:p>
        </p:txBody>
      </p:sp>
      <p:sp>
        <p:nvSpPr>
          <p:cNvPr id="79876"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B19ED9F-B231-4B11-BE84-D03483767DBB}" type="slidenum">
              <a:rPr lang="en-US" smtClean="0"/>
              <a:pPr/>
              <a:t>31</a:t>
            </a:fld>
            <a:endParaRPr lang="en-US" smtClean="0"/>
          </a:p>
        </p:txBody>
      </p:sp>
      <p:sp>
        <p:nvSpPr>
          <p:cNvPr id="79877"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Medication Management of Elective First Trimester Abortion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p:txBody>
          <a:bodyPr wrap="square" numCol="1" anchor="t" anchorCtr="0" compatLnSpc="1">
            <a:prstTxWarp prst="textNoShape">
              <a:avLst/>
            </a:prstTxWarp>
          </a:bodyPr>
          <a:lstStyle/>
          <a:p>
            <a:pPr marL="241653" indent="-241653">
              <a:spcBef>
                <a:spcPct val="0"/>
              </a:spcBef>
              <a:defRPr/>
            </a:pPr>
            <a:r>
              <a:rPr lang="en-US" sz="1000" u="sng" dirty="0" smtClean="0">
                <a:solidFill>
                  <a:srgbClr val="000000"/>
                </a:solidFill>
                <a:latin typeface="Verdana" pitchFamily="34" charset="0"/>
                <a:ea typeface="Times New Roman" pitchFamily="18" charset="0"/>
                <a:cs typeface="Arial" pitchFamily="34" charset="0"/>
              </a:rPr>
              <a:t>Talking Points</a:t>
            </a:r>
          </a:p>
          <a:p>
            <a:pPr marL="241653" indent="-241653">
              <a:spcBef>
                <a:spcPct val="0"/>
              </a:spcBef>
              <a:buFontTx/>
              <a:buChar char="•"/>
              <a:defRPr/>
            </a:pPr>
            <a:r>
              <a:rPr lang="en-US" sz="1000" dirty="0" smtClean="0">
                <a:solidFill>
                  <a:srgbClr val="000000"/>
                </a:solidFill>
                <a:latin typeface="Verdana" pitchFamily="34" charset="0"/>
                <a:ea typeface="Times New Roman" pitchFamily="18" charset="0"/>
                <a:cs typeface="Arial" pitchFamily="34" charset="0"/>
              </a:rPr>
              <a:t>The vast majority of women will have a normal course.</a:t>
            </a:r>
          </a:p>
          <a:p>
            <a:pPr marL="241653" indent="-241653">
              <a:spcBef>
                <a:spcPct val="0"/>
              </a:spcBef>
              <a:buFontTx/>
              <a:buChar char="•"/>
              <a:defRPr/>
            </a:pPr>
            <a:r>
              <a:rPr lang="en-US" sz="1000" dirty="0" smtClean="0">
                <a:solidFill>
                  <a:srgbClr val="000000"/>
                </a:solidFill>
                <a:latin typeface="Verdana" pitchFamily="34" charset="0"/>
                <a:ea typeface="Times New Roman" pitchFamily="18" charset="0"/>
                <a:cs typeface="Arial" pitchFamily="34" charset="0"/>
              </a:rPr>
              <a:t>Among experienced providers, success rate is &gt; 98%.</a:t>
            </a:r>
          </a:p>
          <a:p>
            <a:pPr marL="241653" indent="-241653">
              <a:spcBef>
                <a:spcPct val="0"/>
              </a:spcBef>
              <a:buFontTx/>
              <a:buChar char="•"/>
              <a:defRPr/>
            </a:pPr>
            <a:r>
              <a:rPr lang="en-US" sz="1000" dirty="0" smtClean="0">
                <a:solidFill>
                  <a:srgbClr val="000000"/>
                </a:solidFill>
                <a:latin typeface="Verdana" pitchFamily="34" charset="0"/>
                <a:ea typeface="Times New Roman" pitchFamily="18" charset="0"/>
                <a:cs typeface="Arial" pitchFamily="34" charset="0"/>
              </a:rPr>
              <a:t>The ongoing pregnancy rate is about 0.5%</a:t>
            </a:r>
          </a:p>
          <a:p>
            <a:pPr marL="241653" indent="-241653">
              <a:spcBef>
                <a:spcPct val="0"/>
              </a:spcBef>
              <a:defRPr/>
            </a:pPr>
            <a:endParaRPr lang="en-US" sz="1000" dirty="0" smtClean="0">
              <a:solidFill>
                <a:srgbClr val="000000"/>
              </a:solidFill>
              <a:latin typeface="Verdana" pitchFamily="34" charset="0"/>
              <a:ea typeface="Times New Roman" pitchFamily="18" charset="0"/>
              <a:cs typeface="Arial" pitchFamily="34" charset="0"/>
            </a:endParaRPr>
          </a:p>
          <a:p>
            <a:pPr marL="241653" indent="-241653">
              <a:spcBef>
                <a:spcPct val="0"/>
              </a:spcBef>
              <a:defRPr/>
            </a:pPr>
            <a:r>
              <a:rPr lang="en-US" sz="1000" u="sng" dirty="0" smtClean="0">
                <a:solidFill>
                  <a:srgbClr val="000000"/>
                </a:solidFill>
                <a:latin typeface="Verdana" pitchFamily="34" charset="0"/>
                <a:ea typeface="Times New Roman" pitchFamily="18" charset="0"/>
                <a:cs typeface="Arial" pitchFamily="34" charset="0"/>
              </a:rPr>
              <a:t>References </a:t>
            </a:r>
          </a:p>
          <a:p>
            <a:pPr marL="241653" indent="-241653">
              <a:spcBef>
                <a:spcPct val="0"/>
              </a:spcBef>
              <a:buFontTx/>
              <a:buChar char="•"/>
              <a:defRPr/>
            </a:pPr>
            <a:r>
              <a:rPr lang="en-US" sz="1000" dirty="0" smtClean="0">
                <a:latin typeface="Verdana" pitchFamily="34" charset="0"/>
              </a:rPr>
              <a:t>Fjerstad M, </a:t>
            </a:r>
            <a:r>
              <a:rPr lang="en-US" sz="1000" dirty="0" err="1" smtClean="0">
                <a:latin typeface="Verdana" pitchFamily="34" charset="0"/>
              </a:rPr>
              <a:t>Sivin</a:t>
            </a:r>
            <a:r>
              <a:rPr lang="en-US" sz="1000" dirty="0" smtClean="0">
                <a:latin typeface="Verdana" pitchFamily="34" charset="0"/>
              </a:rPr>
              <a:t> I, Lichtenberg ES, </a:t>
            </a:r>
            <a:r>
              <a:rPr lang="en-US" sz="1000" dirty="0" err="1" smtClean="0">
                <a:latin typeface="Verdana" pitchFamily="34" charset="0"/>
              </a:rPr>
              <a:t>Trussel</a:t>
            </a:r>
            <a:r>
              <a:rPr lang="en-US" sz="1000" dirty="0" smtClean="0">
                <a:latin typeface="Verdana" pitchFamily="34" charset="0"/>
              </a:rPr>
              <a:t> J, Cleland K, </a:t>
            </a:r>
            <a:r>
              <a:rPr lang="en-US" sz="1000" dirty="0" err="1" smtClean="0">
                <a:latin typeface="Verdana" pitchFamily="34" charset="0"/>
              </a:rPr>
              <a:t>Cullins</a:t>
            </a:r>
            <a:r>
              <a:rPr lang="en-US" sz="1000" dirty="0" smtClean="0">
                <a:latin typeface="Verdana" pitchFamily="34" charset="0"/>
              </a:rPr>
              <a:t> V. 2009. Effectiveness of medical abortion with mifepristone and buccal misoprostol through 59 gestational days. Contraception 80: 282–286</a:t>
            </a:r>
          </a:p>
          <a:p>
            <a:pPr>
              <a:defRPr/>
            </a:pPr>
            <a:endParaRPr lang="en-US" sz="1000" dirty="0" smtClean="0">
              <a:latin typeface="Verdana" pitchFamily="34" charset="0"/>
            </a:endParaRPr>
          </a:p>
          <a:p>
            <a:pPr>
              <a:defRPr/>
            </a:pPr>
            <a:r>
              <a:rPr lang="en-US" sz="1000" dirty="0" smtClean="0">
                <a:latin typeface="Verdana" pitchFamily="34" charset="0"/>
              </a:rPr>
              <a:t>---</a:t>
            </a:r>
          </a:p>
          <a:p>
            <a:pPr>
              <a:defRPr/>
            </a:pPr>
            <a:r>
              <a:rPr lang="en-US" sz="1000" dirty="0" smtClean="0">
                <a:latin typeface="Verdana" pitchFamily="34" charset="0"/>
              </a:rPr>
              <a:t>Original content for this slide submitted by ARHP’s Clinical Advisory Committee for “Medication Management of Elective First Trimester Abortion</a:t>
            </a:r>
            <a:r>
              <a:rPr lang="en-US" sz="1000" i="1" dirty="0" smtClean="0">
                <a:latin typeface="Verdana" pitchFamily="34" charset="0"/>
              </a:rPr>
              <a:t>”</a:t>
            </a:r>
            <a:r>
              <a:rPr lang="en-US" sz="1000" dirty="0" smtClean="0">
                <a:latin typeface="Verdana" pitchFamily="34" charset="0"/>
              </a:rPr>
              <a:t>  in October 2010. Original funding received from Danco Laboratories, LLC. through an educational grant. This slide is available at www.arhp.org/core.</a:t>
            </a:r>
          </a:p>
        </p:txBody>
      </p:sp>
      <p:sp>
        <p:nvSpPr>
          <p:cNvPr id="80900"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231C6E7-C5F1-43AE-8E80-BC233C7DE818}" type="slidenum">
              <a:rPr lang="en-US" smtClean="0"/>
              <a:pPr/>
              <a:t>32</a:t>
            </a:fld>
            <a:endParaRPr lang="en-US" smtClean="0"/>
          </a:p>
        </p:txBody>
      </p:sp>
      <p:sp>
        <p:nvSpPr>
          <p:cNvPr id="8090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Medication Management of Elective First Trimester Abortion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p:txBody>
          <a:bodyPr wrap="square" numCol="1" anchor="t" anchorCtr="0" compatLnSpc="1">
            <a:prstTxWarp prst="textNoShape">
              <a:avLst/>
            </a:prstTxWarp>
          </a:bodyPr>
          <a:lstStyle/>
          <a:p>
            <a:pPr marL="241653" indent="-241653">
              <a:spcBef>
                <a:spcPct val="0"/>
              </a:spcBef>
              <a:defRPr/>
            </a:pPr>
            <a:r>
              <a:rPr lang="en-US" sz="1000" u="sng" dirty="0" smtClean="0">
                <a:solidFill>
                  <a:srgbClr val="000000"/>
                </a:solidFill>
                <a:latin typeface="Verdana" pitchFamily="34" charset="0"/>
                <a:ea typeface="Times New Roman" pitchFamily="18" charset="0"/>
                <a:cs typeface="Arial" pitchFamily="34" charset="0"/>
              </a:rPr>
              <a:t>Talking Points</a:t>
            </a:r>
          </a:p>
          <a:p>
            <a:pPr marL="241653" indent="-241653">
              <a:spcBef>
                <a:spcPct val="0"/>
              </a:spcBef>
              <a:buFontTx/>
              <a:buChar char="•"/>
              <a:defRPr/>
            </a:pPr>
            <a:r>
              <a:rPr lang="en-US" sz="1000" dirty="0" smtClean="0">
                <a:solidFill>
                  <a:srgbClr val="000000"/>
                </a:solidFill>
                <a:latin typeface="Verdana" pitchFamily="34" charset="0"/>
                <a:ea typeface="Times New Roman" pitchFamily="18" charset="0"/>
                <a:cs typeface="Arial" pitchFamily="34" charset="0"/>
              </a:rPr>
              <a:t>Endometrial thickness should not determine whether intervention is necessary.</a:t>
            </a:r>
          </a:p>
          <a:p>
            <a:pPr>
              <a:defRPr/>
            </a:pPr>
            <a:endParaRPr lang="en-US" sz="1000" dirty="0" smtClean="0">
              <a:solidFill>
                <a:srgbClr val="000000"/>
              </a:solidFill>
              <a:latin typeface="Verdana" pitchFamily="34" charset="0"/>
              <a:ea typeface="Times New Roman" pitchFamily="18" charset="0"/>
              <a:cs typeface="Arial" pitchFamily="34" charset="0"/>
            </a:endParaRPr>
          </a:p>
          <a:p>
            <a:pPr marL="241653" indent="-241653">
              <a:spcBef>
                <a:spcPct val="0"/>
              </a:spcBef>
              <a:defRPr/>
            </a:pPr>
            <a:r>
              <a:rPr lang="en-US" sz="1000" u="sng" dirty="0" smtClean="0">
                <a:solidFill>
                  <a:srgbClr val="000000"/>
                </a:solidFill>
                <a:latin typeface="Verdana" pitchFamily="34" charset="0"/>
                <a:ea typeface="Times New Roman" pitchFamily="18" charset="0"/>
                <a:cs typeface="Arial" pitchFamily="34" charset="0"/>
              </a:rPr>
              <a:t>References</a:t>
            </a:r>
            <a:r>
              <a:rPr lang="en-US" sz="1000" dirty="0" smtClean="0">
                <a:solidFill>
                  <a:srgbClr val="000000"/>
                </a:solidFill>
                <a:latin typeface="Verdana" pitchFamily="34" charset="0"/>
                <a:ea typeface="Times New Roman" pitchFamily="18" charset="0"/>
                <a:cs typeface="Arial" pitchFamily="34" charset="0"/>
              </a:rPr>
              <a:t> </a:t>
            </a:r>
          </a:p>
          <a:p>
            <a:pPr marL="241653" indent="-241653">
              <a:spcBef>
                <a:spcPct val="0"/>
              </a:spcBef>
              <a:buFontTx/>
              <a:buChar char="•"/>
              <a:defRPr/>
            </a:pPr>
            <a:r>
              <a:rPr lang="en-US" sz="1000" dirty="0" smtClean="0">
                <a:latin typeface="Verdana" pitchFamily="34" charset="0"/>
              </a:rPr>
              <a:t>Reeves MF et al. Endometrial thickness following medical abortion is not predictive of subsequent surgical intervention. </a:t>
            </a:r>
            <a:r>
              <a:rPr lang="en-US" sz="1000" i="1" dirty="0" smtClean="0">
                <a:latin typeface="Verdana" pitchFamily="34" charset="0"/>
              </a:rPr>
              <a:t>Ultrasound </a:t>
            </a:r>
            <a:r>
              <a:rPr lang="en-US" sz="1000" i="1" dirty="0" err="1" smtClean="0">
                <a:latin typeface="Verdana" pitchFamily="34" charset="0"/>
              </a:rPr>
              <a:t>Obstet</a:t>
            </a:r>
            <a:r>
              <a:rPr lang="en-US" sz="1000" i="1" dirty="0" smtClean="0">
                <a:latin typeface="Verdana" pitchFamily="34" charset="0"/>
              </a:rPr>
              <a:t> Gynecol </a:t>
            </a:r>
            <a:r>
              <a:rPr lang="en-US" sz="1000" dirty="0" smtClean="0">
                <a:latin typeface="Verdana" pitchFamily="34" charset="0"/>
              </a:rPr>
              <a:t>2009;34:104-9.</a:t>
            </a:r>
          </a:p>
          <a:p>
            <a:pPr marL="241653" indent="-241653">
              <a:spcBef>
                <a:spcPct val="0"/>
              </a:spcBef>
              <a:buFontTx/>
              <a:buChar char="•"/>
              <a:defRPr/>
            </a:pPr>
            <a:r>
              <a:rPr lang="en-US" sz="1000" dirty="0" err="1" smtClean="0">
                <a:latin typeface="Verdana" pitchFamily="34" charset="0"/>
              </a:rPr>
              <a:t>Cowett</a:t>
            </a:r>
            <a:r>
              <a:rPr lang="en-US" sz="1000" dirty="0" smtClean="0">
                <a:latin typeface="Verdana" pitchFamily="34" charset="0"/>
              </a:rPr>
              <a:t>, Allison A., </a:t>
            </a:r>
            <a:r>
              <a:rPr lang="en-US" sz="1000" dirty="0" err="1" smtClean="0">
                <a:latin typeface="Verdana" pitchFamily="34" charset="0"/>
              </a:rPr>
              <a:t>Leeber</a:t>
            </a:r>
            <a:r>
              <a:rPr lang="en-US" sz="1000" dirty="0" smtClean="0">
                <a:latin typeface="Verdana" pitchFamily="34" charset="0"/>
              </a:rPr>
              <a:t> S. Cohen, E. Steve Lichtenberg, and Catherine S. </a:t>
            </a:r>
            <a:r>
              <a:rPr lang="en-US" sz="1000" dirty="0" err="1" smtClean="0">
                <a:latin typeface="Verdana" pitchFamily="34" charset="0"/>
              </a:rPr>
              <a:t>Stika</a:t>
            </a:r>
            <a:r>
              <a:rPr lang="en-US" sz="1000" dirty="0" smtClean="0">
                <a:latin typeface="Verdana" pitchFamily="34" charset="0"/>
              </a:rPr>
              <a:t>. 2004. Ultrasound evaluation of the endometrium after medical termination of pregnancy. </a:t>
            </a:r>
            <a:r>
              <a:rPr lang="en-US" sz="1000" i="1" dirty="0" smtClean="0">
                <a:latin typeface="Verdana" pitchFamily="34" charset="0"/>
              </a:rPr>
              <a:t>Obstet Gynecol,</a:t>
            </a:r>
            <a:r>
              <a:rPr lang="en-US" sz="1000" dirty="0" smtClean="0">
                <a:latin typeface="Verdana" pitchFamily="34" charset="0"/>
              </a:rPr>
              <a:t> 103:871-5.</a:t>
            </a:r>
          </a:p>
          <a:p>
            <a:pPr marL="241653" indent="-241653">
              <a:spcBef>
                <a:spcPct val="0"/>
              </a:spcBef>
              <a:buFontTx/>
              <a:buChar char="•"/>
              <a:defRPr/>
            </a:pPr>
            <a:r>
              <a:rPr lang="en-US" sz="1000" dirty="0" smtClean="0">
                <a:latin typeface="Verdana" pitchFamily="34" charset="0"/>
              </a:rPr>
              <a:t>Edelman, Alison, Lisa Thomas, and Jeffrey T. Jensen. 2004. </a:t>
            </a:r>
            <a:r>
              <a:rPr lang="en-US" sz="1000" dirty="0" err="1" smtClean="0">
                <a:latin typeface="Verdana" pitchFamily="34" charset="0"/>
              </a:rPr>
              <a:t>Transvaginal</a:t>
            </a:r>
            <a:r>
              <a:rPr lang="en-US" sz="1000" dirty="0" smtClean="0">
                <a:latin typeface="Verdana" pitchFamily="34" charset="0"/>
              </a:rPr>
              <a:t> ultrasound and the success of medical abortion. </a:t>
            </a:r>
            <a:r>
              <a:rPr lang="en-US" sz="1000" i="1" dirty="0" smtClean="0">
                <a:latin typeface="Verdana" pitchFamily="34" charset="0"/>
              </a:rPr>
              <a:t>Int J </a:t>
            </a:r>
            <a:r>
              <a:rPr lang="en-US" sz="1000" i="1" dirty="0" err="1" smtClean="0">
                <a:latin typeface="Verdana" pitchFamily="34" charset="0"/>
              </a:rPr>
              <a:t>Gynaecol</a:t>
            </a:r>
            <a:r>
              <a:rPr lang="en-US" sz="1000" i="1" dirty="0" smtClean="0">
                <a:latin typeface="Verdana" pitchFamily="34" charset="0"/>
              </a:rPr>
              <a:t> Obstet,</a:t>
            </a:r>
            <a:r>
              <a:rPr lang="en-US" sz="1000" dirty="0" smtClean="0">
                <a:latin typeface="Verdana" pitchFamily="34" charset="0"/>
              </a:rPr>
              <a:t> 85:62-3.</a:t>
            </a:r>
          </a:p>
          <a:p>
            <a:pPr marL="241653" indent="-241653">
              <a:spcBef>
                <a:spcPct val="0"/>
              </a:spcBef>
              <a:buFontTx/>
              <a:buChar char="•"/>
              <a:defRPr/>
            </a:pPr>
            <a:r>
              <a:rPr lang="en-US" sz="1000" dirty="0" smtClean="0">
                <a:latin typeface="Verdana" pitchFamily="34" charset="0"/>
              </a:rPr>
              <a:t>Debby A, Golan A, </a:t>
            </a:r>
            <a:r>
              <a:rPr lang="en-US" sz="1000" dirty="0" err="1" smtClean="0">
                <a:latin typeface="Verdana" pitchFamily="34" charset="0"/>
              </a:rPr>
              <a:t>Sadan</a:t>
            </a:r>
            <a:r>
              <a:rPr lang="en-US" sz="1000" dirty="0" smtClean="0">
                <a:latin typeface="Verdana" pitchFamily="34" charset="0"/>
              </a:rPr>
              <a:t> O, </a:t>
            </a:r>
            <a:r>
              <a:rPr lang="en-US" sz="1000" dirty="0" err="1" smtClean="0">
                <a:latin typeface="Verdana" pitchFamily="34" charset="0"/>
              </a:rPr>
              <a:t>Rotmensch</a:t>
            </a:r>
            <a:r>
              <a:rPr lang="en-US" sz="1000" dirty="0" smtClean="0">
                <a:latin typeface="Verdana" pitchFamily="34" charset="0"/>
              </a:rPr>
              <a:t> S, Malinger G. 2008. </a:t>
            </a:r>
            <a:r>
              <a:rPr lang="en-US" sz="1000" dirty="0" err="1" smtClean="0">
                <a:latin typeface="Verdana" pitchFamily="34" charset="0"/>
              </a:rPr>
              <a:t>Sonographic</a:t>
            </a:r>
            <a:r>
              <a:rPr lang="en-US" sz="1000" dirty="0" smtClean="0">
                <a:latin typeface="Verdana" pitchFamily="34" charset="0"/>
              </a:rPr>
              <a:t> characteristics of the uterine cavity following first-trimester uterine evacuation. </a:t>
            </a:r>
            <a:r>
              <a:rPr lang="en-US" sz="1000" i="1" dirty="0" smtClean="0">
                <a:latin typeface="Verdana" pitchFamily="34" charset="0"/>
              </a:rPr>
              <a:t>Ultrasound </a:t>
            </a:r>
            <a:r>
              <a:rPr lang="en-US" sz="1000" i="1" dirty="0" err="1" smtClean="0">
                <a:latin typeface="Verdana" pitchFamily="34" charset="0"/>
              </a:rPr>
              <a:t>Ostet</a:t>
            </a:r>
            <a:r>
              <a:rPr lang="en-US" sz="1000" i="1" dirty="0" smtClean="0">
                <a:latin typeface="Verdana" pitchFamily="34" charset="0"/>
              </a:rPr>
              <a:t> Gynecol </a:t>
            </a:r>
            <a:r>
              <a:rPr lang="en-US" sz="1000" dirty="0" smtClean="0">
                <a:latin typeface="Verdana" pitchFamily="34" charset="0"/>
              </a:rPr>
              <a:t>31: 555-559. </a:t>
            </a:r>
          </a:p>
          <a:p>
            <a:pPr marL="241653" indent="-241653">
              <a:spcBef>
                <a:spcPct val="0"/>
              </a:spcBef>
              <a:defRPr/>
            </a:pPr>
            <a:endParaRPr lang="en-US" sz="1000" dirty="0" smtClean="0">
              <a:latin typeface="Verdana" pitchFamily="34" charset="0"/>
            </a:endParaRPr>
          </a:p>
          <a:p>
            <a:pPr>
              <a:defRPr/>
            </a:pPr>
            <a:r>
              <a:rPr lang="en-US" sz="1000" dirty="0" smtClean="0">
                <a:latin typeface="Verdana" pitchFamily="34" charset="0"/>
              </a:rPr>
              <a:t>---</a:t>
            </a:r>
          </a:p>
          <a:p>
            <a:pPr>
              <a:defRPr/>
            </a:pPr>
            <a:r>
              <a:rPr lang="en-US" sz="1000" dirty="0" smtClean="0">
                <a:latin typeface="Verdana" pitchFamily="34" charset="0"/>
              </a:rPr>
              <a:t>Original content for this slide submitted by ARHP’s Clinical Advisory Committee for “Medication Management of Elective First Trimester Abortion</a:t>
            </a:r>
            <a:r>
              <a:rPr lang="en-US" sz="1000" i="1" dirty="0" smtClean="0">
                <a:latin typeface="Verdana" pitchFamily="34" charset="0"/>
              </a:rPr>
              <a:t>”</a:t>
            </a:r>
            <a:r>
              <a:rPr lang="en-US" sz="1000" dirty="0" smtClean="0">
                <a:latin typeface="Verdana" pitchFamily="34" charset="0"/>
              </a:rPr>
              <a:t>  in October 2010. Original funding received from Danco Laboratories, LLC. through an educational grant. This slide is available at www.arhp.org/core.</a:t>
            </a:r>
          </a:p>
        </p:txBody>
      </p:sp>
      <p:sp>
        <p:nvSpPr>
          <p:cNvPr id="81924"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D0970D-615C-49C5-8F75-2D72AA83DC3D}" type="slidenum">
              <a:rPr lang="en-US" smtClean="0"/>
              <a:pPr/>
              <a:t>33</a:t>
            </a:fld>
            <a:endParaRPr lang="en-US" smtClean="0"/>
          </a:p>
        </p:txBody>
      </p:sp>
      <p:sp>
        <p:nvSpPr>
          <p:cNvPr id="81925"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Medication Management of Elective First Trimester Abortion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noTextEdit="1"/>
          </p:cNvSpPr>
          <p:nvPr>
            <p:ph type="sldImg"/>
          </p:nvPr>
        </p:nvSpPr>
        <p:spPr bwMode="auto">
          <a:noFill/>
          <a:ln>
            <a:solidFill>
              <a:srgbClr val="000000"/>
            </a:solidFill>
            <a:miter lim="800000"/>
            <a:headEnd/>
            <a:tailEnd/>
          </a:ln>
        </p:spPr>
      </p:sp>
      <p:sp>
        <p:nvSpPr>
          <p:cNvPr id="103429" name="Rectangle 3"/>
          <p:cNvSpPr>
            <a:spLocks noGrp="1" noChangeArrowheads="1"/>
          </p:cNvSpPr>
          <p:nvPr>
            <p:ph type="body" idx="1"/>
          </p:nvPr>
        </p:nvSpPr>
        <p:spPr bwMode="auto">
          <a:xfrm>
            <a:off x="609600" y="4197350"/>
            <a:ext cx="5562600" cy="4260850"/>
          </a:xfrm>
        </p:spPr>
        <p:txBody>
          <a:bodyPr wrap="square" numCol="1" anchor="t" anchorCtr="0" compatLnSpc="1">
            <a:prstTxWarp prst="textNoShape">
              <a:avLst/>
            </a:prstTxWarp>
            <a:noAutofit/>
          </a:bodyPr>
          <a:lstStyle/>
          <a:p>
            <a:pPr marL="241653" indent="-241653">
              <a:spcBef>
                <a:spcPct val="0"/>
              </a:spcBef>
              <a:defRPr/>
            </a:pPr>
            <a:r>
              <a:rPr lang="en-US" sz="800" u="sng" dirty="0" smtClean="0">
                <a:solidFill>
                  <a:srgbClr val="000000"/>
                </a:solidFill>
                <a:latin typeface="Verdana" pitchFamily="34" charset="0"/>
                <a:ea typeface="Times New Roman" pitchFamily="18" charset="0"/>
                <a:cs typeface="Arial" pitchFamily="34" charset="0"/>
              </a:rPr>
              <a:t>Talking Points</a:t>
            </a:r>
          </a:p>
          <a:p>
            <a:pPr marL="241653" indent="-241653">
              <a:spcBef>
                <a:spcPct val="0"/>
              </a:spcBef>
              <a:buFontTx/>
              <a:buChar char="•"/>
              <a:defRPr/>
            </a:pPr>
            <a:r>
              <a:rPr lang="en-US" sz="800" dirty="0" smtClean="0">
                <a:solidFill>
                  <a:srgbClr val="000000"/>
                </a:solidFill>
                <a:latin typeface="Verdana" pitchFamily="34" charset="0"/>
                <a:ea typeface="Times New Roman" pitchFamily="18" charset="0"/>
                <a:cs typeface="Arial" pitchFamily="34" charset="0"/>
              </a:rPr>
              <a:t>Approximately 3 million unintended pregnancies occur each year in the United States.</a:t>
            </a:r>
          </a:p>
          <a:p>
            <a:pPr marL="241653" indent="-241653">
              <a:spcBef>
                <a:spcPct val="0"/>
              </a:spcBef>
              <a:buFontTx/>
              <a:buChar char="•"/>
              <a:defRPr/>
            </a:pPr>
            <a:r>
              <a:rPr lang="en-US" sz="800" dirty="0" smtClean="0">
                <a:solidFill>
                  <a:srgbClr val="000000"/>
                </a:solidFill>
                <a:latin typeface="Verdana" pitchFamily="34" charset="0"/>
                <a:ea typeface="Times New Roman" pitchFamily="18" charset="0"/>
                <a:cs typeface="Arial" pitchFamily="34" charset="0"/>
              </a:rPr>
              <a:t>In 2001, 44% of unintended pregnancies in the United States ended in live birth; 42% ended in elective abortion, and 14% ended in miscarriage or fetal demise.</a:t>
            </a:r>
          </a:p>
          <a:p>
            <a:pPr marL="241653" indent="-241653">
              <a:spcBef>
                <a:spcPct val="0"/>
              </a:spcBef>
              <a:buFontTx/>
              <a:buChar char="•"/>
              <a:defRPr/>
            </a:pPr>
            <a:r>
              <a:rPr lang="en-US" sz="800" dirty="0" smtClean="0">
                <a:latin typeface="Verdana" pitchFamily="34" charset="0"/>
              </a:rPr>
              <a:t>While medical abortion is safe, there are some side effects that providers should be aware of:</a:t>
            </a:r>
          </a:p>
          <a:p>
            <a:pPr marL="698853" lvl="1" indent="-241653">
              <a:spcBef>
                <a:spcPct val="0"/>
              </a:spcBef>
              <a:buFontTx/>
              <a:buChar char="•"/>
              <a:defRPr/>
            </a:pPr>
            <a:r>
              <a:rPr lang="en-US" sz="800" dirty="0" smtClean="0">
                <a:latin typeface="Verdana" pitchFamily="34" charset="0"/>
              </a:rPr>
              <a:t>Infection and sepsis</a:t>
            </a:r>
          </a:p>
          <a:p>
            <a:pPr marL="698853" lvl="1" indent="-241653">
              <a:spcBef>
                <a:spcPct val="0"/>
              </a:spcBef>
              <a:buFontTx/>
              <a:buChar char="•"/>
              <a:defRPr/>
            </a:pPr>
            <a:r>
              <a:rPr lang="en-US" sz="800" dirty="0" smtClean="0">
                <a:latin typeface="Verdana" pitchFamily="34" charset="0"/>
              </a:rPr>
              <a:t>Fatal septic shock and other serious bacterial infections can occur after medical and surgical abortion (Mifeprex PI, 2005)</a:t>
            </a:r>
          </a:p>
          <a:p>
            <a:pPr marL="698853" lvl="1" indent="-241653">
              <a:spcBef>
                <a:spcPct val="0"/>
              </a:spcBef>
              <a:buFontTx/>
              <a:buChar char="•"/>
              <a:defRPr/>
            </a:pPr>
            <a:r>
              <a:rPr lang="en-US" sz="800" dirty="0" smtClean="0">
                <a:latin typeface="Verdana" pitchFamily="34" charset="0"/>
              </a:rPr>
              <a:t>Between September 2003 and the current date (October 2010), eight deaths were reported to the FDA related to </a:t>
            </a:r>
            <a:r>
              <a:rPr lang="en-US" sz="800" i="1" dirty="0" smtClean="0">
                <a:latin typeface="Verdana" pitchFamily="34" charset="0"/>
              </a:rPr>
              <a:t>Clostridium </a:t>
            </a:r>
            <a:r>
              <a:rPr lang="en-US" sz="800" i="1" dirty="0" err="1" smtClean="0">
                <a:latin typeface="Verdana" pitchFamily="34" charset="0"/>
              </a:rPr>
              <a:t>sordellii</a:t>
            </a:r>
            <a:r>
              <a:rPr lang="en-US" sz="800" dirty="0" smtClean="0">
                <a:latin typeface="Verdana" pitchFamily="34" charset="0"/>
              </a:rPr>
              <a:t> infection after medical abortion (FDA Public Health Advisory, 2010)</a:t>
            </a:r>
          </a:p>
          <a:p>
            <a:pPr marL="698853" lvl="1" indent="-241653">
              <a:spcBef>
                <a:spcPct val="0"/>
              </a:spcBef>
              <a:buFontTx/>
              <a:buChar char="•"/>
              <a:defRPr/>
            </a:pPr>
            <a:r>
              <a:rPr lang="en-US" sz="800" dirty="0" smtClean="0">
                <a:latin typeface="Verdana" pitchFamily="34" charset="0"/>
              </a:rPr>
              <a:t>Unusual signs and symptoms: absence of fever with refractory hypotension, </a:t>
            </a:r>
            <a:r>
              <a:rPr lang="en-US" sz="800" dirty="0" err="1" smtClean="0">
                <a:latin typeface="Verdana" pitchFamily="34" charset="0"/>
              </a:rPr>
              <a:t>hemoconcentration</a:t>
            </a:r>
            <a:r>
              <a:rPr lang="en-US" sz="800" dirty="0" smtClean="0">
                <a:latin typeface="Verdana" pitchFamily="34" charset="0"/>
              </a:rPr>
              <a:t>, </a:t>
            </a:r>
            <a:r>
              <a:rPr lang="en-US" sz="800" dirty="0" err="1" smtClean="0">
                <a:latin typeface="Verdana" pitchFamily="34" charset="0"/>
              </a:rPr>
              <a:t>leukocytosis</a:t>
            </a:r>
            <a:r>
              <a:rPr lang="en-US" sz="800" dirty="0" smtClean="0">
                <a:latin typeface="Verdana" pitchFamily="34" charset="0"/>
              </a:rPr>
              <a:t>, and effusions in several serous cavities (Green MF, et al.)</a:t>
            </a:r>
          </a:p>
          <a:p>
            <a:pPr marL="698853" lvl="1" indent="-241653">
              <a:spcBef>
                <a:spcPct val="0"/>
              </a:spcBef>
              <a:buFontTx/>
              <a:buChar char="•"/>
              <a:defRPr/>
            </a:pPr>
            <a:r>
              <a:rPr lang="en-US" sz="800" dirty="0" smtClean="0">
                <a:latin typeface="Verdana" pitchFamily="34" charset="0"/>
              </a:rPr>
              <a:t>It has been estimated that the risk of death from infection after medication abortion is 1 in 100,000. Important to compare with risk of death from carrying a pregnancy to term: 8 to 10 times higher. (Green MF, et al., 2005)</a:t>
            </a:r>
          </a:p>
          <a:p>
            <a:pPr marL="698853" lvl="1" indent="-241653">
              <a:spcBef>
                <a:spcPct val="0"/>
              </a:spcBef>
              <a:buFontTx/>
              <a:buChar char="•"/>
              <a:defRPr/>
            </a:pPr>
            <a:r>
              <a:rPr lang="en-US" sz="800" dirty="0" smtClean="0">
                <a:latin typeface="Verdana" pitchFamily="34" charset="0"/>
              </a:rPr>
              <a:t>Deaths due to </a:t>
            </a:r>
            <a:r>
              <a:rPr lang="en-US" sz="800" i="1" dirty="0" smtClean="0">
                <a:latin typeface="Verdana" pitchFamily="34" charset="0"/>
              </a:rPr>
              <a:t>Clostridium </a:t>
            </a:r>
            <a:r>
              <a:rPr lang="en-US" sz="800" i="1" dirty="0" err="1" smtClean="0">
                <a:latin typeface="Verdana" pitchFamily="34" charset="0"/>
              </a:rPr>
              <a:t>sordellii</a:t>
            </a:r>
            <a:r>
              <a:rPr lang="en-US" sz="800" dirty="0" smtClean="0">
                <a:latin typeface="Verdana" pitchFamily="34" charset="0"/>
              </a:rPr>
              <a:t>  also have occurred after birth and pregnancy loss.</a:t>
            </a:r>
          </a:p>
          <a:p>
            <a:pPr marL="241653" indent="-241653">
              <a:spcBef>
                <a:spcPct val="0"/>
              </a:spcBef>
              <a:buFontTx/>
              <a:buChar char="•"/>
              <a:defRPr/>
            </a:pPr>
            <a:r>
              <a:rPr lang="en-US" sz="800" dirty="0" smtClean="0">
                <a:latin typeface="Verdana" pitchFamily="34" charset="0"/>
              </a:rPr>
              <a:t>Prolonged, heavy vaginal bleeding</a:t>
            </a:r>
          </a:p>
          <a:p>
            <a:pPr marL="698853" lvl="1" indent="-241653">
              <a:spcBef>
                <a:spcPct val="0"/>
              </a:spcBef>
              <a:buFontTx/>
              <a:buChar char="•"/>
              <a:defRPr/>
            </a:pPr>
            <a:r>
              <a:rPr lang="en-US" sz="800" dirty="0" smtClean="0">
                <a:latin typeface="Verdana" pitchFamily="34" charset="0"/>
              </a:rPr>
              <a:t>Vaginal bleeding occurs in most patients after medication abortion</a:t>
            </a:r>
          </a:p>
          <a:p>
            <a:pPr marL="698853" lvl="1" indent="-241653">
              <a:spcBef>
                <a:spcPct val="0"/>
              </a:spcBef>
              <a:buFontTx/>
              <a:buChar char="•"/>
              <a:defRPr/>
            </a:pPr>
            <a:r>
              <a:rPr lang="en-US" sz="800" dirty="0" smtClean="0">
                <a:latin typeface="Verdana" pitchFamily="34" charset="0"/>
              </a:rPr>
              <a:t>In trials based in the United States and France, bleeding or spotting lasted 9 to 16 days (average) (Mifeprex PI, 2005)</a:t>
            </a:r>
          </a:p>
          <a:p>
            <a:pPr marL="698853" lvl="1" indent="-241653">
              <a:spcBef>
                <a:spcPct val="0"/>
              </a:spcBef>
              <a:buFontTx/>
              <a:buChar char="•"/>
              <a:defRPr/>
            </a:pPr>
            <a:r>
              <a:rPr lang="en-US" sz="800" dirty="0" smtClean="0">
                <a:latin typeface="Verdana" pitchFamily="34" charset="0"/>
              </a:rPr>
              <a:t>Up to 8% of women had bleeding for 30 days or more</a:t>
            </a:r>
          </a:p>
          <a:p>
            <a:pPr marL="698853" lvl="1" indent="-241653">
              <a:spcBef>
                <a:spcPct val="0"/>
              </a:spcBef>
              <a:buFontTx/>
              <a:buChar char="•"/>
              <a:defRPr/>
            </a:pPr>
            <a:r>
              <a:rPr lang="en-US" sz="800" dirty="0" smtClean="0">
                <a:latin typeface="Verdana" pitchFamily="34" charset="0"/>
              </a:rPr>
              <a:t>Heavy bleeding requiring curettage occurred in about 1% of patients</a:t>
            </a:r>
          </a:p>
          <a:p>
            <a:pPr>
              <a:defRPr/>
            </a:pPr>
            <a:endParaRPr lang="en-US" sz="800" dirty="0" smtClean="0">
              <a:solidFill>
                <a:srgbClr val="000000"/>
              </a:solidFill>
              <a:latin typeface="Verdana" pitchFamily="34" charset="0"/>
              <a:ea typeface="Times New Roman" pitchFamily="18" charset="0"/>
              <a:cs typeface="Arial" pitchFamily="34" charset="0"/>
            </a:endParaRPr>
          </a:p>
          <a:p>
            <a:pPr marL="241653" indent="-241653">
              <a:spcBef>
                <a:spcPct val="0"/>
              </a:spcBef>
              <a:defRPr/>
            </a:pPr>
            <a:r>
              <a:rPr lang="en-US" sz="800" u="sng" dirty="0" smtClean="0">
                <a:solidFill>
                  <a:srgbClr val="000000"/>
                </a:solidFill>
                <a:latin typeface="Verdana" pitchFamily="34" charset="0"/>
                <a:ea typeface="Times New Roman" pitchFamily="18" charset="0"/>
                <a:cs typeface="Arial" pitchFamily="34" charset="0"/>
              </a:rPr>
              <a:t>References</a:t>
            </a:r>
            <a:r>
              <a:rPr lang="en-US" sz="800" dirty="0" smtClean="0">
                <a:solidFill>
                  <a:srgbClr val="000000"/>
                </a:solidFill>
                <a:latin typeface="Verdana" pitchFamily="34" charset="0"/>
                <a:ea typeface="Times New Roman" pitchFamily="18" charset="0"/>
                <a:cs typeface="Arial" pitchFamily="34" charset="0"/>
              </a:rPr>
              <a:t> </a:t>
            </a:r>
          </a:p>
          <a:p>
            <a:pPr marL="241653" indent="-241653">
              <a:spcBef>
                <a:spcPct val="0"/>
              </a:spcBef>
              <a:buFontTx/>
              <a:buChar char="•"/>
              <a:defRPr/>
            </a:pPr>
            <a:r>
              <a:rPr lang="en-US" sz="800" dirty="0" smtClean="0">
                <a:latin typeface="Verdana" pitchFamily="34" charset="0"/>
              </a:rPr>
              <a:t>Mifeprex [package insert]. New York, NY: Danco Laboratories, LLC. July, 2005.</a:t>
            </a:r>
          </a:p>
          <a:p>
            <a:pPr marL="241653" indent="-241653">
              <a:spcBef>
                <a:spcPct val="0"/>
              </a:spcBef>
              <a:buFontTx/>
              <a:buChar char="•"/>
              <a:defRPr/>
            </a:pPr>
            <a:r>
              <a:rPr lang="en-US" sz="800" dirty="0" smtClean="0">
                <a:latin typeface="Verdana" pitchFamily="34" charset="0"/>
              </a:rPr>
              <a:t>FDA Public Health Advisory. Sepsis and medical abortion update. March 17, 2006. Available at: http://www.fda.gov/cder/advisory/mifeprex200603.htm. Accessed May 19, 2006. </a:t>
            </a:r>
          </a:p>
          <a:p>
            <a:pPr marL="241653" indent="-241653">
              <a:spcBef>
                <a:spcPct val="0"/>
              </a:spcBef>
              <a:buFontTx/>
              <a:buChar char="•"/>
              <a:defRPr/>
            </a:pPr>
            <a:r>
              <a:rPr lang="en-US" sz="800" dirty="0" smtClean="0">
                <a:latin typeface="Verdana" pitchFamily="34" charset="0"/>
              </a:rPr>
              <a:t>Green MF. Fatal infections associated with </a:t>
            </a:r>
            <a:r>
              <a:rPr lang="en-US" sz="800" dirty="0" err="1" smtClean="0">
                <a:latin typeface="Verdana" pitchFamily="34" charset="0"/>
              </a:rPr>
              <a:t>mifepristone</a:t>
            </a:r>
            <a:r>
              <a:rPr lang="en-US" sz="800" dirty="0" smtClean="0">
                <a:latin typeface="Verdana" pitchFamily="34" charset="0"/>
              </a:rPr>
              <a:t>-induced abortion. </a:t>
            </a:r>
            <a:r>
              <a:rPr lang="en-US" sz="800" i="1" dirty="0" smtClean="0">
                <a:latin typeface="Verdana" pitchFamily="34" charset="0"/>
              </a:rPr>
              <a:t>N </a:t>
            </a:r>
            <a:r>
              <a:rPr lang="en-US" sz="800" i="1" dirty="0" err="1" smtClean="0">
                <a:latin typeface="Verdana" pitchFamily="34" charset="0"/>
              </a:rPr>
              <a:t>Engl</a:t>
            </a:r>
            <a:r>
              <a:rPr lang="en-US" sz="800" i="1" dirty="0" smtClean="0">
                <a:latin typeface="Verdana" pitchFamily="34" charset="0"/>
              </a:rPr>
              <a:t> J Med.</a:t>
            </a:r>
            <a:r>
              <a:rPr lang="en-US" sz="800" dirty="0" smtClean="0">
                <a:latin typeface="Verdana" pitchFamily="34" charset="0"/>
              </a:rPr>
              <a:t> 2005;353:2317–8.</a:t>
            </a:r>
          </a:p>
          <a:p>
            <a:pPr marL="241653" indent="-241653">
              <a:spcBef>
                <a:spcPct val="0"/>
              </a:spcBef>
              <a:defRPr/>
            </a:pPr>
            <a:endParaRPr lang="en-US" sz="800" dirty="0" smtClean="0">
              <a:latin typeface="Verdana" pitchFamily="34" charset="0"/>
            </a:endParaRPr>
          </a:p>
          <a:p>
            <a:pPr>
              <a:defRPr/>
            </a:pPr>
            <a:r>
              <a:rPr lang="en-US" sz="800" dirty="0" smtClean="0">
                <a:latin typeface="Verdana" pitchFamily="34" charset="0"/>
              </a:rPr>
              <a:t>---</a:t>
            </a:r>
          </a:p>
          <a:p>
            <a:pPr>
              <a:defRPr/>
            </a:pPr>
            <a:r>
              <a:rPr lang="en-US" sz="800" dirty="0" smtClean="0">
                <a:latin typeface="Verdana" pitchFamily="34" charset="0"/>
              </a:rPr>
              <a:t>Original content for this slide submitted by ARHP’s Clinical Advisory Committee for “Medication Management of Elective First Trimester Abortion</a:t>
            </a:r>
            <a:r>
              <a:rPr lang="en-US" sz="800" i="1" dirty="0" smtClean="0">
                <a:latin typeface="Verdana" pitchFamily="34" charset="0"/>
              </a:rPr>
              <a:t>”</a:t>
            </a:r>
            <a:r>
              <a:rPr lang="en-US" sz="800" dirty="0" smtClean="0">
                <a:latin typeface="Verdana" pitchFamily="34" charset="0"/>
              </a:rPr>
              <a:t>  in October 2010. Original funding received from Danco Laboratories, LLC. through an educational grant. This slide is available at www.arhp.org/core.</a:t>
            </a:r>
          </a:p>
        </p:txBody>
      </p:sp>
      <p:sp>
        <p:nvSpPr>
          <p:cNvPr id="82948"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897998C-B20C-42AB-8706-6584684CF37C}" type="slidenum">
              <a:rPr lang="en-US" smtClean="0"/>
              <a:pPr/>
              <a:t>34</a:t>
            </a:fld>
            <a:endParaRPr lang="en-US" smtClean="0"/>
          </a:p>
        </p:txBody>
      </p:sp>
      <p:sp>
        <p:nvSpPr>
          <p:cNvPr id="82949"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Medication Management of Elective First Trimester Abortion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p:txBody>
          <a:bodyPr wrap="square" numCol="1" anchor="t" anchorCtr="0" compatLnSpc="1">
            <a:prstTxWarp prst="textNoShape">
              <a:avLst/>
            </a:prstTxWarp>
          </a:bodyPr>
          <a:lstStyle/>
          <a:p>
            <a:pPr marL="241653" indent="-241653">
              <a:spcBef>
                <a:spcPct val="0"/>
              </a:spcBef>
              <a:defRPr/>
            </a:pPr>
            <a:r>
              <a:rPr lang="en-US" sz="1000" u="sng" dirty="0" smtClean="0">
                <a:solidFill>
                  <a:srgbClr val="000000"/>
                </a:solidFill>
                <a:latin typeface="Verdana" pitchFamily="34" charset="0"/>
                <a:ea typeface="Times New Roman" pitchFamily="18" charset="0"/>
                <a:cs typeface="Arial" pitchFamily="34" charset="0"/>
              </a:rPr>
              <a:t>Talking Points</a:t>
            </a:r>
          </a:p>
          <a:p>
            <a:pPr marL="241653" indent="-241653">
              <a:spcBef>
                <a:spcPct val="0"/>
              </a:spcBef>
              <a:buFontTx/>
              <a:buChar char="•"/>
              <a:defRPr/>
            </a:pPr>
            <a:r>
              <a:rPr lang="en-US" sz="1000" dirty="0" smtClean="0">
                <a:solidFill>
                  <a:srgbClr val="000000"/>
                </a:solidFill>
                <a:latin typeface="Verdana" pitchFamily="34" charset="0"/>
                <a:ea typeface="Times New Roman" pitchFamily="18" charset="0"/>
                <a:cs typeface="Arial" pitchFamily="34" charset="0"/>
              </a:rPr>
              <a:t>Serious infection is very rare following medical abortion, but there have been 8 deaths in the US from </a:t>
            </a:r>
            <a:r>
              <a:rPr lang="en-US" sz="1000" i="1" dirty="0" err="1" smtClean="0">
                <a:solidFill>
                  <a:srgbClr val="000000"/>
                </a:solidFill>
                <a:latin typeface="Verdana" pitchFamily="34" charset="0"/>
                <a:ea typeface="Times New Roman" pitchFamily="18" charset="0"/>
                <a:cs typeface="Arial" pitchFamily="34" charset="0"/>
              </a:rPr>
              <a:t>Clostridial</a:t>
            </a:r>
            <a:r>
              <a:rPr lang="en-US" sz="1000" dirty="0" smtClean="0">
                <a:solidFill>
                  <a:srgbClr val="000000"/>
                </a:solidFill>
                <a:latin typeface="Verdana" pitchFamily="34" charset="0"/>
                <a:ea typeface="Times New Roman" pitchFamily="18" charset="0"/>
                <a:cs typeface="Arial" pitchFamily="34" charset="0"/>
              </a:rPr>
              <a:t> Toxic Shock Syndrome</a:t>
            </a:r>
          </a:p>
          <a:p>
            <a:pPr marL="241653" indent="-241653">
              <a:spcBef>
                <a:spcPct val="0"/>
              </a:spcBef>
              <a:buFontTx/>
              <a:buChar char="•"/>
              <a:defRPr/>
            </a:pPr>
            <a:r>
              <a:rPr lang="en-US" sz="1000" dirty="0" smtClean="0">
                <a:solidFill>
                  <a:srgbClr val="000000"/>
                </a:solidFill>
                <a:latin typeface="Verdana" pitchFamily="34" charset="0"/>
                <a:ea typeface="Times New Roman" pitchFamily="18" charset="0"/>
                <a:cs typeface="Arial" pitchFamily="34" charset="0"/>
              </a:rPr>
              <a:t>Mortality rate from infection in US is 0.58 per 100,000 medical abortions.</a:t>
            </a:r>
          </a:p>
          <a:p>
            <a:pPr>
              <a:defRPr/>
            </a:pPr>
            <a:endParaRPr lang="en-US" sz="1000" dirty="0" smtClean="0">
              <a:solidFill>
                <a:srgbClr val="000000"/>
              </a:solidFill>
              <a:latin typeface="Verdana" pitchFamily="34" charset="0"/>
              <a:ea typeface="Times New Roman" pitchFamily="18" charset="0"/>
              <a:cs typeface="Arial" pitchFamily="34" charset="0"/>
            </a:endParaRPr>
          </a:p>
          <a:p>
            <a:pPr marL="241653" indent="-241653">
              <a:spcBef>
                <a:spcPct val="0"/>
              </a:spcBef>
              <a:defRPr/>
            </a:pPr>
            <a:r>
              <a:rPr lang="en-US" sz="1000" u="sng" dirty="0" smtClean="0">
                <a:solidFill>
                  <a:srgbClr val="000000"/>
                </a:solidFill>
                <a:latin typeface="Verdana" pitchFamily="34" charset="0"/>
                <a:ea typeface="Times New Roman" pitchFamily="18" charset="0"/>
                <a:cs typeface="Arial" pitchFamily="34" charset="0"/>
              </a:rPr>
              <a:t>References </a:t>
            </a:r>
          </a:p>
          <a:p>
            <a:pPr marL="241653" indent="-241653">
              <a:spcBef>
                <a:spcPct val="0"/>
              </a:spcBef>
              <a:buFontTx/>
              <a:buChar char="•"/>
              <a:defRPr/>
            </a:pPr>
            <a:r>
              <a:rPr lang="en-US" sz="1000" dirty="0" smtClean="0">
                <a:latin typeface="Verdana" pitchFamily="34" charset="0"/>
              </a:rPr>
              <a:t>FDA </a:t>
            </a:r>
            <a:r>
              <a:rPr lang="en-US" sz="1000" dirty="0" err="1" smtClean="0">
                <a:latin typeface="Verdana" pitchFamily="34" charset="0"/>
              </a:rPr>
              <a:t>Postmarket</a:t>
            </a:r>
            <a:r>
              <a:rPr lang="en-US" sz="1000" dirty="0" smtClean="0">
                <a:latin typeface="Verdana" pitchFamily="34" charset="0"/>
              </a:rPr>
              <a:t> Drug Safety Information for Patients and Providers. http://www.fda.gov/Drugs/DrugSafety/PostmarketDrugSafetyInformationforPatientsandProviders/ucm111328.htm</a:t>
            </a:r>
          </a:p>
          <a:p>
            <a:pPr marL="241653" indent="-241653">
              <a:spcBef>
                <a:spcPct val="0"/>
              </a:spcBef>
              <a:buFontTx/>
              <a:buChar char="•"/>
              <a:defRPr/>
            </a:pPr>
            <a:r>
              <a:rPr lang="en-US" sz="1000" dirty="0" err="1" smtClean="0">
                <a:latin typeface="Verdana" pitchFamily="34" charset="0"/>
              </a:rPr>
              <a:t>Meites</a:t>
            </a:r>
            <a:r>
              <a:rPr lang="en-US" sz="1000" dirty="0" smtClean="0">
                <a:latin typeface="Verdana" pitchFamily="34" charset="0"/>
              </a:rPr>
              <a:t> E, Zane S. 2010. Fatal </a:t>
            </a:r>
            <a:r>
              <a:rPr lang="en-US" sz="1000" i="1" dirty="0" smtClean="0">
                <a:latin typeface="Verdana" pitchFamily="34" charset="0"/>
              </a:rPr>
              <a:t>Clostridium </a:t>
            </a:r>
            <a:r>
              <a:rPr lang="en-US" sz="1000" i="1" dirty="0" err="1" smtClean="0">
                <a:latin typeface="Verdana" pitchFamily="34" charset="0"/>
              </a:rPr>
              <a:t>sordellii</a:t>
            </a:r>
            <a:r>
              <a:rPr lang="en-US" sz="1000" i="1" dirty="0" smtClean="0">
                <a:latin typeface="Verdana" pitchFamily="34" charset="0"/>
              </a:rPr>
              <a:t>  </a:t>
            </a:r>
            <a:r>
              <a:rPr lang="en-US" sz="1000" dirty="0" smtClean="0">
                <a:latin typeface="Verdana" pitchFamily="34" charset="0"/>
              </a:rPr>
              <a:t>infections after medical abortions</a:t>
            </a:r>
            <a:r>
              <a:rPr lang="en-US" sz="1000" i="1" dirty="0" smtClean="0">
                <a:latin typeface="Verdana" pitchFamily="34" charset="0"/>
              </a:rPr>
              <a:t>. </a:t>
            </a:r>
            <a:r>
              <a:rPr lang="en-US" sz="1000" dirty="0" smtClean="0">
                <a:latin typeface="Verdana" pitchFamily="34" charset="0"/>
              </a:rPr>
              <a:t>LTE, </a:t>
            </a:r>
            <a:r>
              <a:rPr lang="en-US" sz="1000" i="1" dirty="0" smtClean="0">
                <a:latin typeface="Verdana" pitchFamily="34" charset="0"/>
              </a:rPr>
              <a:t>NEJM</a:t>
            </a:r>
            <a:r>
              <a:rPr lang="en-US" sz="1000" dirty="0" smtClean="0">
                <a:latin typeface="Verdana" pitchFamily="34" charset="0"/>
              </a:rPr>
              <a:t> 363(14): 1382-1383. </a:t>
            </a:r>
          </a:p>
          <a:p>
            <a:pPr>
              <a:defRPr/>
            </a:pPr>
            <a:endParaRPr lang="en-US" sz="1000" dirty="0" smtClean="0">
              <a:latin typeface="Verdana" pitchFamily="34" charset="0"/>
            </a:endParaRPr>
          </a:p>
          <a:p>
            <a:pPr>
              <a:defRPr/>
            </a:pPr>
            <a:r>
              <a:rPr lang="en-US" sz="1000" dirty="0" smtClean="0">
                <a:latin typeface="Verdana" pitchFamily="34" charset="0"/>
              </a:rPr>
              <a:t>---</a:t>
            </a:r>
          </a:p>
          <a:p>
            <a:pPr>
              <a:defRPr/>
            </a:pPr>
            <a:r>
              <a:rPr lang="en-US" sz="1000" dirty="0" smtClean="0">
                <a:latin typeface="Verdana" pitchFamily="34" charset="0"/>
              </a:rPr>
              <a:t>Original content for this slide submitted by ARHP’s Clinical Advisory Committee for “Medication Management of Elective First Trimester Abortion</a:t>
            </a:r>
            <a:r>
              <a:rPr lang="en-US" sz="1000" i="1" dirty="0" smtClean="0">
                <a:latin typeface="Verdana" pitchFamily="34" charset="0"/>
              </a:rPr>
              <a:t>”</a:t>
            </a:r>
            <a:r>
              <a:rPr lang="en-US" sz="1000" dirty="0" smtClean="0">
                <a:latin typeface="Verdana" pitchFamily="34" charset="0"/>
              </a:rPr>
              <a:t>  in October 2010. Original funding received from Danco Laboratories, LLC. through an educational grant. This slide is available at www.arhp.org/core.</a:t>
            </a:r>
          </a:p>
        </p:txBody>
      </p:sp>
      <p:sp>
        <p:nvSpPr>
          <p:cNvPr id="83972"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E256820-4799-4718-8DAC-266CBFFE0C57}" type="slidenum">
              <a:rPr lang="en-US" smtClean="0"/>
              <a:pPr/>
              <a:t>35</a:t>
            </a:fld>
            <a:endParaRPr lang="en-US" smtClean="0"/>
          </a:p>
        </p:txBody>
      </p:sp>
      <p:sp>
        <p:nvSpPr>
          <p:cNvPr id="83973"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Medication Management of Elective First Trimester Abortion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noTextEdit="1"/>
          </p:cNvSpPr>
          <p:nvPr>
            <p:ph type="sldImg"/>
          </p:nvPr>
        </p:nvSpPr>
        <p:spPr bwMode="auto">
          <a:noFill/>
          <a:ln>
            <a:solidFill>
              <a:srgbClr val="000000"/>
            </a:solidFill>
            <a:miter lim="800000"/>
            <a:headEnd/>
            <a:tailEnd/>
          </a:ln>
        </p:spPr>
      </p:sp>
      <p:sp>
        <p:nvSpPr>
          <p:cNvPr id="87045" name="Rectangle 3"/>
          <p:cNvSpPr>
            <a:spLocks noGrp="1" noChangeArrowheads="1"/>
          </p:cNvSpPr>
          <p:nvPr>
            <p:ph type="body" idx="1"/>
          </p:nvPr>
        </p:nvSpPr>
        <p:spPr bwMode="auto">
          <a:xfrm>
            <a:off x="914400" y="4343400"/>
            <a:ext cx="5029200" cy="4114800"/>
          </a:xfrm>
        </p:spPr>
        <p:txBody>
          <a:bodyPr wrap="square" numCol="1" anchor="t" anchorCtr="0" compatLnSpc="1">
            <a:prstTxWarp prst="textNoShape">
              <a:avLst/>
            </a:prstTxWarp>
          </a:bodyPr>
          <a:lstStyle/>
          <a:p>
            <a:pPr marL="241653" indent="-241653">
              <a:spcBef>
                <a:spcPct val="0"/>
              </a:spcBef>
              <a:defRPr/>
            </a:pPr>
            <a:r>
              <a:rPr lang="en-US" sz="1000" u="sng" dirty="0" smtClean="0">
                <a:solidFill>
                  <a:srgbClr val="000000"/>
                </a:solidFill>
                <a:latin typeface="Verdana" pitchFamily="34" charset="0"/>
                <a:ea typeface="Times New Roman" pitchFamily="18" charset="0"/>
                <a:cs typeface="Arial" pitchFamily="34" charset="0"/>
              </a:rPr>
              <a:t>Talking Points</a:t>
            </a:r>
          </a:p>
          <a:p>
            <a:pPr marL="241653" indent="-241653">
              <a:spcBef>
                <a:spcPct val="0"/>
              </a:spcBef>
              <a:buFontTx/>
              <a:buChar char="•"/>
              <a:defRPr/>
            </a:pPr>
            <a:r>
              <a:rPr lang="en-US" sz="1000" dirty="0" smtClean="0">
                <a:latin typeface="Verdana" pitchFamily="34" charset="0"/>
              </a:rPr>
              <a:t>Patients with </a:t>
            </a:r>
            <a:r>
              <a:rPr lang="en-US" sz="1000" i="1" dirty="0" smtClean="0">
                <a:latin typeface="Verdana" pitchFamily="34" charset="0"/>
              </a:rPr>
              <a:t>Clostridium </a:t>
            </a:r>
            <a:r>
              <a:rPr lang="en-US" sz="1000" i="1" dirty="0" err="1" smtClean="0">
                <a:latin typeface="Verdana" pitchFamily="34" charset="0"/>
              </a:rPr>
              <a:t>sordellii</a:t>
            </a:r>
            <a:r>
              <a:rPr lang="en-US" sz="1000" dirty="0" smtClean="0">
                <a:latin typeface="Verdana" pitchFamily="34" charset="0"/>
              </a:rPr>
              <a:t> infection may not develop a fever; consider the infection in women with weakness, nausea, vomiting, diarrhea, with or without fever, more than 24 hours after misoprostol administration.</a:t>
            </a:r>
          </a:p>
          <a:p>
            <a:pPr>
              <a:defRPr/>
            </a:pPr>
            <a:endParaRPr lang="en-US" sz="1000" dirty="0" smtClean="0">
              <a:solidFill>
                <a:srgbClr val="000000"/>
              </a:solidFill>
              <a:latin typeface="Verdana" pitchFamily="34" charset="0"/>
              <a:ea typeface="Times New Roman" pitchFamily="18" charset="0"/>
              <a:cs typeface="Arial" pitchFamily="34" charset="0"/>
            </a:endParaRPr>
          </a:p>
          <a:p>
            <a:pPr marL="241653" indent="-241653">
              <a:spcBef>
                <a:spcPct val="0"/>
              </a:spcBef>
              <a:defRPr/>
            </a:pPr>
            <a:r>
              <a:rPr lang="en-US" sz="1000" u="sng" dirty="0" smtClean="0">
                <a:solidFill>
                  <a:srgbClr val="000000"/>
                </a:solidFill>
                <a:latin typeface="Verdana" pitchFamily="34" charset="0"/>
                <a:ea typeface="Times New Roman" pitchFamily="18" charset="0"/>
                <a:cs typeface="Arial" pitchFamily="34" charset="0"/>
              </a:rPr>
              <a:t>References </a:t>
            </a:r>
          </a:p>
          <a:p>
            <a:pPr marL="241653" indent="-241653">
              <a:spcBef>
                <a:spcPct val="0"/>
              </a:spcBef>
              <a:buFontTx/>
              <a:buChar char="•"/>
              <a:defRPr/>
            </a:pPr>
            <a:r>
              <a:rPr lang="en-US" sz="1000" dirty="0" smtClean="0">
                <a:latin typeface="Verdana" pitchFamily="34" charset="0"/>
              </a:rPr>
              <a:t>Food and Drug Administration. Questions and Answers on Mifeprex (mifepristone). Available at: http://www.fda.gov.cder.drug/infopage/mifepristone/mifepristone-qa20050719.htm. Accessed April 26, 2006.</a:t>
            </a:r>
          </a:p>
          <a:p>
            <a:pPr marL="241653" indent="-241653">
              <a:spcBef>
                <a:spcPct val="0"/>
              </a:spcBef>
              <a:buFontTx/>
              <a:buChar char="•"/>
              <a:defRPr/>
            </a:pPr>
            <a:r>
              <a:rPr lang="en-US" sz="1000" dirty="0" smtClean="0">
                <a:latin typeface="Verdana" pitchFamily="34" charset="0"/>
              </a:rPr>
              <a:t>Centers for Disease Control, Food and Drug Administration, National Institutes of Health. May 11, 2006.  Certified transcript, Emerging </a:t>
            </a:r>
            <a:r>
              <a:rPr lang="en-US" sz="1000" dirty="0" err="1" smtClean="0">
                <a:latin typeface="Verdana" pitchFamily="34" charset="0"/>
              </a:rPr>
              <a:t>Clostridial</a:t>
            </a:r>
            <a:r>
              <a:rPr lang="en-US" sz="1000" dirty="0" smtClean="0">
                <a:latin typeface="Verdana" pitchFamily="34" charset="0"/>
              </a:rPr>
              <a:t> Disease Workshop, Atlanta, Georgia. </a:t>
            </a:r>
          </a:p>
          <a:p>
            <a:pPr marL="241653" indent="-241653">
              <a:spcBef>
                <a:spcPct val="0"/>
              </a:spcBef>
              <a:defRPr/>
            </a:pPr>
            <a:endParaRPr lang="en-US" sz="1000" dirty="0" smtClean="0">
              <a:latin typeface="Verdana" pitchFamily="34" charset="0"/>
            </a:endParaRPr>
          </a:p>
          <a:p>
            <a:pPr>
              <a:defRPr/>
            </a:pPr>
            <a:r>
              <a:rPr lang="en-US" sz="1000" dirty="0" smtClean="0">
                <a:latin typeface="Verdana" pitchFamily="34" charset="0"/>
              </a:rPr>
              <a:t>---</a:t>
            </a:r>
          </a:p>
          <a:p>
            <a:pPr>
              <a:defRPr/>
            </a:pPr>
            <a:r>
              <a:rPr lang="en-US" sz="1000" dirty="0" smtClean="0">
                <a:latin typeface="Verdana" pitchFamily="34" charset="0"/>
              </a:rPr>
              <a:t>Original content for this slide submitted by ARHP’s Clinical Advisory Committee for “Medication Management of Elective First Trimester Abortion</a:t>
            </a:r>
            <a:r>
              <a:rPr lang="en-US" sz="1000" i="1" dirty="0" smtClean="0">
                <a:latin typeface="Verdana" pitchFamily="34" charset="0"/>
              </a:rPr>
              <a:t>”</a:t>
            </a:r>
            <a:r>
              <a:rPr lang="en-US" sz="1000" dirty="0" smtClean="0">
                <a:latin typeface="Verdana" pitchFamily="34" charset="0"/>
              </a:rPr>
              <a:t>  in October 2010. Original funding received from Danco Laboratories, LLC. through an educational grant. This slide is available at www.arhp.org/core.</a:t>
            </a:r>
          </a:p>
        </p:txBody>
      </p:sp>
      <p:sp>
        <p:nvSpPr>
          <p:cNvPr id="84996"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07BE341-ADB0-472F-994A-3A49786D7E19}" type="slidenum">
              <a:rPr lang="en-US" smtClean="0"/>
              <a:pPr/>
              <a:t>36</a:t>
            </a:fld>
            <a:endParaRPr lang="en-US" smtClean="0"/>
          </a:p>
        </p:txBody>
      </p:sp>
      <p:sp>
        <p:nvSpPr>
          <p:cNvPr id="84997"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Medication Management of Elective First Trimester Abortion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457200" y="4343400"/>
            <a:ext cx="5943600" cy="4114800"/>
          </a:xfrm>
        </p:spPr>
        <p:txBody>
          <a:bodyPr>
            <a:noAutofit/>
          </a:bodyPr>
          <a:lstStyle/>
          <a:p>
            <a:pPr marL="241653" indent="-241653">
              <a:spcBef>
                <a:spcPct val="0"/>
              </a:spcBef>
              <a:defRPr/>
            </a:pPr>
            <a:r>
              <a:rPr lang="en-US" sz="800" u="sng" dirty="0" smtClean="0">
                <a:solidFill>
                  <a:srgbClr val="000000"/>
                </a:solidFill>
                <a:latin typeface="Verdana" pitchFamily="34" charset="0"/>
                <a:ea typeface="Times New Roman" pitchFamily="18" charset="0"/>
                <a:cs typeface="Arial" pitchFamily="34" charset="0"/>
              </a:rPr>
              <a:t>Talking Points</a:t>
            </a:r>
          </a:p>
          <a:p>
            <a:pPr marL="241653" indent="-241653">
              <a:spcBef>
                <a:spcPct val="0"/>
              </a:spcBef>
              <a:buFontTx/>
              <a:buChar char="•"/>
              <a:defRPr/>
            </a:pPr>
            <a:r>
              <a:rPr lang="en-US" sz="800" dirty="0" smtClean="0">
                <a:latin typeface="Verdana" pitchFamily="34" charset="0"/>
              </a:rPr>
              <a:t>Protocol for use of antibiotic prophylaxis after medication abortion varies.</a:t>
            </a:r>
          </a:p>
          <a:p>
            <a:pPr marL="241653" indent="-241653">
              <a:spcBef>
                <a:spcPct val="0"/>
              </a:spcBef>
              <a:buFontTx/>
              <a:buChar char="•"/>
              <a:defRPr/>
            </a:pPr>
            <a:r>
              <a:rPr lang="en-US" sz="800" dirty="0" smtClean="0">
                <a:latin typeface="Verdana" pitchFamily="34" charset="0"/>
              </a:rPr>
              <a:t>In 2005, FDA expressed that it did not have sufficient information to recommend the use of prophylactic antibiotics following medication abortion. The FDA indicated that:</a:t>
            </a:r>
          </a:p>
          <a:p>
            <a:pPr marL="698853" lvl="1" indent="-241653">
              <a:spcBef>
                <a:spcPct val="0"/>
              </a:spcBef>
              <a:buFontTx/>
              <a:buChar char="•"/>
              <a:defRPr/>
            </a:pPr>
            <a:r>
              <a:rPr lang="en-US" sz="800" dirty="0" smtClean="0">
                <a:latin typeface="Verdana" pitchFamily="34" charset="0"/>
              </a:rPr>
              <a:t>Fatal sepsis in women undergoing medical abortion is very rare (approximately 1 in 100,000).</a:t>
            </a:r>
          </a:p>
          <a:p>
            <a:pPr marL="698853" lvl="1" indent="-241653">
              <a:spcBef>
                <a:spcPct val="0"/>
              </a:spcBef>
              <a:buFontTx/>
              <a:buChar char="•"/>
              <a:defRPr/>
            </a:pPr>
            <a:r>
              <a:rPr lang="en-US" sz="800" dirty="0" smtClean="0">
                <a:latin typeface="Verdana" pitchFamily="34" charset="0"/>
              </a:rPr>
              <a:t>Prophylactic antibiotic use carries its own risk of serious adverse events such as severe or fatal allergic reactions. </a:t>
            </a:r>
          </a:p>
          <a:p>
            <a:pPr marL="698853" lvl="1" indent="-241653">
              <a:spcBef>
                <a:spcPct val="0"/>
              </a:spcBef>
              <a:buFontTx/>
              <a:buChar char="•"/>
              <a:defRPr/>
            </a:pPr>
            <a:r>
              <a:rPr lang="en-US" sz="800" dirty="0" smtClean="0">
                <a:latin typeface="Verdana" pitchFamily="34" charset="0"/>
              </a:rPr>
              <a:t>Prophylactic use of antibiotics can stimulate the growth of “superbugs,” bacteria resistant to everyday antibiotics. </a:t>
            </a:r>
          </a:p>
          <a:p>
            <a:pPr marL="698853" lvl="1" indent="-241653">
              <a:spcBef>
                <a:spcPct val="0"/>
              </a:spcBef>
              <a:buFontTx/>
              <a:buChar char="•"/>
              <a:defRPr/>
            </a:pPr>
            <a:r>
              <a:rPr lang="en-US" sz="800" dirty="0" smtClean="0">
                <a:latin typeface="Verdana" pitchFamily="34" charset="0"/>
              </a:rPr>
              <a:t>It is not known which antibiotic and regimen (what dose and for how long) will be effective in cases such as the ones that have occurred.</a:t>
            </a:r>
          </a:p>
          <a:p>
            <a:pPr marL="241653" indent="-241653">
              <a:spcBef>
                <a:spcPct val="0"/>
              </a:spcBef>
              <a:buFontTx/>
              <a:buChar char="•"/>
              <a:defRPr/>
            </a:pPr>
            <a:r>
              <a:rPr lang="en-US" sz="800" dirty="0" smtClean="0">
                <a:latin typeface="Verdana" pitchFamily="34" charset="0"/>
              </a:rPr>
              <a:t>In 2006, Planned Parenthood changed its medical abortion protocol as result of concerns about serious infection. Their new protocol consisted of buccal administration of misoprostol as well as routine administration of antibiotics or, initially, universal testing for </a:t>
            </a:r>
            <a:r>
              <a:rPr lang="en-US" sz="800" dirty="0" err="1" smtClean="0">
                <a:latin typeface="Verdana" pitchFamily="34" charset="0"/>
              </a:rPr>
              <a:t>chlamydia</a:t>
            </a:r>
            <a:r>
              <a:rPr lang="en-US" sz="800" dirty="0" smtClean="0">
                <a:latin typeface="Verdana" pitchFamily="34" charset="0"/>
              </a:rPr>
              <a:t> and gonorrhea with antibiotic treatment dependent on test results. </a:t>
            </a:r>
          </a:p>
          <a:p>
            <a:pPr marL="698853" lvl="1" indent="-241653">
              <a:spcBef>
                <a:spcPct val="0"/>
              </a:spcBef>
              <a:buFontTx/>
              <a:buChar char="•"/>
              <a:defRPr/>
            </a:pPr>
            <a:r>
              <a:rPr lang="en-US" sz="800" dirty="0" smtClean="0">
                <a:latin typeface="Verdana" pitchFamily="34" charset="0"/>
              </a:rPr>
              <a:t>A study assessing the rates of serious infection after medical abortion with the change from vaginal to buccal administration of misoprostol combined with routine administration of antibiotics indicated that:</a:t>
            </a:r>
          </a:p>
          <a:p>
            <a:pPr marL="1156053" lvl="2" indent="-241653">
              <a:spcBef>
                <a:spcPct val="0"/>
              </a:spcBef>
              <a:buFontTx/>
              <a:buChar char="•"/>
              <a:defRPr/>
            </a:pPr>
            <a:r>
              <a:rPr lang="en-US" sz="800" dirty="0" smtClean="0">
                <a:latin typeface="Verdana" pitchFamily="34" charset="0"/>
              </a:rPr>
              <a:t>The rate of serious infection after medical abortion declined by 93%. (Fjerstad, 2009)</a:t>
            </a:r>
          </a:p>
          <a:p>
            <a:pPr marL="1156053" lvl="2" indent="-241653">
              <a:spcBef>
                <a:spcPct val="0"/>
              </a:spcBef>
              <a:buFontTx/>
              <a:buChar char="•"/>
              <a:defRPr/>
            </a:pPr>
            <a:r>
              <a:rPr lang="en-US" sz="800" dirty="0" smtClean="0">
                <a:latin typeface="Verdana" pitchFamily="34" charset="0"/>
              </a:rPr>
              <a:t>Routine provision of antibiotics was associated with a significant reduction in the rate of serious infection (76% decline, from 0.25 per 1000 abortions to 0.06 per 1000. ) (Fjerstad, 2009)</a:t>
            </a:r>
          </a:p>
          <a:p>
            <a:pPr marL="698853" lvl="1" indent="-241653">
              <a:spcBef>
                <a:spcPct val="0"/>
              </a:spcBef>
              <a:buFontTx/>
              <a:buChar char="•"/>
              <a:defRPr/>
            </a:pPr>
            <a:r>
              <a:rPr lang="en-US" sz="800" dirty="0" smtClean="0">
                <a:latin typeface="Verdana" pitchFamily="34" charset="0"/>
              </a:rPr>
              <a:t>A retrospective analysis of almost 228,000 patients found a 93% reduction in serious infection when routine antibiotics were provided with medical abortion and misoprostol was provided by the buccal route.  </a:t>
            </a:r>
          </a:p>
          <a:p>
            <a:pPr>
              <a:defRPr/>
            </a:pPr>
            <a:endParaRPr lang="en-US" sz="800" dirty="0" smtClean="0">
              <a:solidFill>
                <a:srgbClr val="000000"/>
              </a:solidFill>
              <a:latin typeface="Verdana" pitchFamily="34" charset="0"/>
              <a:ea typeface="Times New Roman" pitchFamily="18" charset="0"/>
              <a:cs typeface="Arial" pitchFamily="34" charset="0"/>
            </a:endParaRPr>
          </a:p>
          <a:p>
            <a:pPr marL="241653" indent="-241653">
              <a:spcBef>
                <a:spcPct val="0"/>
              </a:spcBef>
              <a:defRPr/>
            </a:pPr>
            <a:r>
              <a:rPr lang="en-US" sz="800" u="sng" dirty="0" smtClean="0">
                <a:solidFill>
                  <a:srgbClr val="000000"/>
                </a:solidFill>
                <a:latin typeface="Verdana" pitchFamily="34" charset="0"/>
                <a:ea typeface="Times New Roman" pitchFamily="18" charset="0"/>
                <a:cs typeface="Arial" pitchFamily="34" charset="0"/>
              </a:rPr>
              <a:t>References </a:t>
            </a:r>
          </a:p>
          <a:p>
            <a:pPr marL="241653" indent="-241653">
              <a:spcBef>
                <a:spcPct val="0"/>
              </a:spcBef>
              <a:buFontTx/>
              <a:buChar char="•"/>
              <a:defRPr/>
            </a:pPr>
            <a:r>
              <a:rPr lang="en-US" sz="800" dirty="0" smtClean="0">
                <a:latin typeface="Verdana" pitchFamily="34" charset="0"/>
              </a:rPr>
              <a:t>Food and Drug Administration. Public Health Advisory: Sepsis and Medical Abortion. 2005. Available at: http://www.fda.gov/Drugs/DrugSafety/PublicHealthAdvisories/UCM051734. Accessed August 10, 2010.</a:t>
            </a:r>
          </a:p>
          <a:p>
            <a:pPr marL="241653" indent="-241653">
              <a:spcBef>
                <a:spcPct val="0"/>
              </a:spcBef>
              <a:buFontTx/>
              <a:buChar char="•"/>
              <a:defRPr/>
            </a:pPr>
            <a:r>
              <a:rPr lang="en-US" sz="800" dirty="0" smtClean="0">
                <a:latin typeface="Verdana" pitchFamily="34" charset="0"/>
              </a:rPr>
              <a:t>Fjerstad M, </a:t>
            </a:r>
            <a:r>
              <a:rPr lang="en-US" sz="800" dirty="0" err="1" smtClean="0">
                <a:latin typeface="Verdana" pitchFamily="34" charset="0"/>
              </a:rPr>
              <a:t>Trussel</a:t>
            </a:r>
            <a:r>
              <a:rPr lang="en-US" sz="800" dirty="0" smtClean="0">
                <a:latin typeface="Verdana" pitchFamily="34" charset="0"/>
              </a:rPr>
              <a:t> J, </a:t>
            </a:r>
            <a:r>
              <a:rPr lang="en-US" sz="800" dirty="0" err="1" smtClean="0">
                <a:latin typeface="Verdana" pitchFamily="34" charset="0"/>
              </a:rPr>
              <a:t>Sivin</a:t>
            </a:r>
            <a:r>
              <a:rPr lang="en-US" sz="800" dirty="0" smtClean="0">
                <a:latin typeface="Verdana" pitchFamily="34" charset="0"/>
              </a:rPr>
              <a:t> I, et al. Rates of serious infection after changes in regimens for medical abortion. </a:t>
            </a:r>
            <a:r>
              <a:rPr lang="en-US" sz="800" i="1" dirty="0" smtClean="0">
                <a:latin typeface="Verdana" pitchFamily="34" charset="0"/>
              </a:rPr>
              <a:t>N </a:t>
            </a:r>
            <a:r>
              <a:rPr lang="en-US" sz="800" i="1" dirty="0" err="1" smtClean="0">
                <a:latin typeface="Verdana" pitchFamily="34" charset="0"/>
              </a:rPr>
              <a:t>Engl</a:t>
            </a:r>
            <a:r>
              <a:rPr lang="en-US" sz="800" i="1" dirty="0" smtClean="0">
                <a:latin typeface="Verdana" pitchFamily="34" charset="0"/>
              </a:rPr>
              <a:t> J Med</a:t>
            </a:r>
            <a:r>
              <a:rPr lang="en-US" sz="800" dirty="0" smtClean="0">
                <a:latin typeface="Verdana" pitchFamily="34" charset="0"/>
              </a:rPr>
              <a:t>. 2009 Jul 9;361(2):145-51.</a:t>
            </a:r>
          </a:p>
          <a:p>
            <a:pPr marL="241653" indent="-241653">
              <a:spcBef>
                <a:spcPct val="0"/>
              </a:spcBef>
              <a:defRPr/>
            </a:pPr>
            <a:endParaRPr lang="en-US" sz="800" dirty="0" smtClean="0">
              <a:latin typeface="Verdana" pitchFamily="34" charset="0"/>
            </a:endParaRPr>
          </a:p>
          <a:p>
            <a:pPr>
              <a:defRPr/>
            </a:pPr>
            <a:r>
              <a:rPr lang="en-US" sz="800" dirty="0" smtClean="0">
                <a:latin typeface="Verdana" pitchFamily="34" charset="0"/>
              </a:rPr>
              <a:t>---</a:t>
            </a:r>
          </a:p>
          <a:p>
            <a:pPr>
              <a:defRPr/>
            </a:pPr>
            <a:r>
              <a:rPr lang="en-US" sz="800" dirty="0" smtClean="0">
                <a:latin typeface="Verdana" pitchFamily="34" charset="0"/>
              </a:rPr>
              <a:t>Original content for this slide submitted by ARHP’s Clinical Advisory Committee for “Medication Management of Elective First Trimester Abortion</a:t>
            </a:r>
            <a:r>
              <a:rPr lang="en-US" sz="800" i="1" dirty="0" smtClean="0">
                <a:latin typeface="Verdana" pitchFamily="34" charset="0"/>
              </a:rPr>
              <a:t>”</a:t>
            </a:r>
            <a:r>
              <a:rPr lang="en-US" sz="800" dirty="0" smtClean="0">
                <a:latin typeface="Verdana" pitchFamily="34" charset="0"/>
              </a:rPr>
              <a:t>  in October 2010. Original funding received from Danco Laboratories, LLC. through an educational grant. This slide is available at www.arhp.org/core.</a:t>
            </a:r>
          </a:p>
        </p:txBody>
      </p:sp>
      <p:sp>
        <p:nvSpPr>
          <p:cNvPr id="86020"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AF899D-9CB8-4685-9886-A18E110A3E5B}" type="slidenum">
              <a:rPr lang="en-US" smtClean="0"/>
              <a:pPr/>
              <a:t>37</a:t>
            </a:fld>
            <a:endParaRPr lang="en-US" smtClean="0"/>
          </a:p>
        </p:txBody>
      </p:sp>
      <p:sp>
        <p:nvSpPr>
          <p:cNvPr id="8602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Medication Management of Elective First Trimester Abortion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noTextEdit="1"/>
          </p:cNvSpPr>
          <p:nvPr>
            <p:ph type="sldImg"/>
          </p:nvPr>
        </p:nvSpPr>
        <p:spPr bwMode="auto">
          <a:noFill/>
          <a:ln>
            <a:solidFill>
              <a:srgbClr val="000000"/>
            </a:solidFill>
            <a:miter lim="800000"/>
            <a:headEnd/>
            <a:tailEnd/>
          </a:ln>
        </p:spPr>
      </p:sp>
      <p:sp>
        <p:nvSpPr>
          <p:cNvPr id="89093" name="Rectangle 3"/>
          <p:cNvSpPr>
            <a:spLocks noGrp="1" noChangeArrowheads="1"/>
          </p:cNvSpPr>
          <p:nvPr>
            <p:ph type="body" idx="1"/>
          </p:nvPr>
        </p:nvSpPr>
        <p:spPr bwMode="auto">
          <a:xfrm>
            <a:off x="914400" y="4343400"/>
            <a:ext cx="5029200" cy="4114800"/>
          </a:xfrm>
        </p:spPr>
        <p:txBody>
          <a:bodyPr wrap="square" numCol="1" anchor="t" anchorCtr="0" compatLnSpc="1">
            <a:prstTxWarp prst="textNoShape">
              <a:avLst/>
            </a:prstTxWarp>
            <a:normAutofit lnSpcReduction="10000"/>
          </a:bodyPr>
          <a:lstStyle/>
          <a:p>
            <a:pPr marL="241653" indent="-241653">
              <a:spcBef>
                <a:spcPct val="0"/>
              </a:spcBef>
              <a:defRPr/>
            </a:pPr>
            <a:r>
              <a:rPr lang="en-US" sz="1000" u="sng" dirty="0" smtClean="0">
                <a:solidFill>
                  <a:srgbClr val="000000"/>
                </a:solidFill>
                <a:latin typeface="Verdana" pitchFamily="34" charset="0"/>
                <a:ea typeface="Times New Roman" pitchFamily="18" charset="0"/>
                <a:cs typeface="Arial" pitchFamily="34" charset="0"/>
              </a:rPr>
              <a:t>Talking Points</a:t>
            </a:r>
          </a:p>
          <a:p>
            <a:pPr marL="241653" indent="-241653">
              <a:spcBef>
                <a:spcPct val="0"/>
              </a:spcBef>
              <a:buFontTx/>
              <a:buChar char="•"/>
              <a:defRPr/>
            </a:pPr>
            <a:r>
              <a:rPr lang="en-US" sz="1000" i="1" dirty="0" smtClean="0">
                <a:latin typeface="Verdana" pitchFamily="34" charset="0"/>
              </a:rPr>
              <a:t>NOTE TO SPEAKER: </a:t>
            </a:r>
            <a:r>
              <a:rPr lang="en-US" sz="1000" dirty="0" smtClean="0">
                <a:latin typeface="Verdana" pitchFamily="34" charset="0"/>
              </a:rPr>
              <a:t>Ask these questions of the group; record responses and keep answers visible throughout this module:</a:t>
            </a:r>
          </a:p>
          <a:p>
            <a:pPr marL="698853" lvl="1" indent="-241653">
              <a:spcBef>
                <a:spcPct val="0"/>
              </a:spcBef>
              <a:buFontTx/>
              <a:buChar char="•"/>
              <a:defRPr/>
            </a:pPr>
            <a:r>
              <a:rPr lang="en-US" sz="1000" dirty="0" smtClean="0">
                <a:latin typeface="Verdana" pitchFamily="34" charset="0"/>
              </a:rPr>
              <a:t>Who can perform Medication Abortion?</a:t>
            </a:r>
          </a:p>
          <a:p>
            <a:pPr marL="698853" lvl="1" indent="-241653">
              <a:spcBef>
                <a:spcPct val="0"/>
              </a:spcBef>
              <a:buFontTx/>
              <a:buChar char="•"/>
              <a:defRPr/>
            </a:pPr>
            <a:r>
              <a:rPr lang="en-US" sz="1000" dirty="0" smtClean="0">
                <a:latin typeface="Verdana" pitchFamily="34" charset="0"/>
              </a:rPr>
              <a:t>Where can Medication Abortion be performed?</a:t>
            </a:r>
          </a:p>
          <a:p>
            <a:pPr marL="241653" indent="-241653">
              <a:spcBef>
                <a:spcPct val="0"/>
              </a:spcBef>
              <a:buFontTx/>
              <a:buChar char="•"/>
              <a:defRPr/>
            </a:pPr>
            <a:r>
              <a:rPr lang="en-US" sz="1000" dirty="0" smtClean="0">
                <a:latin typeface="Verdana" pitchFamily="34" charset="0"/>
              </a:rPr>
              <a:t>44 states have MD-only laws regarding elective abortion that have been interpreted differently. </a:t>
            </a:r>
          </a:p>
          <a:p>
            <a:pPr marL="241653" indent="-241653">
              <a:spcBef>
                <a:spcPct val="0"/>
              </a:spcBef>
              <a:buFontTx/>
              <a:buChar char="•"/>
              <a:defRPr/>
            </a:pPr>
            <a:r>
              <a:rPr lang="en-US" sz="1000" dirty="0" smtClean="0">
                <a:latin typeface="Verdana" pitchFamily="34" charset="0"/>
              </a:rPr>
              <a:t>Advanced Practice Clinicians currently perform abortions in seven states.</a:t>
            </a:r>
          </a:p>
          <a:p>
            <a:pPr marL="241653" indent="-241653">
              <a:spcBef>
                <a:spcPct val="0"/>
              </a:spcBef>
              <a:buFontTx/>
              <a:buChar char="•"/>
              <a:defRPr/>
            </a:pPr>
            <a:r>
              <a:rPr lang="en-US" sz="1000" dirty="0" smtClean="0">
                <a:latin typeface="Verdana" pitchFamily="34" charset="0"/>
              </a:rPr>
              <a:t>Organizations that can provide more information about laws in specific states include Abortion Access Project, American Civil Liberties Union, Reproductive Freedom Project, Planned Parenthood, National Abortion Federation, and Clinicians for Choice.</a:t>
            </a:r>
          </a:p>
          <a:p>
            <a:pPr marL="241653" indent="-241653">
              <a:spcBef>
                <a:spcPct val="0"/>
              </a:spcBef>
              <a:buFontTx/>
              <a:buChar char="•"/>
              <a:defRPr/>
            </a:pPr>
            <a:r>
              <a:rPr lang="en-US" sz="1000" dirty="0" smtClean="0">
                <a:latin typeface="Verdana" pitchFamily="34" charset="0"/>
              </a:rPr>
              <a:t>Contact </a:t>
            </a:r>
            <a:r>
              <a:rPr lang="en-US" sz="1000" i="1" dirty="0" smtClean="0">
                <a:latin typeface="Verdana" pitchFamily="34" charset="0"/>
              </a:rPr>
              <a:t>Clinicians for Choice</a:t>
            </a:r>
            <a:r>
              <a:rPr lang="en-US" sz="1000" dirty="0" smtClean="0">
                <a:latin typeface="Verdana" pitchFamily="34" charset="0"/>
              </a:rPr>
              <a:t>, a group of pro-choice Advanced Practice Clinicians supported by NAF: </a:t>
            </a:r>
            <a:r>
              <a:rPr lang="en-US" sz="1000" dirty="0" err="1" smtClean="0">
                <a:latin typeface="Verdana" pitchFamily="34" charset="0"/>
              </a:rPr>
              <a:t>talon@prochoice.org</a:t>
            </a:r>
            <a:r>
              <a:rPr lang="en-US" sz="1000" dirty="0" smtClean="0">
                <a:latin typeface="Verdana" pitchFamily="34" charset="0"/>
              </a:rPr>
              <a:t>.</a:t>
            </a:r>
          </a:p>
          <a:p>
            <a:pPr>
              <a:defRPr/>
            </a:pPr>
            <a:endParaRPr lang="en-US" sz="1000" dirty="0" smtClean="0">
              <a:solidFill>
                <a:srgbClr val="000000"/>
              </a:solidFill>
              <a:latin typeface="Verdana" pitchFamily="34" charset="0"/>
              <a:ea typeface="Times New Roman" pitchFamily="18" charset="0"/>
              <a:cs typeface="Arial" pitchFamily="34" charset="0"/>
            </a:endParaRPr>
          </a:p>
          <a:p>
            <a:pPr marL="241653" indent="-241653">
              <a:spcBef>
                <a:spcPct val="0"/>
              </a:spcBef>
              <a:defRPr/>
            </a:pPr>
            <a:r>
              <a:rPr lang="en-US" sz="1000" u="sng" dirty="0" smtClean="0">
                <a:solidFill>
                  <a:srgbClr val="000000"/>
                </a:solidFill>
                <a:latin typeface="Verdana" pitchFamily="34" charset="0"/>
                <a:ea typeface="Times New Roman" pitchFamily="18" charset="0"/>
                <a:cs typeface="Arial" pitchFamily="34" charset="0"/>
              </a:rPr>
              <a:t>References </a:t>
            </a:r>
          </a:p>
          <a:p>
            <a:pPr marL="241653" indent="-241653">
              <a:spcBef>
                <a:spcPct val="0"/>
              </a:spcBef>
              <a:buFontTx/>
              <a:buChar char="•"/>
              <a:defRPr/>
            </a:pPr>
            <a:r>
              <a:rPr lang="en-US" sz="1000" dirty="0" smtClean="0">
                <a:latin typeface="Verdana" pitchFamily="34" charset="0"/>
              </a:rPr>
              <a:t>National Abortion Federation (2005). Clinical Policy Guidelines. Washington, DC: NAF </a:t>
            </a:r>
          </a:p>
          <a:p>
            <a:pPr marL="241653" indent="-241653">
              <a:spcBef>
                <a:spcPct val="0"/>
              </a:spcBef>
              <a:defRPr/>
            </a:pPr>
            <a:endParaRPr lang="en-US" sz="1000" dirty="0" smtClean="0">
              <a:latin typeface="Verdana" pitchFamily="34" charset="0"/>
            </a:endParaRPr>
          </a:p>
          <a:p>
            <a:pPr>
              <a:defRPr/>
            </a:pPr>
            <a:r>
              <a:rPr lang="en-US" sz="1000" dirty="0" smtClean="0">
                <a:latin typeface="Verdana" pitchFamily="34" charset="0"/>
              </a:rPr>
              <a:t>---</a:t>
            </a:r>
          </a:p>
          <a:p>
            <a:pPr>
              <a:defRPr/>
            </a:pPr>
            <a:r>
              <a:rPr lang="en-US" sz="1000" dirty="0" smtClean="0">
                <a:latin typeface="Verdana" pitchFamily="34" charset="0"/>
              </a:rPr>
              <a:t>Original content for this slide submitted by ARHP’s Clinical Advisory Committee for “Medication Management of Elective First Trimester Abortion</a:t>
            </a:r>
            <a:r>
              <a:rPr lang="en-US" sz="1000" i="1" dirty="0" smtClean="0">
                <a:latin typeface="Verdana" pitchFamily="34" charset="0"/>
              </a:rPr>
              <a:t>”</a:t>
            </a:r>
            <a:r>
              <a:rPr lang="en-US" sz="1000" dirty="0" smtClean="0">
                <a:latin typeface="Verdana" pitchFamily="34" charset="0"/>
              </a:rPr>
              <a:t>  in October 2010. Original funding received from Danco Laboratories, LLC. through an educational grant. This slide is available at www.arhp.org/core.</a:t>
            </a:r>
          </a:p>
        </p:txBody>
      </p:sp>
      <p:sp>
        <p:nvSpPr>
          <p:cNvPr id="87044"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7BC5474-8204-474B-976C-2E6A5EE19410}" type="slidenum">
              <a:rPr lang="en-US" smtClean="0"/>
              <a:pPr/>
              <a:t>38</a:t>
            </a:fld>
            <a:endParaRPr lang="en-US" smtClean="0"/>
          </a:p>
        </p:txBody>
      </p:sp>
      <p:sp>
        <p:nvSpPr>
          <p:cNvPr id="87045"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Medication Management of Elective First Trimester Abortion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bwMode="auto">
          <a:xfrm>
            <a:off x="1722438" y="684213"/>
            <a:ext cx="3413125" cy="2560637"/>
          </a:xfrm>
          <a:noFill/>
          <a:ln>
            <a:solidFill>
              <a:srgbClr val="000000"/>
            </a:solidFill>
            <a:miter lim="800000"/>
            <a:headEnd/>
            <a:tailEnd/>
          </a:ln>
        </p:spPr>
      </p:sp>
      <p:sp>
        <p:nvSpPr>
          <p:cNvPr id="90116" name="Rectangle 3"/>
          <p:cNvSpPr>
            <a:spLocks noGrp="1" noChangeArrowheads="1"/>
          </p:cNvSpPr>
          <p:nvPr>
            <p:ph type="body" idx="1"/>
          </p:nvPr>
        </p:nvSpPr>
        <p:spPr bwMode="auto">
          <a:xfrm>
            <a:off x="628650" y="3475038"/>
            <a:ext cx="5732463" cy="4984750"/>
          </a:xfrm>
        </p:spPr>
        <p:txBody>
          <a:bodyPr wrap="square" numCol="1" anchor="t" anchorCtr="0" compatLnSpc="1">
            <a:prstTxWarp prst="textNoShape">
              <a:avLst/>
            </a:prstTxWarp>
          </a:bodyPr>
          <a:lstStyle/>
          <a:p>
            <a:pPr marL="241653" indent="-241653">
              <a:spcBef>
                <a:spcPct val="0"/>
              </a:spcBef>
              <a:defRPr/>
            </a:pPr>
            <a:r>
              <a:rPr lang="en-US" sz="1000" u="sng" dirty="0" smtClean="0">
                <a:solidFill>
                  <a:srgbClr val="000000"/>
                </a:solidFill>
                <a:latin typeface="Verdana" pitchFamily="34" charset="0"/>
                <a:ea typeface="Times New Roman" pitchFamily="18" charset="0"/>
                <a:cs typeface="Arial" pitchFamily="34" charset="0"/>
              </a:rPr>
              <a:t>Talking Points</a:t>
            </a:r>
          </a:p>
          <a:p>
            <a:pPr marL="241653" indent="-241653">
              <a:spcBef>
                <a:spcPct val="0"/>
              </a:spcBef>
              <a:buFontTx/>
              <a:buChar char="•"/>
              <a:defRPr/>
            </a:pPr>
            <a:r>
              <a:rPr lang="en-US" sz="1000" dirty="0" smtClean="0">
                <a:latin typeface="Verdana" pitchFamily="34" charset="0"/>
              </a:rPr>
              <a:t>In general, research has demonstrated that APNs and PAs are safe effective clinicians for all aspects of unintended pregnancy care…and there are some limited safety studies comparing PAs, midwives and NPs involving approx 5,000 US early abortion procedures and 3,000 procedures internationally. Essentially demonstrating a high level of effectiveness and safety and low rates of complications comparable with MD providers.</a:t>
            </a:r>
          </a:p>
          <a:p>
            <a:pPr>
              <a:defRPr/>
            </a:pPr>
            <a:endParaRPr lang="en-US" sz="1000" dirty="0" smtClean="0">
              <a:solidFill>
                <a:srgbClr val="000000"/>
              </a:solidFill>
              <a:latin typeface="Verdana" pitchFamily="34" charset="0"/>
              <a:ea typeface="Times New Roman" pitchFamily="18" charset="0"/>
              <a:cs typeface="Arial" pitchFamily="34" charset="0"/>
            </a:endParaRPr>
          </a:p>
          <a:p>
            <a:pPr marL="241653" indent="-241653">
              <a:spcBef>
                <a:spcPct val="0"/>
              </a:spcBef>
              <a:defRPr/>
            </a:pPr>
            <a:r>
              <a:rPr lang="en-US" sz="1000" u="sng" dirty="0" smtClean="0">
                <a:solidFill>
                  <a:srgbClr val="000000"/>
                </a:solidFill>
                <a:latin typeface="Verdana" pitchFamily="34" charset="0"/>
                <a:ea typeface="Times New Roman" pitchFamily="18" charset="0"/>
                <a:cs typeface="Arial" pitchFamily="34" charset="0"/>
              </a:rPr>
              <a:t>References </a:t>
            </a:r>
          </a:p>
          <a:p>
            <a:pPr marL="241653" indent="-241653">
              <a:spcBef>
                <a:spcPct val="0"/>
              </a:spcBef>
              <a:buFontTx/>
              <a:buChar char="•"/>
              <a:defRPr/>
            </a:pPr>
            <a:r>
              <a:rPr lang="en-US" sz="1000" dirty="0" smtClean="0">
                <a:latin typeface="Verdana" pitchFamily="34" charset="0"/>
              </a:rPr>
              <a:t>Freedman MA, </a:t>
            </a:r>
            <a:r>
              <a:rPr lang="en-US" sz="1000" dirty="0" err="1" smtClean="0">
                <a:latin typeface="Verdana" pitchFamily="34" charset="0"/>
              </a:rPr>
              <a:t>Jillson</a:t>
            </a:r>
            <a:r>
              <a:rPr lang="en-US" sz="1000" dirty="0" smtClean="0">
                <a:latin typeface="Verdana" pitchFamily="34" charset="0"/>
              </a:rPr>
              <a:t> DA, Coffin RR, </a:t>
            </a:r>
            <a:r>
              <a:rPr lang="en-US" sz="1000" dirty="0" err="1" smtClean="0">
                <a:latin typeface="Verdana" pitchFamily="34" charset="0"/>
              </a:rPr>
              <a:t>Novick</a:t>
            </a:r>
            <a:r>
              <a:rPr lang="en-US" sz="1000" dirty="0" smtClean="0">
                <a:latin typeface="Verdana" pitchFamily="34" charset="0"/>
              </a:rPr>
              <a:t> LF (1986) </a:t>
            </a:r>
          </a:p>
          <a:p>
            <a:pPr marL="241653" indent="-241653">
              <a:spcBef>
                <a:spcPct val="0"/>
              </a:spcBef>
              <a:buFontTx/>
              <a:buChar char="•"/>
              <a:defRPr/>
            </a:pPr>
            <a:r>
              <a:rPr lang="en-US" sz="1000" dirty="0" err="1" smtClean="0">
                <a:latin typeface="Verdana" pitchFamily="34" charset="0"/>
              </a:rPr>
              <a:t>Boyman</a:t>
            </a:r>
            <a:r>
              <a:rPr lang="en-US" sz="1000" dirty="0" smtClean="0">
                <a:latin typeface="Verdana" pitchFamily="34" charset="0"/>
              </a:rPr>
              <a:t> K, Gibson C, Forman L (2004) </a:t>
            </a:r>
          </a:p>
          <a:p>
            <a:pPr marL="241653" indent="-241653">
              <a:spcBef>
                <a:spcPct val="0"/>
              </a:spcBef>
              <a:buFontTx/>
              <a:buChar char="•"/>
              <a:defRPr/>
            </a:pPr>
            <a:r>
              <a:rPr lang="en-US" sz="1000" dirty="0" err="1" smtClean="0">
                <a:latin typeface="Verdana" pitchFamily="34" charset="0"/>
              </a:rPr>
              <a:t>Warriner</a:t>
            </a:r>
            <a:r>
              <a:rPr lang="en-US" sz="1000" dirty="0" smtClean="0">
                <a:latin typeface="Verdana" pitchFamily="34" charset="0"/>
              </a:rPr>
              <a:t> IK, </a:t>
            </a:r>
            <a:r>
              <a:rPr lang="en-US" sz="1000" dirty="0" err="1" smtClean="0">
                <a:latin typeface="Verdana" pitchFamily="34" charset="0"/>
              </a:rPr>
              <a:t>Meirik</a:t>
            </a:r>
            <a:r>
              <a:rPr lang="en-US" sz="1000" dirty="0" smtClean="0">
                <a:latin typeface="Verdana" pitchFamily="34" charset="0"/>
              </a:rPr>
              <a:t> O, Hoffman M, </a:t>
            </a:r>
            <a:r>
              <a:rPr lang="en-US" sz="1000" dirty="0" err="1" smtClean="0">
                <a:latin typeface="Verdana" pitchFamily="34" charset="0"/>
              </a:rPr>
              <a:t>Morroni</a:t>
            </a:r>
            <a:r>
              <a:rPr lang="en-US" sz="1000" dirty="0" smtClean="0">
                <a:latin typeface="Verdana" pitchFamily="34" charset="0"/>
              </a:rPr>
              <a:t> C, et al (2006)</a:t>
            </a:r>
            <a:endParaRPr lang="en-US" sz="1000" dirty="0" smtClean="0">
              <a:solidFill>
                <a:srgbClr val="000000"/>
              </a:solidFill>
              <a:latin typeface="Verdana" pitchFamily="34" charset="0"/>
              <a:ea typeface="Times New Roman" pitchFamily="18" charset="0"/>
              <a:cs typeface="Arial" pitchFamily="34" charset="0"/>
            </a:endParaRPr>
          </a:p>
          <a:p>
            <a:pPr eaLnBrk="1" hangingPunct="1">
              <a:defRPr/>
            </a:pPr>
            <a:endParaRPr lang="en-US" sz="1000" dirty="0" smtClean="0">
              <a:latin typeface="Verdana" pitchFamily="34" charset="0"/>
            </a:endParaRPr>
          </a:p>
          <a:p>
            <a:pPr>
              <a:defRPr/>
            </a:pPr>
            <a:r>
              <a:rPr lang="en-US" sz="1000" dirty="0" smtClean="0">
                <a:latin typeface="Verdana" pitchFamily="34" charset="0"/>
              </a:rPr>
              <a:t>---</a:t>
            </a:r>
          </a:p>
          <a:p>
            <a:pPr>
              <a:defRPr/>
            </a:pPr>
            <a:r>
              <a:rPr lang="en-US" sz="1000" dirty="0" smtClean="0">
                <a:latin typeface="Verdana" pitchFamily="34" charset="0"/>
              </a:rPr>
              <a:t>Original content for this slide submitted by ARHP’s Clinical Advisory Committee for “Medication Management of Elective First Trimester Abortion</a:t>
            </a:r>
            <a:r>
              <a:rPr lang="en-US" sz="1000" i="1" dirty="0" smtClean="0">
                <a:latin typeface="Verdana" pitchFamily="34" charset="0"/>
              </a:rPr>
              <a:t>”</a:t>
            </a:r>
            <a:r>
              <a:rPr lang="en-US" sz="1000" dirty="0" smtClean="0">
                <a:latin typeface="Verdana" pitchFamily="34" charset="0"/>
              </a:rPr>
              <a:t>  in October 2010. Original funding received from Danco Laboratories, LLC. through an educational grant. This slide is available at www.arhp.org/core.</a:t>
            </a:r>
          </a:p>
        </p:txBody>
      </p:sp>
      <p:sp>
        <p:nvSpPr>
          <p:cNvPr id="88068"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15F642C-2E73-4AC2-A430-513D93B09F44}" type="slidenum">
              <a:rPr lang="en-US" smtClean="0"/>
              <a:pPr/>
              <a:t>39</a:t>
            </a:fld>
            <a:endParaRPr lang="en-US" smtClean="0"/>
          </a:p>
        </p:txBody>
      </p:sp>
      <p:sp>
        <p:nvSpPr>
          <p:cNvPr id="88069"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Medication Management of Elective First Trimester Abortion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26"/>
          <p:cNvSpPr>
            <a:spLocks noChangeArrowheads="1" noTextEdit="1"/>
          </p:cNvSpPr>
          <p:nvPr>
            <p:ph type="sldImg"/>
          </p:nvPr>
        </p:nvSpPr>
        <p:spPr bwMode="auto">
          <a:xfrm>
            <a:off x="1144588" y="685800"/>
            <a:ext cx="4573587" cy="3430588"/>
          </a:xfrm>
          <a:noFill/>
          <a:ln>
            <a:solidFill>
              <a:srgbClr val="000000"/>
            </a:solidFill>
            <a:miter lim="800000"/>
            <a:headEnd/>
            <a:tailEnd/>
          </a:ln>
        </p:spPr>
      </p:sp>
      <p:sp>
        <p:nvSpPr>
          <p:cNvPr id="54277" name="Rectangle 1027"/>
          <p:cNvSpPr>
            <a:spLocks noGrp="1" noChangeArrowheads="1"/>
          </p:cNvSpPr>
          <p:nvPr>
            <p:ph type="body" idx="1"/>
          </p:nvPr>
        </p:nvSpPr>
        <p:spPr bwMode="auto">
          <a:xfrm>
            <a:off x="914400" y="4343400"/>
            <a:ext cx="5029200" cy="4114800"/>
          </a:xfrm>
        </p:spPr>
        <p:txBody>
          <a:bodyPr wrap="square" numCol="1" anchor="t" anchorCtr="0" compatLnSpc="1">
            <a:prstTxWarp prst="textNoShape">
              <a:avLst/>
            </a:prstTxWarp>
          </a:bodyPr>
          <a:lstStyle/>
          <a:p>
            <a:pPr marL="241653" indent="-241653">
              <a:spcBef>
                <a:spcPct val="0"/>
              </a:spcBef>
              <a:defRPr/>
            </a:pPr>
            <a:r>
              <a:rPr lang="en-US" sz="1000" u="sng" dirty="0" smtClean="0">
                <a:solidFill>
                  <a:srgbClr val="000000"/>
                </a:solidFill>
                <a:latin typeface="Verdana" pitchFamily="34" charset="0"/>
                <a:ea typeface="Times New Roman" pitchFamily="18" charset="0"/>
                <a:cs typeface="Arial" pitchFamily="34" charset="0"/>
              </a:rPr>
              <a:t>Talking Points</a:t>
            </a:r>
          </a:p>
          <a:p>
            <a:pPr marL="241653" indent="-241653">
              <a:spcBef>
                <a:spcPct val="0"/>
              </a:spcBef>
              <a:buFontTx/>
              <a:buChar char="•"/>
              <a:defRPr/>
            </a:pPr>
            <a:r>
              <a:rPr lang="en-US" sz="1000" dirty="0" smtClean="0">
                <a:solidFill>
                  <a:srgbClr val="000000"/>
                </a:solidFill>
                <a:latin typeface="Verdana" pitchFamily="34" charset="0"/>
                <a:ea typeface="Times New Roman" pitchFamily="18" charset="0"/>
                <a:cs typeface="Arial" pitchFamily="34" charset="0"/>
              </a:rPr>
              <a:t>Approximately 3 million unintended pregnancies occur each year in the United States.</a:t>
            </a:r>
          </a:p>
          <a:p>
            <a:pPr marL="241653" indent="-241653">
              <a:spcBef>
                <a:spcPct val="0"/>
              </a:spcBef>
              <a:buFontTx/>
              <a:buChar char="•"/>
              <a:defRPr/>
            </a:pPr>
            <a:r>
              <a:rPr lang="en-US" sz="1000" dirty="0" smtClean="0">
                <a:solidFill>
                  <a:srgbClr val="000000"/>
                </a:solidFill>
                <a:latin typeface="Verdana" pitchFamily="34" charset="0"/>
                <a:ea typeface="Times New Roman" pitchFamily="18" charset="0"/>
                <a:cs typeface="Arial" pitchFamily="34" charset="0"/>
              </a:rPr>
              <a:t>In 2001, 44% of unintended pregnancies in the United States ended in live birth; 42% ended in elective abortion, and 14% ended in miscarriage or fetal demise.</a:t>
            </a:r>
          </a:p>
          <a:p>
            <a:pPr>
              <a:defRPr/>
            </a:pPr>
            <a:endParaRPr lang="en-US" sz="1000" dirty="0" smtClean="0">
              <a:solidFill>
                <a:srgbClr val="000000"/>
              </a:solidFill>
              <a:latin typeface="Verdana" pitchFamily="34" charset="0"/>
              <a:ea typeface="Times New Roman" pitchFamily="18" charset="0"/>
              <a:cs typeface="Arial" pitchFamily="34" charset="0"/>
            </a:endParaRPr>
          </a:p>
          <a:p>
            <a:pPr marL="241653" indent="-241653">
              <a:spcBef>
                <a:spcPct val="0"/>
              </a:spcBef>
              <a:defRPr/>
            </a:pPr>
            <a:r>
              <a:rPr lang="en-US" sz="1000" u="sng" dirty="0" smtClean="0">
                <a:solidFill>
                  <a:srgbClr val="000000"/>
                </a:solidFill>
                <a:latin typeface="Verdana" pitchFamily="34" charset="0"/>
                <a:ea typeface="Times New Roman" pitchFamily="18" charset="0"/>
                <a:cs typeface="Arial" pitchFamily="34" charset="0"/>
              </a:rPr>
              <a:t>References </a:t>
            </a:r>
          </a:p>
          <a:p>
            <a:pPr marL="241653" indent="-241653">
              <a:spcBef>
                <a:spcPct val="0"/>
              </a:spcBef>
              <a:buFontTx/>
              <a:buChar char="•"/>
              <a:defRPr/>
            </a:pPr>
            <a:r>
              <a:rPr lang="en-US" sz="1000" dirty="0" smtClean="0">
                <a:solidFill>
                  <a:srgbClr val="000000"/>
                </a:solidFill>
                <a:latin typeface="Verdana" pitchFamily="34" charset="0"/>
                <a:ea typeface="Times New Roman" pitchFamily="18" charset="0"/>
                <a:cs typeface="Arial" pitchFamily="34" charset="0"/>
              </a:rPr>
              <a:t>Finer LB, Henshaw SK.  Disparities in rates of unintended pregnancy In the United States, 1994 and 2001.  Perspect Sex Reprod Health. 2006;38(2):90–6.</a:t>
            </a:r>
          </a:p>
          <a:p>
            <a:pPr marL="241653" indent="-241653">
              <a:spcBef>
                <a:spcPct val="0"/>
              </a:spcBef>
              <a:defRPr/>
            </a:pPr>
            <a:endParaRPr lang="en-US" sz="1000" dirty="0" smtClean="0">
              <a:latin typeface="Verdana" pitchFamily="34" charset="0"/>
            </a:endParaRPr>
          </a:p>
          <a:p>
            <a:pPr marL="241653" indent="-241653">
              <a:spcBef>
                <a:spcPct val="0"/>
              </a:spcBef>
              <a:defRPr/>
            </a:pPr>
            <a:r>
              <a:rPr lang="en-US" sz="1000" dirty="0" smtClean="0">
                <a:latin typeface="Verdana" pitchFamily="34" charset="0"/>
              </a:rPr>
              <a:t>---</a:t>
            </a:r>
          </a:p>
          <a:p>
            <a:pPr>
              <a:defRPr/>
            </a:pPr>
            <a:r>
              <a:rPr lang="en-US" sz="1000" dirty="0" smtClean="0">
                <a:latin typeface="Verdana" pitchFamily="34" charset="0"/>
              </a:rPr>
              <a:t>Original content for this slide submitted by ARHP’s Clinical Advisory Committee for “Medication Management of Elective First Trimester Abortion”  in October 2010. Original funding received from Danco Laboratories, LLC. through an educational grant. This slide is available at www.arhp.org/core.</a:t>
            </a:r>
          </a:p>
        </p:txBody>
      </p:sp>
      <p:sp>
        <p:nvSpPr>
          <p:cNvPr id="52228"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98B1B16-79BD-4F40-910F-51D41AA17A40}" type="slidenum">
              <a:rPr lang="en-US" smtClean="0"/>
              <a:pPr/>
              <a:t>4</a:t>
            </a:fld>
            <a:endParaRPr lang="en-US" smtClean="0"/>
          </a:p>
        </p:txBody>
      </p:sp>
      <p:sp>
        <p:nvSpPr>
          <p:cNvPr id="52229"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Medication Management of Elective First Trimester Abortion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noTextEdit="1"/>
          </p:cNvSpPr>
          <p:nvPr>
            <p:ph type="sldImg"/>
          </p:nvPr>
        </p:nvSpPr>
        <p:spPr bwMode="auto">
          <a:noFill/>
          <a:ln>
            <a:solidFill>
              <a:srgbClr val="000000"/>
            </a:solidFill>
            <a:miter lim="800000"/>
            <a:headEnd/>
            <a:tailEnd/>
          </a:ln>
        </p:spPr>
      </p:sp>
      <p:sp>
        <p:nvSpPr>
          <p:cNvPr id="91141" name="Rectangle 3"/>
          <p:cNvSpPr>
            <a:spLocks noGrp="1" noChangeArrowheads="1"/>
          </p:cNvSpPr>
          <p:nvPr>
            <p:ph type="body" idx="1"/>
          </p:nvPr>
        </p:nvSpPr>
        <p:spPr bwMode="auto">
          <a:xfrm>
            <a:off x="914400" y="4343400"/>
            <a:ext cx="5029200" cy="4114800"/>
          </a:xfrm>
        </p:spPr>
        <p:txBody>
          <a:bodyPr wrap="square" numCol="1" anchor="t" anchorCtr="0" compatLnSpc="1">
            <a:prstTxWarp prst="textNoShape">
              <a:avLst/>
            </a:prstTxWarp>
          </a:bodyPr>
          <a:lstStyle/>
          <a:p>
            <a:pPr marL="241653" indent="-241653">
              <a:spcBef>
                <a:spcPct val="0"/>
              </a:spcBef>
              <a:defRPr/>
            </a:pPr>
            <a:r>
              <a:rPr lang="en-US" sz="1000" u="sng" dirty="0" smtClean="0">
                <a:solidFill>
                  <a:srgbClr val="000000"/>
                </a:solidFill>
                <a:latin typeface="Verdana" pitchFamily="34" charset="0"/>
                <a:ea typeface="Times New Roman" pitchFamily="18" charset="0"/>
                <a:cs typeface="Arial" pitchFamily="34" charset="0"/>
              </a:rPr>
              <a:t>Talking Points</a:t>
            </a:r>
          </a:p>
          <a:p>
            <a:pPr marL="241653" indent="-241653">
              <a:spcBef>
                <a:spcPct val="0"/>
              </a:spcBef>
              <a:buFontTx/>
              <a:buChar char="•"/>
              <a:defRPr/>
            </a:pPr>
            <a:r>
              <a:rPr lang="en-US" sz="1000" dirty="0" smtClean="0">
                <a:latin typeface="Verdana" pitchFamily="34" charset="0"/>
              </a:rPr>
              <a:t>To obtain mifepristone for medication abortion, health care providers need to apply to the distributor: Danco Laboratories, New York, NY (</a:t>
            </a:r>
            <a:r>
              <a:rPr lang="en-US" sz="1000" dirty="0" err="1" smtClean="0">
                <a:latin typeface="Verdana" pitchFamily="34" charset="0"/>
              </a:rPr>
              <a:t>www.earlyoptionpill.com</a:t>
            </a:r>
            <a:r>
              <a:rPr lang="en-US" sz="1000" dirty="0" smtClean="0">
                <a:latin typeface="Verdana" pitchFamily="34" charset="0"/>
              </a:rPr>
              <a:t>)</a:t>
            </a:r>
          </a:p>
          <a:p>
            <a:pPr marL="241653" indent="-241653">
              <a:spcBef>
                <a:spcPct val="0"/>
              </a:spcBef>
              <a:buFontTx/>
              <a:buChar char="•"/>
              <a:defRPr/>
            </a:pPr>
            <a:r>
              <a:rPr lang="en-US" sz="1000" dirty="0" smtClean="0">
                <a:latin typeface="Verdana" pitchFamily="34" charset="0"/>
              </a:rPr>
              <a:t>Training for providing medication abortion is available at several sources, including the National Abortion Federation. (</a:t>
            </a:r>
            <a:r>
              <a:rPr lang="en-US" sz="1000" dirty="0" err="1" smtClean="0">
                <a:latin typeface="Verdana" pitchFamily="34" charset="0"/>
              </a:rPr>
              <a:t>www.prochoice.org</a:t>
            </a:r>
            <a:r>
              <a:rPr lang="en-US" sz="1000" dirty="0" smtClean="0">
                <a:latin typeface="Verdana" pitchFamily="34" charset="0"/>
              </a:rPr>
              <a:t>)</a:t>
            </a:r>
          </a:p>
          <a:p>
            <a:pPr marL="241653" indent="-241653">
              <a:spcBef>
                <a:spcPct val="0"/>
              </a:spcBef>
              <a:buFontTx/>
              <a:buChar char="•"/>
              <a:defRPr/>
            </a:pPr>
            <a:r>
              <a:rPr lang="en-US" sz="1000" dirty="0" smtClean="0"/>
              <a:t>International Consortium for Medical Abortion training package (</a:t>
            </a:r>
            <a:r>
              <a:rPr lang="en-US" sz="1000" dirty="0" smtClean="0">
                <a:solidFill>
                  <a:schemeClr val="accent1"/>
                </a:solidFill>
              </a:rPr>
              <a:t>www.medicalabortionconsortium.org)</a:t>
            </a:r>
            <a:endParaRPr lang="en-US" sz="1000" dirty="0" smtClean="0"/>
          </a:p>
          <a:p>
            <a:pPr>
              <a:defRPr/>
            </a:pPr>
            <a:endParaRPr lang="en-US" sz="1000" dirty="0" smtClean="0">
              <a:solidFill>
                <a:srgbClr val="000000"/>
              </a:solidFill>
              <a:latin typeface="Verdana" pitchFamily="34" charset="0"/>
              <a:ea typeface="Times New Roman" pitchFamily="18" charset="0"/>
              <a:cs typeface="Arial" pitchFamily="34" charset="0"/>
            </a:endParaRPr>
          </a:p>
          <a:p>
            <a:pPr marL="241653" indent="-241653">
              <a:spcBef>
                <a:spcPct val="0"/>
              </a:spcBef>
              <a:defRPr/>
            </a:pPr>
            <a:r>
              <a:rPr lang="en-US" sz="1000" u="sng" dirty="0" smtClean="0">
                <a:solidFill>
                  <a:srgbClr val="000000"/>
                </a:solidFill>
                <a:latin typeface="Verdana" pitchFamily="34" charset="0"/>
                <a:ea typeface="Times New Roman" pitchFamily="18" charset="0"/>
                <a:cs typeface="Arial" pitchFamily="34" charset="0"/>
              </a:rPr>
              <a:t>References </a:t>
            </a:r>
          </a:p>
          <a:p>
            <a:pPr marL="241653" indent="-241653">
              <a:spcBef>
                <a:spcPct val="0"/>
              </a:spcBef>
              <a:buFontTx/>
              <a:buChar char="•"/>
              <a:defRPr/>
            </a:pPr>
            <a:r>
              <a:rPr lang="en-US" sz="1000" dirty="0" smtClean="0">
                <a:latin typeface="Verdana" pitchFamily="34" charset="0"/>
              </a:rPr>
              <a:t>Grimes DA, Creinin MD. Induced abortion: an overview for internists. </a:t>
            </a:r>
            <a:r>
              <a:rPr lang="en-US" sz="1000" i="1" dirty="0" smtClean="0">
                <a:latin typeface="Verdana" pitchFamily="34" charset="0"/>
              </a:rPr>
              <a:t>Ann Intern Med.</a:t>
            </a:r>
            <a:r>
              <a:rPr lang="en-US" sz="1000" dirty="0" smtClean="0">
                <a:latin typeface="Verdana" pitchFamily="34" charset="0"/>
              </a:rPr>
              <a:t> 2004;140:620–6.</a:t>
            </a:r>
          </a:p>
          <a:p>
            <a:pPr eaLnBrk="1" hangingPunct="1">
              <a:defRPr/>
            </a:pPr>
            <a:endParaRPr lang="en-US" sz="1000" dirty="0" smtClean="0">
              <a:latin typeface="Verdana" pitchFamily="34" charset="0"/>
            </a:endParaRPr>
          </a:p>
          <a:p>
            <a:pPr>
              <a:defRPr/>
            </a:pPr>
            <a:r>
              <a:rPr lang="en-US" sz="1000" dirty="0" smtClean="0">
                <a:latin typeface="Verdana" pitchFamily="34" charset="0"/>
              </a:rPr>
              <a:t>---</a:t>
            </a:r>
          </a:p>
          <a:p>
            <a:pPr>
              <a:defRPr/>
            </a:pPr>
            <a:r>
              <a:rPr lang="en-US" sz="1000" dirty="0" smtClean="0">
                <a:latin typeface="Verdana" pitchFamily="34" charset="0"/>
              </a:rPr>
              <a:t>Original content for this slide submitted by ARHP’s Clinical Advisory Committee for “Medication Management of Elective First Trimester Abortion</a:t>
            </a:r>
            <a:r>
              <a:rPr lang="en-US" sz="1000" i="1" dirty="0" smtClean="0">
                <a:latin typeface="Verdana" pitchFamily="34" charset="0"/>
              </a:rPr>
              <a:t>”</a:t>
            </a:r>
            <a:r>
              <a:rPr lang="en-US" sz="1000" dirty="0" smtClean="0">
                <a:latin typeface="Verdana" pitchFamily="34" charset="0"/>
              </a:rPr>
              <a:t>  in October 2010. Original funding received from Danco Laboratories, LLC. through an educational grant. This slide is available at www.arhp.org/core.</a:t>
            </a:r>
          </a:p>
        </p:txBody>
      </p:sp>
      <p:sp>
        <p:nvSpPr>
          <p:cNvPr id="89092"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9FF909D-7353-4769-86EE-34B832EC360C}" type="slidenum">
              <a:rPr lang="en-US" smtClean="0"/>
              <a:pPr/>
              <a:t>40</a:t>
            </a:fld>
            <a:endParaRPr lang="en-US" smtClean="0"/>
          </a:p>
        </p:txBody>
      </p:sp>
      <p:sp>
        <p:nvSpPr>
          <p:cNvPr id="89093"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Medication Management of Elective First Trimester Abortion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p:txBody>
          <a:bodyPr wrap="square" numCol="1" anchor="t" anchorCtr="0" compatLnSpc="1">
            <a:prstTxWarp prst="textNoShape">
              <a:avLst/>
            </a:prstTxWarp>
            <a:noAutofit/>
          </a:bodyPr>
          <a:lstStyle/>
          <a:p>
            <a:pPr marL="241653" indent="-241653">
              <a:spcBef>
                <a:spcPct val="0"/>
              </a:spcBef>
              <a:defRPr/>
            </a:pPr>
            <a:r>
              <a:rPr lang="en-US" sz="900" u="sng" dirty="0" smtClean="0">
                <a:solidFill>
                  <a:srgbClr val="000000"/>
                </a:solidFill>
                <a:latin typeface="Verdana" pitchFamily="34" charset="0"/>
                <a:ea typeface="Times New Roman" pitchFamily="18" charset="0"/>
                <a:cs typeface="Arial" pitchFamily="34" charset="0"/>
              </a:rPr>
              <a:t>Talking Points</a:t>
            </a:r>
          </a:p>
          <a:p>
            <a:pPr marL="241653" indent="-241653">
              <a:spcBef>
                <a:spcPct val="0"/>
              </a:spcBef>
              <a:buFontTx/>
              <a:buChar char="•"/>
              <a:defRPr/>
            </a:pPr>
            <a:r>
              <a:rPr lang="en-US" sz="900" dirty="0" smtClean="0">
                <a:latin typeface="Verdana" pitchFamily="34" charset="0"/>
                <a:ea typeface="MS PGothic"/>
                <a:cs typeface="MS PGothic"/>
              </a:rPr>
              <a:t>Margarita lives a long way from the clinic.  She might be unable to return or weather may prevent a return visit.</a:t>
            </a:r>
          </a:p>
          <a:p>
            <a:pPr marL="241653" indent="-241653">
              <a:spcBef>
                <a:spcPct val="0"/>
              </a:spcBef>
              <a:buFontTx/>
              <a:buChar char="•"/>
              <a:defRPr/>
            </a:pPr>
            <a:r>
              <a:rPr lang="en-US" sz="900" dirty="0" smtClean="0">
                <a:latin typeface="Verdana" pitchFamily="34" charset="0"/>
                <a:ea typeface="MS PGothic"/>
                <a:cs typeface="MS PGothic"/>
              </a:rPr>
              <a:t>If hCG is drawn on Day One, a repeat quantitative hCG on day 6-18 will drop by 80% if the pregnancy successfully aborted.</a:t>
            </a:r>
          </a:p>
          <a:p>
            <a:pPr marL="241653" indent="-241653">
              <a:spcBef>
                <a:spcPct val="0"/>
              </a:spcBef>
              <a:buFontTx/>
              <a:buChar char="•"/>
              <a:defRPr/>
            </a:pPr>
            <a:r>
              <a:rPr lang="en-US" sz="900" dirty="0" smtClean="0">
                <a:latin typeface="Verdana" pitchFamily="34" charset="0"/>
                <a:ea typeface="MS PGothic"/>
                <a:cs typeface="MS PGothic"/>
              </a:rPr>
              <a:t>A targeted interview with Margarita will screen for problems that require attention or an ongoing pregnancy. </a:t>
            </a:r>
          </a:p>
          <a:p>
            <a:pPr marL="698853" lvl="1" indent="-241653">
              <a:spcBef>
                <a:spcPct val="0"/>
              </a:spcBef>
              <a:buFontTx/>
              <a:buChar char="•"/>
              <a:defRPr/>
            </a:pPr>
            <a:r>
              <a:rPr lang="en-US" sz="900" dirty="0" smtClean="0">
                <a:latin typeface="Verdana" pitchFamily="34" charset="0"/>
                <a:ea typeface="MS PGothic"/>
                <a:cs typeface="MS PGothic"/>
              </a:rPr>
              <a:t>A pregnancy test at 30 days is likely to be negative (although 25% of sensitive pregnancy tests at 30 days have been shown to be false positive or indeterminate).  </a:t>
            </a:r>
          </a:p>
          <a:p>
            <a:pPr marL="698853" lvl="1" indent="-241653">
              <a:spcBef>
                <a:spcPct val="0"/>
              </a:spcBef>
              <a:buFontTx/>
              <a:buChar char="•"/>
              <a:defRPr/>
            </a:pPr>
            <a:r>
              <a:rPr lang="en-US" sz="900" dirty="0" smtClean="0">
                <a:latin typeface="Verdana" pitchFamily="34" charset="0"/>
                <a:ea typeface="MS PGothic"/>
                <a:cs typeface="MS PGothic"/>
              </a:rPr>
              <a:t>A negative pregnancy test is useful; a positive pregnancy test may not mean much.</a:t>
            </a:r>
          </a:p>
          <a:p>
            <a:pPr>
              <a:defRPr/>
            </a:pPr>
            <a:endParaRPr lang="en-US" sz="900" dirty="0" smtClean="0">
              <a:solidFill>
                <a:srgbClr val="000000"/>
              </a:solidFill>
              <a:latin typeface="Verdana" pitchFamily="34" charset="0"/>
              <a:ea typeface="Times New Roman" pitchFamily="18" charset="0"/>
              <a:cs typeface="Arial" pitchFamily="34" charset="0"/>
            </a:endParaRPr>
          </a:p>
          <a:p>
            <a:pPr marL="241653" indent="-241653">
              <a:spcBef>
                <a:spcPct val="0"/>
              </a:spcBef>
              <a:defRPr/>
            </a:pPr>
            <a:r>
              <a:rPr lang="en-US" sz="900" u="sng" dirty="0" smtClean="0">
                <a:solidFill>
                  <a:srgbClr val="000000"/>
                </a:solidFill>
                <a:latin typeface="Verdana" pitchFamily="34" charset="0"/>
                <a:ea typeface="Times New Roman" pitchFamily="18" charset="0"/>
                <a:cs typeface="Arial" pitchFamily="34" charset="0"/>
              </a:rPr>
              <a:t>References </a:t>
            </a:r>
          </a:p>
          <a:p>
            <a:pPr marL="241653" indent="-241653">
              <a:spcBef>
                <a:spcPct val="0"/>
              </a:spcBef>
              <a:buFontTx/>
              <a:buChar char="•"/>
              <a:defRPr/>
            </a:pPr>
            <a:r>
              <a:rPr lang="en-US" sz="900" dirty="0" smtClean="0">
                <a:latin typeface="Verdana" pitchFamily="34" charset="0"/>
              </a:rPr>
              <a:t>Godfrey, Emily M., Anita Anderson, Stephen L. Fielding, Leslie Meyn, and Mitchell D. Creinin. 2007. Clinical utility of urine pregnancy assays to determine medical abortion outcome is limited. </a:t>
            </a:r>
            <a:r>
              <a:rPr lang="en-US" sz="900" i="1" dirty="0" smtClean="0">
                <a:latin typeface="Verdana" pitchFamily="34" charset="0"/>
              </a:rPr>
              <a:t>Contraception,</a:t>
            </a:r>
            <a:r>
              <a:rPr lang="en-US" sz="900" dirty="0" smtClean="0">
                <a:latin typeface="Verdana" pitchFamily="34" charset="0"/>
              </a:rPr>
              <a:t> 75:378-82.</a:t>
            </a:r>
          </a:p>
          <a:p>
            <a:pPr marL="241653" indent="-241653">
              <a:spcBef>
                <a:spcPct val="0"/>
              </a:spcBef>
              <a:buFontTx/>
              <a:buChar char="•"/>
              <a:defRPr/>
            </a:pPr>
            <a:r>
              <a:rPr lang="en-US" sz="900" dirty="0" err="1" smtClean="0">
                <a:latin typeface="Verdana" pitchFamily="34" charset="0"/>
              </a:rPr>
              <a:t>Perriera</a:t>
            </a:r>
            <a:r>
              <a:rPr lang="en-US" sz="900" dirty="0" smtClean="0">
                <a:latin typeface="Verdana" pitchFamily="34" charset="0"/>
              </a:rPr>
              <a:t> L, Reeves MF, Chen BA, </a:t>
            </a:r>
            <a:r>
              <a:rPr lang="en-US" sz="900" dirty="0" err="1" smtClean="0">
                <a:latin typeface="Verdana" pitchFamily="34" charset="0"/>
              </a:rPr>
              <a:t>Hohmann</a:t>
            </a:r>
            <a:r>
              <a:rPr lang="en-US" sz="900" dirty="0" smtClean="0">
                <a:latin typeface="Verdana" pitchFamily="34" charset="0"/>
              </a:rPr>
              <a:t> HL, Hayes J, Creinin MD. 2010. Feasibility of telephone follow-up after medical abortion. </a:t>
            </a:r>
            <a:r>
              <a:rPr lang="en-US" sz="900" i="1" dirty="0" smtClean="0">
                <a:latin typeface="Verdana" pitchFamily="34" charset="0"/>
              </a:rPr>
              <a:t>Contraception</a:t>
            </a:r>
            <a:r>
              <a:rPr lang="en-US" sz="900" dirty="0" smtClean="0">
                <a:latin typeface="Verdana" pitchFamily="34" charset="0"/>
              </a:rPr>
              <a:t>  81: 143-149.</a:t>
            </a:r>
          </a:p>
          <a:p>
            <a:pPr marL="241653" indent="-241653">
              <a:spcBef>
                <a:spcPct val="0"/>
              </a:spcBef>
              <a:buFontTx/>
              <a:buChar char="•"/>
              <a:defRPr/>
            </a:pPr>
            <a:r>
              <a:rPr lang="en-US" sz="900" dirty="0" smtClean="0">
                <a:latin typeface="Verdana" pitchFamily="34" charset="0"/>
              </a:rPr>
              <a:t>Clark, Wesley, Tanya Panton, Louisa </a:t>
            </a:r>
            <a:r>
              <a:rPr lang="en-US" sz="900" dirty="0" err="1" smtClean="0">
                <a:latin typeface="Verdana" pitchFamily="34" charset="0"/>
              </a:rPr>
              <a:t>Hann</a:t>
            </a:r>
            <a:r>
              <a:rPr lang="en-US" sz="900" dirty="0" smtClean="0">
                <a:latin typeface="Verdana" pitchFamily="34" charset="0"/>
              </a:rPr>
              <a:t>, and </a:t>
            </a:r>
            <a:r>
              <a:rPr lang="en-US" sz="900" dirty="0" err="1" smtClean="0">
                <a:latin typeface="Verdana" pitchFamily="34" charset="0"/>
              </a:rPr>
              <a:t>Marji</a:t>
            </a:r>
            <a:r>
              <a:rPr lang="en-US" sz="900" dirty="0" smtClean="0">
                <a:latin typeface="Verdana" pitchFamily="34" charset="0"/>
              </a:rPr>
              <a:t> Gold. 2007. Medication abortion employing routine sequential measurements of serum hCG and </a:t>
            </a:r>
            <a:r>
              <a:rPr lang="en-US" sz="900" dirty="0" err="1" smtClean="0">
                <a:latin typeface="Verdana" pitchFamily="34" charset="0"/>
              </a:rPr>
              <a:t>sonography</a:t>
            </a:r>
            <a:r>
              <a:rPr lang="en-US" sz="900" dirty="0" smtClean="0">
                <a:latin typeface="Verdana" pitchFamily="34" charset="0"/>
              </a:rPr>
              <a:t> only when indicated. </a:t>
            </a:r>
            <a:r>
              <a:rPr lang="en-US" sz="900" i="1" dirty="0" smtClean="0">
                <a:latin typeface="Verdana" pitchFamily="34" charset="0"/>
              </a:rPr>
              <a:t>Contraception,</a:t>
            </a:r>
            <a:r>
              <a:rPr lang="en-US" sz="900" dirty="0" smtClean="0">
                <a:latin typeface="Verdana" pitchFamily="34" charset="0"/>
              </a:rPr>
              <a:t> 75:131-5.</a:t>
            </a:r>
          </a:p>
          <a:p>
            <a:pPr marL="241653" indent="-241653">
              <a:spcBef>
                <a:spcPct val="0"/>
              </a:spcBef>
              <a:buFontTx/>
              <a:buChar char="•"/>
              <a:defRPr/>
            </a:pPr>
            <a:r>
              <a:rPr lang="en-US" sz="900" dirty="0" err="1" smtClean="0">
                <a:latin typeface="Verdana" pitchFamily="34" charset="0"/>
              </a:rPr>
              <a:t>Fiala</a:t>
            </a:r>
            <a:r>
              <a:rPr lang="en-US" sz="900" dirty="0" smtClean="0">
                <a:latin typeface="Verdana" pitchFamily="34" charset="0"/>
              </a:rPr>
              <a:t>, Christian, Peter </a:t>
            </a:r>
            <a:r>
              <a:rPr lang="en-US" sz="900" dirty="0" err="1" smtClean="0">
                <a:latin typeface="Verdana" pitchFamily="34" charset="0"/>
              </a:rPr>
              <a:t>Safara</a:t>
            </a:r>
            <a:r>
              <a:rPr lang="en-US" sz="900" dirty="0" smtClean="0">
                <a:latin typeface="Verdana" pitchFamily="34" charset="0"/>
              </a:rPr>
              <a:t>, Marc </a:t>
            </a:r>
            <a:r>
              <a:rPr lang="en-US" sz="900" dirty="0" err="1" smtClean="0">
                <a:latin typeface="Verdana" pitchFamily="34" charset="0"/>
              </a:rPr>
              <a:t>Bygdeman</a:t>
            </a:r>
            <a:r>
              <a:rPr lang="en-US" sz="900" dirty="0" smtClean="0">
                <a:latin typeface="Verdana" pitchFamily="34" charset="0"/>
              </a:rPr>
              <a:t>, and Kristina </a:t>
            </a:r>
            <a:r>
              <a:rPr lang="en-US" sz="900" dirty="0" err="1" smtClean="0">
                <a:latin typeface="Verdana" pitchFamily="34" charset="0"/>
              </a:rPr>
              <a:t>Gemzell-Danielsson</a:t>
            </a:r>
            <a:r>
              <a:rPr lang="en-US" sz="900" dirty="0" smtClean="0">
                <a:latin typeface="Verdana" pitchFamily="34" charset="0"/>
              </a:rPr>
              <a:t>. 2003. Verifying the effectiveness of medical abortion; ultrasound versus hCG testing. </a:t>
            </a:r>
            <a:r>
              <a:rPr lang="en-US" sz="900" i="1" dirty="0" err="1" smtClean="0">
                <a:latin typeface="Verdana" pitchFamily="34" charset="0"/>
              </a:rPr>
              <a:t>Eur</a:t>
            </a:r>
            <a:r>
              <a:rPr lang="en-US" sz="900" i="1" dirty="0" smtClean="0">
                <a:latin typeface="Verdana" pitchFamily="34" charset="0"/>
              </a:rPr>
              <a:t> J Obstet Gynecol Reprod </a:t>
            </a:r>
            <a:r>
              <a:rPr lang="en-US" sz="900" i="1" dirty="0" err="1" smtClean="0">
                <a:latin typeface="Verdana" pitchFamily="34" charset="0"/>
              </a:rPr>
              <a:t>Biol</a:t>
            </a:r>
            <a:r>
              <a:rPr lang="en-US" sz="900" i="1" dirty="0" smtClean="0">
                <a:latin typeface="Verdana" pitchFamily="34" charset="0"/>
              </a:rPr>
              <a:t>,</a:t>
            </a:r>
            <a:r>
              <a:rPr lang="en-US" sz="900" dirty="0" smtClean="0">
                <a:latin typeface="Verdana" pitchFamily="34" charset="0"/>
              </a:rPr>
              <a:t> 109:190-5.</a:t>
            </a:r>
          </a:p>
          <a:p>
            <a:pPr marL="241653" indent="-241653">
              <a:spcBef>
                <a:spcPct val="0"/>
              </a:spcBef>
              <a:defRPr/>
            </a:pPr>
            <a:endParaRPr lang="en-US" sz="900" dirty="0" smtClean="0">
              <a:latin typeface="Verdana" pitchFamily="34" charset="0"/>
            </a:endParaRPr>
          </a:p>
          <a:p>
            <a:pPr>
              <a:defRPr/>
            </a:pPr>
            <a:r>
              <a:rPr lang="en-US" sz="900" dirty="0" smtClean="0">
                <a:latin typeface="Verdana" pitchFamily="34" charset="0"/>
              </a:rPr>
              <a:t>---</a:t>
            </a:r>
          </a:p>
          <a:p>
            <a:pPr>
              <a:defRPr/>
            </a:pPr>
            <a:r>
              <a:rPr lang="en-US" sz="900" dirty="0" smtClean="0">
                <a:latin typeface="Verdana" pitchFamily="34" charset="0"/>
              </a:rPr>
              <a:t>Original content for this slide submitted by ARHP’s Clinical Advisory Committee for “Medication Management of Elective First Trimester Abortion</a:t>
            </a:r>
            <a:r>
              <a:rPr lang="en-US" sz="900" i="1" dirty="0" smtClean="0">
                <a:latin typeface="Verdana" pitchFamily="34" charset="0"/>
              </a:rPr>
              <a:t>”</a:t>
            </a:r>
            <a:r>
              <a:rPr lang="en-US" sz="900" dirty="0" smtClean="0">
                <a:latin typeface="Verdana" pitchFamily="34" charset="0"/>
              </a:rPr>
              <a:t>  in October 2010. Original funding received from Danco Laboratories, LLC. through an educational grant. This slide is available at www.arhp.org/core.</a:t>
            </a:r>
            <a:endParaRPr lang="en-US" sz="900" dirty="0" smtClean="0">
              <a:latin typeface="Verdana" pitchFamily="34" charset="0"/>
              <a:ea typeface="MS PGothic"/>
              <a:cs typeface="MS PGothic"/>
            </a:endParaRPr>
          </a:p>
        </p:txBody>
      </p:sp>
      <p:sp>
        <p:nvSpPr>
          <p:cNvPr id="90116"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FE50A19-6D14-4334-8C24-FBA7D075F039}" type="slidenum">
              <a:rPr lang="en-US" smtClean="0"/>
              <a:pPr/>
              <a:t>41</a:t>
            </a:fld>
            <a:endParaRPr lang="en-US" smtClean="0"/>
          </a:p>
        </p:txBody>
      </p:sp>
      <p:sp>
        <p:nvSpPr>
          <p:cNvPr id="90117"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Medication Management of Elective First Trimester Abortion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p:txBody>
          <a:bodyPr wrap="square" numCol="1" anchor="t" anchorCtr="0" compatLnSpc="1">
            <a:prstTxWarp prst="textNoShape">
              <a:avLst/>
            </a:prstTxWarp>
          </a:bodyPr>
          <a:lstStyle/>
          <a:p>
            <a:pPr marL="241653" indent="-241653">
              <a:spcBef>
                <a:spcPct val="0"/>
              </a:spcBef>
              <a:defRPr/>
            </a:pPr>
            <a:r>
              <a:rPr lang="en-US" sz="1000" u="sng" dirty="0" smtClean="0">
                <a:solidFill>
                  <a:srgbClr val="000000"/>
                </a:solidFill>
                <a:latin typeface="Verdana" pitchFamily="34" charset="0"/>
                <a:ea typeface="Times New Roman" pitchFamily="18" charset="0"/>
                <a:cs typeface="Arial" pitchFamily="34" charset="0"/>
              </a:rPr>
              <a:t>Talking Points</a:t>
            </a:r>
          </a:p>
          <a:p>
            <a:pPr marL="241653" indent="-241653">
              <a:spcBef>
                <a:spcPct val="0"/>
              </a:spcBef>
              <a:buFontTx/>
              <a:buChar char="•"/>
              <a:defRPr/>
            </a:pPr>
            <a:r>
              <a:rPr lang="en-US" sz="1000" dirty="0" smtClean="0">
                <a:latin typeface="Verdana" pitchFamily="34" charset="0"/>
              </a:rPr>
              <a:t>Reassure the woman that she is no longer pregnant</a:t>
            </a:r>
          </a:p>
          <a:p>
            <a:pPr marL="241653" indent="-241653">
              <a:spcBef>
                <a:spcPct val="0"/>
              </a:spcBef>
              <a:buFontTx/>
              <a:buChar char="•"/>
              <a:defRPr/>
            </a:pPr>
            <a:r>
              <a:rPr lang="en-US" sz="1000" dirty="0" smtClean="0">
                <a:latin typeface="Verdana" pitchFamily="34" charset="0"/>
              </a:rPr>
              <a:t>There is no evidence that a persistent sac requires treatment.</a:t>
            </a:r>
          </a:p>
          <a:p>
            <a:pPr marL="241653" indent="-241653">
              <a:spcBef>
                <a:spcPct val="0"/>
              </a:spcBef>
              <a:buFontTx/>
              <a:buChar char="•"/>
              <a:defRPr/>
            </a:pPr>
            <a:r>
              <a:rPr lang="en-US" sz="1000" dirty="0" smtClean="0">
                <a:latin typeface="Verdana" pitchFamily="34" charset="0"/>
              </a:rPr>
              <a:t>Management choices should be discussed with the woman:</a:t>
            </a:r>
          </a:p>
          <a:p>
            <a:pPr marL="698853" lvl="1" indent="-241653">
              <a:spcBef>
                <a:spcPct val="0"/>
              </a:spcBef>
              <a:buFontTx/>
              <a:buChar char="•"/>
              <a:defRPr/>
            </a:pPr>
            <a:r>
              <a:rPr lang="en-US" sz="1000" dirty="0" smtClean="0">
                <a:latin typeface="Verdana" pitchFamily="34" charset="0"/>
              </a:rPr>
              <a:t>If the woman is asymptomatic, the persistent sac is self-limiting; it will be expelled with the next menses.</a:t>
            </a:r>
          </a:p>
          <a:p>
            <a:pPr marL="698853" lvl="1" indent="-241653">
              <a:spcBef>
                <a:spcPct val="0"/>
              </a:spcBef>
              <a:buFontTx/>
              <a:buChar char="•"/>
              <a:defRPr/>
            </a:pPr>
            <a:r>
              <a:rPr lang="en-US" sz="1000" dirty="0" smtClean="0">
                <a:latin typeface="Verdana" pitchFamily="34" charset="0"/>
              </a:rPr>
              <a:t>A repeat dose of misoprostol may be offered and is 74% effective in expelling the gestational sac (Reeves 2009)</a:t>
            </a:r>
          </a:p>
          <a:p>
            <a:pPr>
              <a:defRPr/>
            </a:pPr>
            <a:endParaRPr lang="en-US" sz="1000" dirty="0" smtClean="0">
              <a:solidFill>
                <a:srgbClr val="000000"/>
              </a:solidFill>
              <a:latin typeface="Verdana" pitchFamily="34" charset="0"/>
              <a:ea typeface="Times New Roman" pitchFamily="18" charset="0"/>
              <a:cs typeface="Arial" pitchFamily="34" charset="0"/>
            </a:endParaRPr>
          </a:p>
          <a:p>
            <a:pPr marL="241653" indent="-241653">
              <a:spcBef>
                <a:spcPct val="0"/>
              </a:spcBef>
              <a:defRPr/>
            </a:pPr>
            <a:r>
              <a:rPr lang="en-US" sz="1000" u="sng" dirty="0" smtClean="0">
                <a:solidFill>
                  <a:srgbClr val="000000"/>
                </a:solidFill>
                <a:latin typeface="Verdana" pitchFamily="34" charset="0"/>
                <a:ea typeface="Times New Roman" pitchFamily="18" charset="0"/>
                <a:cs typeface="Arial" pitchFamily="34" charset="0"/>
              </a:rPr>
              <a:t>References </a:t>
            </a:r>
          </a:p>
          <a:p>
            <a:pPr marL="241653" indent="-241653">
              <a:spcBef>
                <a:spcPct val="0"/>
              </a:spcBef>
              <a:buFontTx/>
              <a:buChar char="•"/>
              <a:defRPr/>
            </a:pPr>
            <a:r>
              <a:rPr lang="en-US" sz="1000" dirty="0" smtClean="0">
                <a:latin typeface="Verdana" pitchFamily="34" charset="0"/>
              </a:rPr>
              <a:t>Reeves, Matthew F., </a:t>
            </a:r>
            <a:r>
              <a:rPr lang="en-US" sz="1000" dirty="0" err="1" smtClean="0">
                <a:latin typeface="Verdana" pitchFamily="34" charset="0"/>
              </a:rPr>
              <a:t>Anupa</a:t>
            </a:r>
            <a:r>
              <a:rPr lang="en-US" sz="1000" dirty="0" smtClean="0">
                <a:latin typeface="Verdana" pitchFamily="34" charset="0"/>
              </a:rPr>
              <a:t> </a:t>
            </a:r>
            <a:r>
              <a:rPr lang="en-US" sz="1000" dirty="0" err="1" smtClean="0">
                <a:latin typeface="Verdana" pitchFamily="34" charset="0"/>
              </a:rPr>
              <a:t>Kudva</a:t>
            </a:r>
            <a:r>
              <a:rPr lang="en-US" sz="1000" dirty="0" smtClean="0">
                <a:latin typeface="Verdana" pitchFamily="34" charset="0"/>
              </a:rPr>
              <a:t>, and Mitchell D. </a:t>
            </a:r>
            <a:r>
              <a:rPr lang="en-US" sz="1000" dirty="0" err="1" smtClean="0">
                <a:latin typeface="Verdana" pitchFamily="34" charset="0"/>
              </a:rPr>
              <a:t>Creinin</a:t>
            </a:r>
            <a:r>
              <a:rPr lang="en-US" sz="1000" dirty="0" smtClean="0">
                <a:latin typeface="Verdana" pitchFamily="34" charset="0"/>
              </a:rPr>
              <a:t>. 2008. Medical abortion outcomes after a second dose of </a:t>
            </a:r>
            <a:r>
              <a:rPr lang="en-US" sz="1000" dirty="0" err="1" smtClean="0">
                <a:latin typeface="Verdana" pitchFamily="34" charset="0"/>
              </a:rPr>
              <a:t>misoprostol</a:t>
            </a:r>
            <a:r>
              <a:rPr lang="en-US" sz="1000" dirty="0" smtClean="0">
                <a:latin typeface="Verdana" pitchFamily="34" charset="0"/>
              </a:rPr>
              <a:t> for persistent gestational sac. </a:t>
            </a:r>
            <a:r>
              <a:rPr lang="en-US" sz="1000" i="1" dirty="0" smtClean="0">
                <a:latin typeface="Verdana" pitchFamily="34" charset="0"/>
              </a:rPr>
              <a:t>Contraception, 78: 332-5.</a:t>
            </a:r>
            <a:endParaRPr lang="en-US" sz="1000" dirty="0" smtClean="0">
              <a:latin typeface="Verdana" pitchFamily="34" charset="0"/>
            </a:endParaRPr>
          </a:p>
          <a:p>
            <a:pPr>
              <a:defRPr/>
            </a:pPr>
            <a:endParaRPr lang="en-US" sz="1000" dirty="0" smtClean="0">
              <a:latin typeface="Verdana" pitchFamily="34" charset="0"/>
            </a:endParaRPr>
          </a:p>
          <a:p>
            <a:pPr>
              <a:defRPr/>
            </a:pPr>
            <a:r>
              <a:rPr lang="en-US" sz="1000" dirty="0" smtClean="0">
                <a:latin typeface="Verdana" pitchFamily="34" charset="0"/>
              </a:rPr>
              <a:t>---</a:t>
            </a:r>
          </a:p>
          <a:p>
            <a:pPr>
              <a:defRPr/>
            </a:pPr>
            <a:r>
              <a:rPr lang="en-US" sz="1000" dirty="0" smtClean="0">
                <a:latin typeface="Verdana" pitchFamily="34" charset="0"/>
              </a:rPr>
              <a:t>Original content for this slide submitted by ARHP’s Clinical Advisory Committee for “Medication Management of Elective First Trimester Abortion</a:t>
            </a:r>
            <a:r>
              <a:rPr lang="en-US" sz="1000" i="1" dirty="0" smtClean="0">
                <a:latin typeface="Verdana" pitchFamily="34" charset="0"/>
              </a:rPr>
              <a:t>”</a:t>
            </a:r>
            <a:r>
              <a:rPr lang="en-US" sz="1000" dirty="0" smtClean="0">
                <a:latin typeface="Verdana" pitchFamily="34" charset="0"/>
              </a:rPr>
              <a:t>  in October 2010. Original funding received from Danco Laboratories, LLC. through an educational grant. This slide is available at www.arhp.org/core.</a:t>
            </a:r>
          </a:p>
        </p:txBody>
      </p:sp>
      <p:sp>
        <p:nvSpPr>
          <p:cNvPr id="91140"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197F406-E020-4C32-82DC-B9771FD16978}" type="slidenum">
              <a:rPr lang="en-US" smtClean="0"/>
              <a:pPr/>
              <a:t>42</a:t>
            </a:fld>
            <a:endParaRPr lang="en-US" smtClean="0"/>
          </a:p>
        </p:txBody>
      </p:sp>
      <p:sp>
        <p:nvSpPr>
          <p:cNvPr id="91141"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Medication Management of Elective First Trimester Abortion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p:txBody>
          <a:bodyPr wrap="square" numCol="1" anchor="t" anchorCtr="0" compatLnSpc="1">
            <a:prstTxWarp prst="textNoShape">
              <a:avLst/>
            </a:prstTxWarp>
            <a:noAutofit/>
          </a:bodyPr>
          <a:lstStyle/>
          <a:p>
            <a:pPr marL="241653" indent="-241653">
              <a:spcBef>
                <a:spcPct val="0"/>
              </a:spcBef>
              <a:defRPr/>
            </a:pPr>
            <a:r>
              <a:rPr lang="en-US" sz="800" u="sng" dirty="0" smtClean="0">
                <a:solidFill>
                  <a:srgbClr val="000000"/>
                </a:solidFill>
                <a:latin typeface="Verdana" pitchFamily="34" charset="0"/>
                <a:ea typeface="Times New Roman" pitchFamily="18" charset="0"/>
                <a:cs typeface="Arial" pitchFamily="34" charset="0"/>
              </a:rPr>
              <a:t>Talking Points</a:t>
            </a:r>
          </a:p>
          <a:p>
            <a:pPr marL="241653" indent="-241653">
              <a:spcBef>
                <a:spcPct val="0"/>
              </a:spcBef>
              <a:buFontTx/>
              <a:buChar char="•"/>
              <a:defRPr/>
            </a:pPr>
            <a:r>
              <a:rPr lang="en-US" sz="800" dirty="0" smtClean="0">
                <a:latin typeface="Verdana" pitchFamily="34" charset="0"/>
                <a:ea typeface="MS PGothic"/>
                <a:cs typeface="MS PGothic"/>
              </a:rPr>
              <a:t>Mifepristone has no effect on the respiratory system and misoprostol is a type of prostaglandin that promotes </a:t>
            </a:r>
            <a:r>
              <a:rPr lang="en-US" sz="800" dirty="0" err="1" smtClean="0">
                <a:latin typeface="Verdana" pitchFamily="34" charset="0"/>
                <a:ea typeface="MS PGothic"/>
                <a:cs typeface="MS PGothic"/>
              </a:rPr>
              <a:t>bronchodilation</a:t>
            </a:r>
            <a:r>
              <a:rPr lang="en-US" sz="800" dirty="0" smtClean="0">
                <a:latin typeface="Verdana" pitchFamily="34" charset="0"/>
                <a:ea typeface="MS PGothic"/>
                <a:cs typeface="MS PGothic"/>
              </a:rPr>
              <a:t>.  (Bernstein 2004, Creinin 2009)</a:t>
            </a:r>
          </a:p>
          <a:p>
            <a:pPr marL="241653" indent="-241653">
              <a:spcBef>
                <a:spcPct val="0"/>
              </a:spcBef>
              <a:buFontTx/>
              <a:buChar char="•"/>
              <a:defRPr/>
            </a:pPr>
            <a:r>
              <a:rPr lang="en-US" sz="800" dirty="0" smtClean="0">
                <a:latin typeface="Verdana" pitchFamily="34" charset="0"/>
                <a:ea typeface="MS PGothic"/>
                <a:cs typeface="MS PGothic"/>
              </a:rPr>
              <a:t>The medicines in asthma inhalers are not systemically absorbed- therefore, there are no contraindications to Janet having medical abortion.</a:t>
            </a:r>
          </a:p>
          <a:p>
            <a:pPr marL="241653" indent="-241653">
              <a:spcBef>
                <a:spcPct val="0"/>
              </a:spcBef>
              <a:buFontTx/>
              <a:buChar char="•"/>
              <a:defRPr/>
            </a:pPr>
            <a:r>
              <a:rPr lang="en-US" sz="800" dirty="0" smtClean="0">
                <a:latin typeface="Verdana" pitchFamily="34" charset="0"/>
              </a:rPr>
              <a:t>Provision of medical abortion to asthmatic women requiring systemic corticosteroids has not been studied. </a:t>
            </a:r>
          </a:p>
          <a:p>
            <a:pPr marL="698853" lvl="1" indent="-241653">
              <a:spcBef>
                <a:spcPct val="0"/>
              </a:spcBef>
              <a:buFontTx/>
              <a:buChar char="•"/>
              <a:defRPr/>
            </a:pPr>
            <a:r>
              <a:rPr lang="en-US" sz="800" dirty="0" smtClean="0">
                <a:latin typeface="Verdana" pitchFamily="34" charset="0"/>
              </a:rPr>
              <a:t>One review suggests that mifepristone should be given to such women with a high level of caution, and then only if the asthma is well-controlled on corticosteroids (Davey 2006). In these cases, the </a:t>
            </a:r>
            <a:r>
              <a:rPr lang="en-US" sz="800" dirty="0" err="1" smtClean="0">
                <a:latin typeface="Verdana" pitchFamily="34" charset="0"/>
              </a:rPr>
              <a:t>glucocorticoid</a:t>
            </a:r>
            <a:r>
              <a:rPr lang="en-US" sz="800" dirty="0" smtClean="0">
                <a:latin typeface="Verdana" pitchFamily="34" charset="0"/>
              </a:rPr>
              <a:t> dose would be increased for several days prior to and several days following administration of mifepristone. </a:t>
            </a:r>
          </a:p>
          <a:p>
            <a:pPr marL="698853" lvl="1" indent="-241653">
              <a:spcBef>
                <a:spcPct val="0"/>
              </a:spcBef>
              <a:buFontTx/>
              <a:buChar char="•"/>
              <a:defRPr/>
            </a:pPr>
            <a:r>
              <a:rPr lang="en-US" sz="800" dirty="0" smtClean="0">
                <a:latin typeface="Verdana" pitchFamily="34" charset="0"/>
              </a:rPr>
              <a:t>Other experts recommend that women with severe, poorly controlled asthma who are on long-term corticosteroid use should not take mifepristone (</a:t>
            </a:r>
            <a:r>
              <a:rPr lang="en-US" sz="800" dirty="0" err="1" smtClean="0">
                <a:latin typeface="Verdana" pitchFamily="34" charset="0"/>
              </a:rPr>
              <a:t>Christin</a:t>
            </a:r>
            <a:r>
              <a:rPr lang="en-US" sz="800" dirty="0" smtClean="0">
                <a:latin typeface="Verdana" pitchFamily="34" charset="0"/>
              </a:rPr>
              <a:t>-Maitre 2000, Creinin 2009, Sitruk-Ware 2006). This is because the risks of an asthma exacerbation, which can be life-threatening, are greater than the potential benefits of mifepristone abortion. </a:t>
            </a:r>
          </a:p>
          <a:p>
            <a:pPr>
              <a:defRPr/>
            </a:pPr>
            <a:endParaRPr lang="en-US" sz="800" dirty="0" smtClean="0">
              <a:solidFill>
                <a:srgbClr val="000000"/>
              </a:solidFill>
              <a:latin typeface="Verdana" pitchFamily="34" charset="0"/>
              <a:ea typeface="Times New Roman" pitchFamily="18" charset="0"/>
              <a:cs typeface="Arial" pitchFamily="34" charset="0"/>
            </a:endParaRPr>
          </a:p>
          <a:p>
            <a:pPr marL="241653" indent="-241653">
              <a:spcBef>
                <a:spcPct val="0"/>
              </a:spcBef>
              <a:defRPr/>
            </a:pPr>
            <a:r>
              <a:rPr lang="en-US" sz="800" u="sng" dirty="0" smtClean="0">
                <a:solidFill>
                  <a:srgbClr val="000000"/>
                </a:solidFill>
                <a:latin typeface="Verdana" pitchFamily="34" charset="0"/>
                <a:ea typeface="Times New Roman" pitchFamily="18" charset="0"/>
                <a:cs typeface="Arial" pitchFamily="34" charset="0"/>
              </a:rPr>
              <a:t>References </a:t>
            </a:r>
          </a:p>
          <a:p>
            <a:pPr marL="241653" indent="-241653">
              <a:spcBef>
                <a:spcPct val="0"/>
              </a:spcBef>
              <a:buFontTx/>
              <a:buChar char="•"/>
              <a:defRPr/>
            </a:pPr>
            <a:r>
              <a:rPr lang="en-US" sz="800" dirty="0" smtClean="0">
                <a:latin typeface="Verdana" pitchFamily="34" charset="0"/>
              </a:rPr>
              <a:t>Bernstein, Peter, and Lev </a:t>
            </a:r>
            <a:r>
              <a:rPr lang="en-US" sz="800" dirty="0" err="1" smtClean="0">
                <a:latin typeface="Verdana" pitchFamily="34" charset="0"/>
              </a:rPr>
              <a:t>Kandinow</a:t>
            </a:r>
            <a:r>
              <a:rPr lang="en-US" sz="800" dirty="0" smtClean="0">
                <a:latin typeface="Verdana" pitchFamily="34" charset="0"/>
              </a:rPr>
              <a:t>. 2004. Use of misoprostol for labor induction in patients with asthma. </a:t>
            </a:r>
            <a:r>
              <a:rPr lang="en-US" sz="800" i="1" dirty="0" err="1" smtClean="0">
                <a:latin typeface="Verdana" pitchFamily="34" charset="0"/>
              </a:rPr>
              <a:t>Medscape</a:t>
            </a:r>
            <a:r>
              <a:rPr lang="en-US" sz="800" i="1" dirty="0" smtClean="0">
                <a:latin typeface="Verdana" pitchFamily="34" charset="0"/>
              </a:rPr>
              <a:t>. </a:t>
            </a:r>
            <a:r>
              <a:rPr lang="en-US" sz="800" i="1" dirty="0" err="1" smtClean="0">
                <a:latin typeface="Verdana" pitchFamily="34" charset="0"/>
              </a:rPr>
              <a:t>http://www.medscape.com/</a:t>
            </a:r>
            <a:endParaRPr lang="en-US" sz="800" i="1" dirty="0" smtClean="0">
              <a:latin typeface="Verdana" pitchFamily="34" charset="0"/>
            </a:endParaRPr>
          </a:p>
          <a:p>
            <a:pPr marL="241653" indent="-241653">
              <a:spcBef>
                <a:spcPct val="0"/>
              </a:spcBef>
              <a:buFontTx/>
              <a:buChar char="•"/>
              <a:defRPr/>
            </a:pPr>
            <a:r>
              <a:rPr lang="en-US" sz="800" dirty="0" smtClean="0">
                <a:latin typeface="Verdana" pitchFamily="34" charset="0"/>
              </a:rPr>
              <a:t>Creinin MD, Gemzell Danielsson K. 2009. Medical abortion in early </a:t>
            </a:r>
            <a:r>
              <a:rPr lang="en-US" sz="800" dirty="0" err="1" smtClean="0">
                <a:latin typeface="Verdana" pitchFamily="34" charset="0"/>
              </a:rPr>
              <a:t>pregnancy.In</a:t>
            </a:r>
            <a:r>
              <a:rPr lang="en-US" sz="800" dirty="0" smtClean="0">
                <a:latin typeface="Verdana" pitchFamily="34" charset="0"/>
              </a:rPr>
              <a:t> </a:t>
            </a:r>
            <a:r>
              <a:rPr lang="en-US" sz="800" i="1" dirty="0" smtClean="0">
                <a:latin typeface="Verdana" pitchFamily="34" charset="0"/>
              </a:rPr>
              <a:t>Management of Unintended and Abnormal Pregnancy: Comprehensive Abortion Care, eds. </a:t>
            </a:r>
            <a:r>
              <a:rPr lang="en-US" sz="800" dirty="0" smtClean="0">
                <a:latin typeface="Verdana" pitchFamily="34" charset="0"/>
              </a:rPr>
              <a:t>Maureen Paul, E. Steve Lichtenberg, Lynn Borgatta, David A. Grimes, Phillip G. Stubblefield, and Mitchell D. Creinin, 49. West Sussex, UK: Wiley-Blackwell.</a:t>
            </a:r>
          </a:p>
          <a:p>
            <a:pPr marL="241653" indent="-241653">
              <a:spcBef>
                <a:spcPct val="0"/>
              </a:spcBef>
              <a:buFontTx/>
              <a:buChar char="•"/>
              <a:defRPr/>
            </a:pPr>
            <a:r>
              <a:rPr lang="en-US" sz="800" dirty="0" smtClean="0">
                <a:latin typeface="Verdana" pitchFamily="34" charset="0"/>
              </a:rPr>
              <a:t>Davey, Angela.  2006.  Mifepristone and prostaglandin for termination of pregnancy: contraindications for use, reasons, and rationale.  </a:t>
            </a:r>
            <a:r>
              <a:rPr lang="en-US" sz="800" i="1" dirty="0" smtClean="0">
                <a:latin typeface="Verdana" pitchFamily="34" charset="0"/>
              </a:rPr>
              <a:t>Contraception.</a:t>
            </a:r>
            <a:r>
              <a:rPr lang="en-US" sz="800" dirty="0" smtClean="0">
                <a:latin typeface="Verdana" pitchFamily="34" charset="0"/>
              </a:rPr>
              <a:t> 74(1):16-20. </a:t>
            </a:r>
          </a:p>
          <a:p>
            <a:pPr marL="241653" indent="-241653">
              <a:spcBef>
                <a:spcPct val="0"/>
              </a:spcBef>
              <a:buFontTx/>
              <a:buChar char="•"/>
              <a:defRPr/>
            </a:pPr>
            <a:r>
              <a:rPr lang="en-US" sz="800" dirty="0" err="1" smtClean="0">
                <a:latin typeface="Verdana" pitchFamily="34" charset="0"/>
              </a:rPr>
              <a:t>Christin</a:t>
            </a:r>
            <a:r>
              <a:rPr lang="en-US" sz="800" dirty="0" smtClean="0">
                <a:latin typeface="Verdana" pitchFamily="34" charset="0"/>
              </a:rPr>
              <a:t>-Maitre S, Bouchard P, Spitz IM.  2000.  Medical termination of pregnancy.  New England Journal of Medicine.  342(13):946-56.</a:t>
            </a:r>
          </a:p>
          <a:p>
            <a:pPr marL="241653" indent="-241653">
              <a:spcBef>
                <a:spcPct val="0"/>
              </a:spcBef>
              <a:buFontTx/>
              <a:buChar char="•"/>
              <a:defRPr/>
            </a:pPr>
            <a:r>
              <a:rPr lang="en-US" sz="800" dirty="0" smtClean="0">
                <a:latin typeface="Verdana" pitchFamily="34" charset="0"/>
              </a:rPr>
              <a:t>Sitruk-Ware R. 2006.  Mifepristone and misoprostol sequential regimen side effects, complications and safety.  </a:t>
            </a:r>
            <a:r>
              <a:rPr lang="en-US" sz="800" i="1" dirty="0" smtClean="0">
                <a:latin typeface="Verdana" pitchFamily="34" charset="0"/>
              </a:rPr>
              <a:t>Contraception</a:t>
            </a:r>
            <a:r>
              <a:rPr lang="en-US" sz="800" dirty="0" smtClean="0">
                <a:latin typeface="Verdana" pitchFamily="34" charset="0"/>
              </a:rPr>
              <a:t>. 74(1):48-55.</a:t>
            </a:r>
          </a:p>
          <a:p>
            <a:pPr marL="241653" indent="-241653">
              <a:spcBef>
                <a:spcPct val="0"/>
              </a:spcBef>
              <a:defRPr/>
            </a:pPr>
            <a:endParaRPr lang="en-US" sz="800" u="sng" dirty="0" smtClean="0">
              <a:latin typeface="Verdana" pitchFamily="34" charset="0"/>
              <a:ea typeface="MS PGothic"/>
              <a:cs typeface="MS PGothic"/>
            </a:endParaRPr>
          </a:p>
          <a:p>
            <a:pPr>
              <a:defRPr/>
            </a:pPr>
            <a:r>
              <a:rPr lang="en-US" sz="800" dirty="0" smtClean="0">
                <a:latin typeface="Verdana" pitchFamily="34" charset="0"/>
              </a:rPr>
              <a:t>---</a:t>
            </a:r>
          </a:p>
          <a:p>
            <a:pPr>
              <a:defRPr/>
            </a:pPr>
            <a:r>
              <a:rPr lang="en-US" sz="800" dirty="0" smtClean="0">
                <a:latin typeface="Verdana" pitchFamily="34" charset="0"/>
              </a:rPr>
              <a:t>Original content for this slide submitted by ARHP’s Clinical Advisory Committee for “Medication Management of Elective First Trimester Abortion</a:t>
            </a:r>
            <a:r>
              <a:rPr lang="en-US" sz="800" i="1" dirty="0" smtClean="0">
                <a:latin typeface="Verdana" pitchFamily="34" charset="0"/>
              </a:rPr>
              <a:t>”</a:t>
            </a:r>
            <a:r>
              <a:rPr lang="en-US" sz="800" dirty="0" smtClean="0">
                <a:latin typeface="Verdana" pitchFamily="34" charset="0"/>
              </a:rPr>
              <a:t>  in October 2010. Original funding received from Danco Laboratories, LLC. through an educational grant. This slide is available at www.arhp.org/core.</a:t>
            </a:r>
          </a:p>
        </p:txBody>
      </p:sp>
      <p:sp>
        <p:nvSpPr>
          <p:cNvPr id="92164"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8E110C7-BAE2-4C6E-B8DB-B2A5AE8DD49A}" type="slidenum">
              <a:rPr lang="en-US" smtClean="0"/>
              <a:pPr/>
              <a:t>43</a:t>
            </a:fld>
            <a:endParaRPr lang="en-US" smtClean="0"/>
          </a:p>
        </p:txBody>
      </p:sp>
      <p:sp>
        <p:nvSpPr>
          <p:cNvPr id="92165"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Medication Management of Elective First Trimester Abortion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p:txBody>
          <a:bodyPr wrap="square" numCol="1" anchor="t" anchorCtr="0" compatLnSpc="1">
            <a:prstTxWarp prst="textNoShape">
              <a:avLst/>
            </a:prstTxWarp>
            <a:noAutofit/>
          </a:bodyPr>
          <a:lstStyle/>
          <a:p>
            <a:pPr marL="241653" indent="-241653">
              <a:spcBef>
                <a:spcPct val="0"/>
              </a:spcBef>
              <a:defRPr/>
            </a:pPr>
            <a:r>
              <a:rPr lang="en-US" sz="1000" u="sng" dirty="0" smtClean="0">
                <a:solidFill>
                  <a:srgbClr val="000000"/>
                </a:solidFill>
                <a:latin typeface="Verdana" pitchFamily="34" charset="0"/>
                <a:ea typeface="Times New Roman" pitchFamily="18" charset="0"/>
                <a:cs typeface="Arial" pitchFamily="34" charset="0"/>
              </a:rPr>
              <a:t>Talking Points</a:t>
            </a:r>
          </a:p>
          <a:p>
            <a:pPr marL="241653" indent="-241653">
              <a:spcBef>
                <a:spcPct val="0"/>
              </a:spcBef>
              <a:buFontTx/>
              <a:buChar char="•"/>
              <a:defRPr/>
            </a:pPr>
            <a:r>
              <a:rPr lang="en-US" sz="1000" dirty="0" smtClean="0">
                <a:latin typeface="Verdana" pitchFamily="34" charset="0"/>
                <a:ea typeface="MS PGothic"/>
                <a:cs typeface="MS PGothic"/>
              </a:rPr>
              <a:t>Adolescents are appropriate candidates for medical abortion if they understand the process and are prepared (as women of all ages need to be)</a:t>
            </a:r>
          </a:p>
          <a:p>
            <a:pPr marL="241653" indent="-241653">
              <a:spcBef>
                <a:spcPct val="0"/>
              </a:spcBef>
              <a:buFontTx/>
              <a:buChar char="•"/>
              <a:defRPr/>
            </a:pPr>
            <a:r>
              <a:rPr lang="en-US" sz="1000" dirty="0" smtClean="0">
                <a:latin typeface="Verdana" pitchFamily="34" charset="0"/>
                <a:ea typeface="MS PGothic"/>
                <a:cs typeface="MS PGothic"/>
              </a:rPr>
              <a:t>Studies show that adolescents handle medical abortion well</a:t>
            </a:r>
          </a:p>
          <a:p>
            <a:pPr marL="241653" indent="-241653">
              <a:spcBef>
                <a:spcPct val="0"/>
              </a:spcBef>
              <a:buFontTx/>
              <a:buChar char="•"/>
              <a:defRPr/>
            </a:pPr>
            <a:r>
              <a:rPr lang="en-US" sz="1000" dirty="0" smtClean="0">
                <a:latin typeface="Verdana" pitchFamily="34" charset="0"/>
                <a:ea typeface="MS PGothic"/>
                <a:cs typeface="MS PGothic"/>
              </a:rPr>
              <a:t>Medical abortion is slightly more effective in </a:t>
            </a:r>
            <a:r>
              <a:rPr lang="en-US" sz="1000" dirty="0" err="1" smtClean="0">
                <a:latin typeface="Verdana" pitchFamily="34" charset="0"/>
                <a:ea typeface="MS PGothic"/>
                <a:cs typeface="MS PGothic"/>
              </a:rPr>
              <a:t>nulliparous</a:t>
            </a:r>
            <a:r>
              <a:rPr lang="en-US" sz="1000" dirty="0" smtClean="0">
                <a:latin typeface="Verdana" pitchFamily="34" charset="0"/>
                <a:ea typeface="MS PGothic"/>
                <a:cs typeface="MS PGothic"/>
              </a:rPr>
              <a:t> women (which is more likely in an adolescent)</a:t>
            </a:r>
          </a:p>
          <a:p>
            <a:pPr marL="241653" indent="-241653">
              <a:spcBef>
                <a:spcPct val="0"/>
              </a:spcBef>
              <a:buFontTx/>
              <a:buChar char="•"/>
              <a:defRPr/>
            </a:pPr>
            <a:r>
              <a:rPr lang="en-US" sz="1000" dirty="0" smtClean="0">
                <a:latin typeface="Verdana" pitchFamily="34" charset="0"/>
                <a:ea typeface="MS PGothic"/>
                <a:cs typeface="MS PGothic"/>
              </a:rPr>
              <a:t>The national data base of Finland found that </a:t>
            </a:r>
            <a:r>
              <a:rPr lang="en-US" sz="1000" dirty="0" smtClean="0">
                <a:latin typeface="Verdana" pitchFamily="34" charset="0"/>
              </a:rPr>
              <a:t>the incidence of post-</a:t>
            </a:r>
            <a:r>
              <a:rPr lang="en-US" sz="1000" dirty="0" err="1" smtClean="0">
                <a:latin typeface="Verdana" pitchFamily="34" charset="0"/>
              </a:rPr>
              <a:t>abortal</a:t>
            </a:r>
            <a:r>
              <a:rPr lang="en-US" sz="1000" dirty="0" smtClean="0">
                <a:latin typeface="Verdana" pitchFamily="34" charset="0"/>
              </a:rPr>
              <a:t> complications is similar or lower among adolescents than among adult women. Compared to surgical method, medical abortion is a safe alternative to adolescent women.</a:t>
            </a:r>
            <a:endParaRPr lang="en-US" sz="1000" dirty="0" smtClean="0">
              <a:latin typeface="Verdana" pitchFamily="34" charset="0"/>
              <a:ea typeface="MS PGothic"/>
              <a:cs typeface="MS PGothic"/>
            </a:endParaRPr>
          </a:p>
          <a:p>
            <a:pPr>
              <a:defRPr/>
            </a:pPr>
            <a:endParaRPr lang="en-US" sz="1000" dirty="0" smtClean="0">
              <a:solidFill>
                <a:srgbClr val="000000"/>
              </a:solidFill>
              <a:latin typeface="Verdana" pitchFamily="34" charset="0"/>
              <a:ea typeface="Times New Roman" pitchFamily="18" charset="0"/>
              <a:cs typeface="Arial" pitchFamily="34" charset="0"/>
            </a:endParaRPr>
          </a:p>
          <a:p>
            <a:pPr marL="241653" indent="-241653">
              <a:spcBef>
                <a:spcPct val="0"/>
              </a:spcBef>
              <a:defRPr/>
            </a:pPr>
            <a:r>
              <a:rPr lang="en-US" sz="1000" u="sng" dirty="0" smtClean="0">
                <a:solidFill>
                  <a:srgbClr val="000000"/>
                </a:solidFill>
                <a:latin typeface="Verdana" pitchFamily="34" charset="0"/>
                <a:ea typeface="Times New Roman" pitchFamily="18" charset="0"/>
                <a:cs typeface="Arial" pitchFamily="34" charset="0"/>
              </a:rPr>
              <a:t>References </a:t>
            </a:r>
          </a:p>
          <a:p>
            <a:pPr marL="241653" indent="-241653">
              <a:spcBef>
                <a:spcPct val="0"/>
              </a:spcBef>
              <a:buFontTx/>
              <a:buChar char="•"/>
              <a:defRPr/>
            </a:pPr>
            <a:r>
              <a:rPr lang="en-US" sz="1000" dirty="0" smtClean="0">
                <a:latin typeface="Verdana" pitchFamily="34" charset="0"/>
              </a:rPr>
              <a:t>Phelps, Rachael, Eric A. Schaff, and Stephen L. Fielding. 2001. Mifepristone abortion in minors. </a:t>
            </a:r>
            <a:r>
              <a:rPr lang="en-US" sz="1000" i="1" dirty="0" smtClean="0">
                <a:latin typeface="Verdana" pitchFamily="34" charset="0"/>
              </a:rPr>
              <a:t>Contraception, 64: 339-43.</a:t>
            </a:r>
          </a:p>
          <a:p>
            <a:pPr marL="241653" indent="-241653">
              <a:spcBef>
                <a:spcPct val="0"/>
              </a:spcBef>
              <a:buFontTx/>
              <a:buChar char="•"/>
              <a:defRPr/>
            </a:pPr>
            <a:r>
              <a:rPr lang="fi-FI" sz="1000" dirty="0" smtClean="0">
                <a:latin typeface="Verdana" pitchFamily="34" charset="0"/>
              </a:rPr>
              <a:t>M. Niinimäki, A. Pouta, A. Bloigu, M. Gissler, E. Hemminki, S. Suhonen, </a:t>
            </a:r>
            <a:r>
              <a:rPr lang="en-US" sz="1000" dirty="0" smtClean="0">
                <a:latin typeface="Verdana" pitchFamily="34" charset="0"/>
              </a:rPr>
              <a:t>O. </a:t>
            </a:r>
            <a:r>
              <a:rPr lang="en-US" sz="1000" dirty="0" err="1" smtClean="0">
                <a:latin typeface="Verdana" pitchFamily="34" charset="0"/>
              </a:rPr>
              <a:t>Heikinheimo</a:t>
            </a:r>
            <a:r>
              <a:rPr lang="en-US" sz="1000" dirty="0" smtClean="0">
                <a:latin typeface="Verdana" pitchFamily="34" charset="0"/>
              </a:rPr>
              <a:t>. 2009. Safety of medical vs. surgical abortion in adolescents. International Journal of Gynecology and Obstetrics, Volume 107, </a:t>
            </a:r>
            <a:r>
              <a:rPr lang="fr-FR" sz="1000" dirty="0" err="1" smtClean="0">
                <a:latin typeface="Verdana" pitchFamily="34" charset="0"/>
              </a:rPr>
              <a:t>Supplement</a:t>
            </a:r>
            <a:r>
              <a:rPr lang="fr-FR" sz="1000" dirty="0" smtClean="0">
                <a:latin typeface="Verdana" pitchFamily="34" charset="0"/>
              </a:rPr>
              <a:t> 2, Page S287.</a:t>
            </a:r>
          </a:p>
          <a:p>
            <a:pPr marL="241653" indent="-241653">
              <a:spcBef>
                <a:spcPct val="0"/>
              </a:spcBef>
              <a:buFontTx/>
              <a:buChar char="•"/>
              <a:defRPr/>
            </a:pPr>
            <a:r>
              <a:rPr lang="en-US" sz="1000" dirty="0" smtClean="0">
                <a:latin typeface="Verdana" pitchFamily="34" charset="0"/>
              </a:rPr>
              <a:t>Li-Wei </a:t>
            </a:r>
            <a:r>
              <a:rPr lang="en-US" sz="1000" dirty="0" err="1" smtClean="0">
                <a:latin typeface="Verdana" pitchFamily="34" charset="0"/>
              </a:rPr>
              <a:t>Chien</a:t>
            </a:r>
            <a:r>
              <a:rPr lang="en-US" sz="1000" dirty="0" smtClean="0">
                <a:latin typeface="Verdana" pitchFamily="34" charset="0"/>
              </a:rPr>
              <a:t>, Wei-Min Liu, </a:t>
            </a:r>
            <a:r>
              <a:rPr lang="en-US" sz="1000" dirty="0" err="1" smtClean="0">
                <a:latin typeface="Verdana" pitchFamily="34" charset="0"/>
              </a:rPr>
              <a:t>Chii-Ruey</a:t>
            </a:r>
            <a:r>
              <a:rPr lang="en-US" sz="1000" dirty="0" smtClean="0">
                <a:latin typeface="Verdana" pitchFamily="34" charset="0"/>
              </a:rPr>
              <a:t> </a:t>
            </a:r>
            <a:r>
              <a:rPr lang="en-US" sz="1000" dirty="0" err="1" smtClean="0">
                <a:latin typeface="Verdana" pitchFamily="34" charset="0"/>
              </a:rPr>
              <a:t>Tzeng</a:t>
            </a:r>
            <a:r>
              <a:rPr lang="en-US" sz="1000" dirty="0" smtClean="0">
                <a:latin typeface="Verdana" pitchFamily="34" charset="0"/>
              </a:rPr>
              <a:t>, </a:t>
            </a:r>
            <a:r>
              <a:rPr lang="en-US" sz="1000" dirty="0" err="1" smtClean="0">
                <a:latin typeface="Verdana" pitchFamily="34" charset="0"/>
              </a:rPr>
              <a:t>Heng-Kien</a:t>
            </a:r>
            <a:r>
              <a:rPr lang="en-US" sz="1000" dirty="0" smtClean="0">
                <a:latin typeface="Verdana" pitchFamily="34" charset="0"/>
              </a:rPr>
              <a:t> Au. 2009. Effect of previous live birth and prior route of delivery on the outcome of early medical abortion. </a:t>
            </a:r>
            <a:r>
              <a:rPr lang="en-US" sz="1000" i="1" dirty="0" smtClean="0">
                <a:latin typeface="Verdana" pitchFamily="34" charset="0"/>
              </a:rPr>
              <a:t>Obstetrics &amp; Gynecology; </a:t>
            </a:r>
            <a:r>
              <a:rPr lang="en-US" sz="1000" dirty="0" smtClean="0">
                <a:latin typeface="Verdana" pitchFamily="34" charset="0"/>
              </a:rPr>
              <a:t>113(3): 669-674. </a:t>
            </a:r>
          </a:p>
          <a:p>
            <a:pPr marL="241653" indent="-241653">
              <a:spcBef>
                <a:spcPct val="0"/>
              </a:spcBef>
              <a:defRPr/>
            </a:pPr>
            <a:endParaRPr lang="en-US" sz="1000" dirty="0" smtClean="0">
              <a:latin typeface="Verdana" pitchFamily="34" charset="0"/>
              <a:ea typeface="MS PGothic"/>
              <a:cs typeface="MS PGothic"/>
            </a:endParaRPr>
          </a:p>
          <a:p>
            <a:pPr>
              <a:defRPr/>
            </a:pPr>
            <a:r>
              <a:rPr lang="en-US" sz="1000" dirty="0" smtClean="0">
                <a:latin typeface="Verdana" pitchFamily="34" charset="0"/>
              </a:rPr>
              <a:t>---</a:t>
            </a:r>
          </a:p>
          <a:p>
            <a:pPr>
              <a:defRPr/>
            </a:pPr>
            <a:r>
              <a:rPr lang="en-US" sz="1000" dirty="0" smtClean="0">
                <a:latin typeface="Verdana" pitchFamily="34" charset="0"/>
              </a:rPr>
              <a:t>Original content for this slide submitted by ARHP’s Clinical Advisory Committee for “Medication Management of Elective First Trimester Abortion</a:t>
            </a:r>
            <a:r>
              <a:rPr lang="en-US" sz="1000" i="1" dirty="0" smtClean="0">
                <a:latin typeface="Verdana" pitchFamily="34" charset="0"/>
              </a:rPr>
              <a:t>”</a:t>
            </a:r>
            <a:r>
              <a:rPr lang="en-US" sz="1000" dirty="0" smtClean="0">
                <a:latin typeface="Verdana" pitchFamily="34" charset="0"/>
              </a:rPr>
              <a:t>  in October 2010. Original funding received from Danco Laboratories, LLC. through an educational grant. This slide is available at www.arhp.org/core.</a:t>
            </a:r>
          </a:p>
        </p:txBody>
      </p:sp>
      <p:sp>
        <p:nvSpPr>
          <p:cNvPr id="93188"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7D7107-D47D-434F-87B1-FB56CCED5061}" type="slidenum">
              <a:rPr lang="en-US" smtClean="0"/>
              <a:pPr/>
              <a:t>44</a:t>
            </a:fld>
            <a:endParaRPr lang="en-US" smtClean="0"/>
          </a:p>
        </p:txBody>
      </p:sp>
      <p:sp>
        <p:nvSpPr>
          <p:cNvPr id="93189"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Medication Management of Elective First Trimester Abortion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26"/>
          <p:cNvSpPr>
            <a:spLocks noChangeArrowheads="1" noTextEdit="1"/>
          </p:cNvSpPr>
          <p:nvPr>
            <p:ph type="sldImg"/>
          </p:nvPr>
        </p:nvSpPr>
        <p:spPr bwMode="auto">
          <a:xfrm>
            <a:off x="1144588" y="685800"/>
            <a:ext cx="4572000" cy="3429000"/>
          </a:xfrm>
          <a:noFill/>
          <a:ln>
            <a:solidFill>
              <a:srgbClr val="000000"/>
            </a:solidFill>
            <a:miter lim="800000"/>
            <a:headEnd/>
            <a:tailEnd/>
          </a:ln>
        </p:spPr>
      </p:sp>
      <p:sp>
        <p:nvSpPr>
          <p:cNvPr id="55301" name="Rectangle 1027"/>
          <p:cNvSpPr>
            <a:spLocks noGrp="1" noChangeArrowheads="1"/>
          </p:cNvSpPr>
          <p:nvPr>
            <p:ph type="body" idx="1"/>
          </p:nvPr>
        </p:nvSpPr>
        <p:spPr bwMode="auto">
          <a:xfrm>
            <a:off x="914400" y="4343400"/>
            <a:ext cx="5029200" cy="4114800"/>
          </a:xfrm>
        </p:spPr>
        <p:txBody>
          <a:bodyPr wrap="square" numCol="1" anchor="t" anchorCtr="0" compatLnSpc="1">
            <a:prstTxWarp prst="textNoShape">
              <a:avLst/>
            </a:prstTxWarp>
          </a:bodyPr>
          <a:lstStyle/>
          <a:p>
            <a:pPr marL="241653" indent="-241653">
              <a:spcBef>
                <a:spcPct val="0"/>
              </a:spcBef>
              <a:defRPr/>
            </a:pPr>
            <a:r>
              <a:rPr lang="en-US" sz="1000" u="sng" dirty="0" smtClean="0">
                <a:solidFill>
                  <a:srgbClr val="000000"/>
                </a:solidFill>
                <a:latin typeface="Verdana" pitchFamily="34" charset="0"/>
                <a:ea typeface="Times New Roman" pitchFamily="18" charset="0"/>
                <a:cs typeface="Arial" pitchFamily="34" charset="0"/>
              </a:rPr>
              <a:t>Talking Points</a:t>
            </a:r>
          </a:p>
          <a:p>
            <a:pPr marL="241653" indent="-241653">
              <a:spcBef>
                <a:spcPct val="0"/>
              </a:spcBef>
              <a:buFontTx/>
              <a:buChar char="•"/>
              <a:defRPr/>
            </a:pPr>
            <a:r>
              <a:rPr lang="en-US" sz="1000" dirty="0" smtClean="0">
                <a:latin typeface="Verdana" pitchFamily="34" charset="0"/>
              </a:rPr>
              <a:t>CDC data from 2003 show that the vast majority of abortion procedures (61%) happen early in pregnancy. Of these early procedures, 27% occurred at or before 6 weeks’ gestation, 18% at 7 weeks, and 15.5% at 8 weeks.</a:t>
            </a:r>
          </a:p>
          <a:p>
            <a:pPr marL="241653" indent="-241653">
              <a:spcBef>
                <a:spcPct val="0"/>
              </a:spcBef>
              <a:buFontTx/>
              <a:buChar char="•"/>
              <a:defRPr/>
            </a:pPr>
            <a:r>
              <a:rPr lang="en-US" sz="1000" dirty="0" smtClean="0">
                <a:latin typeface="Verdana" pitchFamily="34" charset="0"/>
              </a:rPr>
              <a:t>18% of abortion procedures occur between weeks 9 and 10.</a:t>
            </a:r>
          </a:p>
          <a:p>
            <a:pPr marL="241653" indent="-241653">
              <a:spcBef>
                <a:spcPct val="0"/>
              </a:spcBef>
              <a:buFontTx/>
              <a:buChar char="•"/>
              <a:defRPr/>
            </a:pPr>
            <a:r>
              <a:rPr lang="en-US" sz="1000" dirty="0" smtClean="0">
                <a:latin typeface="Verdana" pitchFamily="34" charset="0"/>
              </a:rPr>
              <a:t>Nearly 10% of procedures happen between weeks 11 and 12.</a:t>
            </a:r>
          </a:p>
          <a:p>
            <a:pPr marL="241653" indent="-241653">
              <a:spcBef>
                <a:spcPct val="0"/>
              </a:spcBef>
              <a:buFontTx/>
              <a:buChar char="•"/>
              <a:defRPr/>
            </a:pPr>
            <a:r>
              <a:rPr lang="en-US" sz="1000" dirty="0" smtClean="0">
                <a:latin typeface="Verdana" pitchFamily="34" charset="0"/>
              </a:rPr>
              <a:t>Substantially fewer procedures are performed from the second trimester on: 6% between weeks 13 and 15, 4% between weeks 16 and 20. </a:t>
            </a:r>
          </a:p>
          <a:p>
            <a:pPr marL="241653" indent="-241653">
              <a:spcBef>
                <a:spcPct val="0"/>
              </a:spcBef>
              <a:buFontTx/>
              <a:buChar char="•"/>
              <a:defRPr/>
            </a:pPr>
            <a:r>
              <a:rPr lang="en-US" sz="1000" dirty="0" smtClean="0">
                <a:latin typeface="Verdana" pitchFamily="34" charset="0"/>
              </a:rPr>
              <a:t>1% of all abortion procedures occur after 21 weeks’ gestation.</a:t>
            </a:r>
          </a:p>
          <a:p>
            <a:pPr marL="241653" indent="-241653">
              <a:spcBef>
                <a:spcPct val="0"/>
              </a:spcBef>
              <a:buFontTx/>
              <a:buChar char="•"/>
              <a:defRPr/>
            </a:pPr>
            <a:endParaRPr lang="en-US" sz="1000" dirty="0" smtClean="0">
              <a:solidFill>
                <a:srgbClr val="000000"/>
              </a:solidFill>
              <a:latin typeface="Verdana" pitchFamily="34" charset="0"/>
              <a:ea typeface="Times New Roman" pitchFamily="18" charset="0"/>
              <a:cs typeface="Arial" pitchFamily="34" charset="0"/>
            </a:endParaRPr>
          </a:p>
          <a:p>
            <a:pPr marL="241653" indent="-241653">
              <a:spcBef>
                <a:spcPct val="0"/>
              </a:spcBef>
              <a:defRPr/>
            </a:pPr>
            <a:r>
              <a:rPr lang="en-US" sz="1000" u="sng" dirty="0" smtClean="0">
                <a:solidFill>
                  <a:srgbClr val="000000"/>
                </a:solidFill>
                <a:latin typeface="Verdana" pitchFamily="34" charset="0"/>
                <a:ea typeface="Times New Roman" pitchFamily="18" charset="0"/>
                <a:cs typeface="Arial" pitchFamily="34" charset="0"/>
              </a:rPr>
              <a:t>References </a:t>
            </a:r>
          </a:p>
          <a:p>
            <a:pPr marL="241653" indent="-241653">
              <a:spcBef>
                <a:spcPct val="0"/>
              </a:spcBef>
              <a:buFontTx/>
              <a:buChar char="•"/>
              <a:defRPr/>
            </a:pPr>
            <a:r>
              <a:rPr lang="en-US" sz="1000" dirty="0" smtClean="0">
                <a:latin typeface="Verdana" pitchFamily="34" charset="0"/>
              </a:rPr>
              <a:t>Strauss LT, Gamble SB, Parker WY, Cook DA, Zane SB, Hamdan S: Centers for Disease Control and Prevention. Abortion Surveillance – United States, 2003. Surveillance Summaries, November 2006. </a:t>
            </a:r>
            <a:r>
              <a:rPr lang="en-US" sz="1000" i="1" dirty="0" smtClean="0">
                <a:latin typeface="Verdana" pitchFamily="34" charset="0"/>
              </a:rPr>
              <a:t>MMWR.</a:t>
            </a:r>
            <a:r>
              <a:rPr lang="en-US" sz="1000" dirty="0" smtClean="0">
                <a:latin typeface="Verdana" pitchFamily="34" charset="0"/>
              </a:rPr>
              <a:t> 55(SS-11):1-32.</a:t>
            </a:r>
          </a:p>
          <a:p>
            <a:pPr eaLnBrk="1" hangingPunct="1">
              <a:defRPr/>
            </a:pPr>
            <a:endParaRPr lang="en-US" sz="1000" dirty="0" smtClean="0">
              <a:latin typeface="Verdana" pitchFamily="34" charset="0"/>
            </a:endParaRPr>
          </a:p>
          <a:p>
            <a:pPr eaLnBrk="1" hangingPunct="1">
              <a:defRPr/>
            </a:pPr>
            <a:r>
              <a:rPr lang="en-US" sz="1000" dirty="0" smtClean="0">
                <a:latin typeface="Verdana" pitchFamily="34" charset="0"/>
              </a:rPr>
              <a:t>---</a:t>
            </a:r>
          </a:p>
          <a:p>
            <a:pPr>
              <a:defRPr/>
            </a:pPr>
            <a:r>
              <a:rPr lang="en-US" sz="1000" dirty="0" smtClean="0">
                <a:latin typeface="Verdana" pitchFamily="34" charset="0"/>
              </a:rPr>
              <a:t>Original content for this slide submitted by ARHP’s Clinical Advisory Committee for “Medication Management of Elective First Trimester Abortion</a:t>
            </a:r>
            <a:r>
              <a:rPr lang="en-US" sz="1000" i="1" dirty="0" smtClean="0">
                <a:latin typeface="Verdana" pitchFamily="34" charset="0"/>
              </a:rPr>
              <a:t>”</a:t>
            </a:r>
            <a:r>
              <a:rPr lang="en-US" sz="1000" dirty="0" smtClean="0">
                <a:latin typeface="Verdana" pitchFamily="34" charset="0"/>
              </a:rPr>
              <a:t>  in October 2010. Original funding received from Danco Laboratories, LLC. through an educational grant. This slide is available at www.arhp.org/core.</a:t>
            </a:r>
          </a:p>
        </p:txBody>
      </p:sp>
      <p:sp>
        <p:nvSpPr>
          <p:cNvPr id="53252"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3DF0669-CD74-4108-AB27-929A22911A40}" type="slidenum">
              <a:rPr lang="en-US" smtClean="0"/>
              <a:pPr/>
              <a:t>5</a:t>
            </a:fld>
            <a:endParaRPr lang="en-US" smtClean="0"/>
          </a:p>
        </p:txBody>
      </p:sp>
      <p:sp>
        <p:nvSpPr>
          <p:cNvPr id="53253"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Medication Management of Elective First Trimester Abortion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050"/>
          <p:cNvSpPr>
            <a:spLocks noChangeArrowheads="1" noTextEdit="1"/>
          </p:cNvSpPr>
          <p:nvPr>
            <p:ph type="sldImg"/>
          </p:nvPr>
        </p:nvSpPr>
        <p:spPr bwMode="auto">
          <a:noFill/>
          <a:ln>
            <a:solidFill>
              <a:srgbClr val="000000"/>
            </a:solidFill>
            <a:miter lim="800000"/>
            <a:headEnd/>
            <a:tailEnd/>
          </a:ln>
        </p:spPr>
      </p:sp>
      <p:sp>
        <p:nvSpPr>
          <p:cNvPr id="56325" name="Rectangle 2051"/>
          <p:cNvSpPr>
            <a:spLocks noGrp="1" noChangeArrowheads="1"/>
          </p:cNvSpPr>
          <p:nvPr>
            <p:ph type="body" idx="1"/>
          </p:nvPr>
        </p:nvSpPr>
        <p:spPr bwMode="auto">
          <a:xfrm>
            <a:off x="914400" y="4343400"/>
            <a:ext cx="5029200" cy="4114800"/>
          </a:xfrm>
        </p:spPr>
        <p:txBody>
          <a:bodyPr wrap="square" numCol="1" anchor="t" anchorCtr="0" compatLnSpc="1">
            <a:prstTxWarp prst="textNoShape">
              <a:avLst/>
            </a:prstTxWarp>
          </a:bodyPr>
          <a:lstStyle/>
          <a:p>
            <a:pPr marL="241653" indent="-241653">
              <a:spcBef>
                <a:spcPct val="0"/>
              </a:spcBef>
              <a:defRPr/>
            </a:pPr>
            <a:r>
              <a:rPr lang="en-US" sz="1000" u="sng" dirty="0" smtClean="0">
                <a:solidFill>
                  <a:srgbClr val="000000"/>
                </a:solidFill>
                <a:latin typeface="Verdana" pitchFamily="34" charset="0"/>
                <a:ea typeface="Times New Roman" pitchFamily="18" charset="0"/>
                <a:cs typeface="Arial" pitchFamily="34" charset="0"/>
              </a:rPr>
              <a:t>Talking Points</a:t>
            </a:r>
          </a:p>
          <a:p>
            <a:pPr marL="241653" indent="-241653">
              <a:spcBef>
                <a:spcPct val="0"/>
              </a:spcBef>
              <a:buFontTx/>
              <a:buChar char="•"/>
              <a:defRPr/>
            </a:pPr>
            <a:r>
              <a:rPr lang="en-US" sz="1000" dirty="0" smtClean="0">
                <a:latin typeface="Verdana" pitchFamily="34" charset="0"/>
              </a:rPr>
              <a:t>In September 2000, the FDA approved mifepristone for use in the United States. With the availability of very sensitive pregnancy tests, women now theoretically can choose to terminate a pregnancy either with medication or vacuum aspiration as early as the pregnancy can be diagnosed. </a:t>
            </a:r>
          </a:p>
          <a:p>
            <a:pPr marL="241653" indent="-241653">
              <a:spcBef>
                <a:spcPct val="0"/>
              </a:spcBef>
              <a:buFontTx/>
              <a:buChar char="•"/>
              <a:defRPr/>
            </a:pPr>
            <a:r>
              <a:rPr lang="en-US" sz="1000" dirty="0" smtClean="0">
                <a:latin typeface="Verdana" pitchFamily="34" charset="0"/>
              </a:rPr>
              <a:t>In European countries, such as France, Great Britain, and Sweden, the widespread availability of mifepristone has not been associated with any increase in the number or rate of abortions; however, it has been associated with a rise in the proportion of abortions performed at earlier gestational ages (Jones and Henshaw 2002).</a:t>
            </a:r>
          </a:p>
          <a:p>
            <a:pPr>
              <a:defRPr/>
            </a:pPr>
            <a:endParaRPr lang="en-US" sz="1000" dirty="0" smtClean="0">
              <a:solidFill>
                <a:srgbClr val="000000"/>
              </a:solidFill>
              <a:latin typeface="Verdana" pitchFamily="34" charset="0"/>
              <a:ea typeface="Times New Roman" pitchFamily="18" charset="0"/>
              <a:cs typeface="Arial" pitchFamily="34" charset="0"/>
            </a:endParaRPr>
          </a:p>
          <a:p>
            <a:pPr marL="241653" indent="-241653">
              <a:spcBef>
                <a:spcPct val="0"/>
              </a:spcBef>
              <a:defRPr/>
            </a:pPr>
            <a:r>
              <a:rPr lang="en-US" sz="1000" u="sng" dirty="0" smtClean="0">
                <a:solidFill>
                  <a:srgbClr val="000000"/>
                </a:solidFill>
                <a:latin typeface="Verdana" pitchFamily="34" charset="0"/>
                <a:ea typeface="Times New Roman" pitchFamily="18" charset="0"/>
                <a:cs typeface="Arial" pitchFamily="34" charset="0"/>
              </a:rPr>
              <a:t>References </a:t>
            </a:r>
          </a:p>
          <a:p>
            <a:pPr marL="241653" indent="-241653">
              <a:spcBef>
                <a:spcPct val="0"/>
              </a:spcBef>
              <a:buFontTx/>
              <a:buChar char="•"/>
              <a:defRPr/>
            </a:pPr>
            <a:r>
              <a:rPr lang="en-US" sz="1000" dirty="0" smtClean="0">
                <a:latin typeface="Verdana" pitchFamily="34" charset="0"/>
              </a:rPr>
              <a:t>Jones RK, Henshaw SK. Mifepristone for early medical abortion: experiences in France, Great Britain and Sweden. </a:t>
            </a:r>
            <a:r>
              <a:rPr lang="en-US" sz="1000" i="1" dirty="0" smtClean="0">
                <a:latin typeface="Verdana" pitchFamily="34" charset="0"/>
              </a:rPr>
              <a:t>Perspect Sex Reprod Health.</a:t>
            </a:r>
            <a:r>
              <a:rPr lang="en-US" sz="1000" dirty="0" smtClean="0">
                <a:latin typeface="Verdana" pitchFamily="34" charset="0"/>
              </a:rPr>
              <a:t> 2002;34:154–61.</a:t>
            </a:r>
          </a:p>
          <a:p>
            <a:pPr marL="241653" indent="-241653">
              <a:spcBef>
                <a:spcPct val="0"/>
              </a:spcBef>
              <a:defRPr/>
            </a:pPr>
            <a:endParaRPr lang="en-US" sz="1000" dirty="0" smtClean="0">
              <a:solidFill>
                <a:srgbClr val="000000"/>
              </a:solidFill>
              <a:latin typeface="Verdana" pitchFamily="34" charset="0"/>
              <a:ea typeface="Times New Roman" pitchFamily="18" charset="0"/>
              <a:cs typeface="Arial" pitchFamily="34" charset="0"/>
            </a:endParaRPr>
          </a:p>
          <a:p>
            <a:pPr marL="241653" indent="-241653">
              <a:spcBef>
                <a:spcPct val="0"/>
              </a:spcBef>
              <a:defRPr/>
            </a:pPr>
            <a:r>
              <a:rPr lang="en-US" sz="1000" dirty="0" smtClean="0">
                <a:solidFill>
                  <a:srgbClr val="000000"/>
                </a:solidFill>
                <a:latin typeface="Verdana" pitchFamily="34" charset="0"/>
                <a:ea typeface="Times New Roman" pitchFamily="18" charset="0"/>
                <a:cs typeface="Arial" pitchFamily="34" charset="0"/>
              </a:rPr>
              <a:t>---</a:t>
            </a:r>
            <a:endParaRPr lang="en-US" sz="1000" dirty="0" smtClean="0">
              <a:latin typeface="Verdana" pitchFamily="34" charset="0"/>
            </a:endParaRPr>
          </a:p>
          <a:p>
            <a:pPr eaLnBrk="1" hangingPunct="1">
              <a:defRPr/>
            </a:pPr>
            <a:r>
              <a:rPr lang="en-US" sz="1000" dirty="0" smtClean="0">
                <a:latin typeface="Verdana" pitchFamily="34" charset="0"/>
              </a:rPr>
              <a:t>Original content for this slide submitted by ARHP’s Clinical Advisory Committee for “Medication Management of Elective First Trimester Abortion</a:t>
            </a:r>
            <a:r>
              <a:rPr lang="en-US" sz="1000" i="1" dirty="0" smtClean="0">
                <a:latin typeface="Verdana" pitchFamily="34" charset="0"/>
              </a:rPr>
              <a:t>”</a:t>
            </a:r>
            <a:r>
              <a:rPr lang="en-US" sz="1000" dirty="0" smtClean="0">
                <a:latin typeface="Verdana" pitchFamily="34" charset="0"/>
              </a:rPr>
              <a:t>  in October 2010. Original funding received from Danco Laboratories, LLC. through an educational grant. This slide is available at www.arhp.org/core.</a:t>
            </a:r>
          </a:p>
        </p:txBody>
      </p:sp>
      <p:sp>
        <p:nvSpPr>
          <p:cNvPr id="54276"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370D168-7043-411C-92FD-2B79B2B99DC3}" type="slidenum">
              <a:rPr lang="en-US" smtClean="0"/>
              <a:pPr/>
              <a:t>6</a:t>
            </a:fld>
            <a:endParaRPr lang="en-US" smtClean="0"/>
          </a:p>
        </p:txBody>
      </p:sp>
      <p:sp>
        <p:nvSpPr>
          <p:cNvPr id="54277"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Medication Management of Elective First Trimester Abortion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xfrm>
            <a:off x="1144588" y="684213"/>
            <a:ext cx="4572000" cy="3430587"/>
          </a:xfrm>
          <a:noFill/>
          <a:ln>
            <a:solidFill>
              <a:srgbClr val="000000"/>
            </a:solidFill>
            <a:miter lim="800000"/>
            <a:headEnd/>
            <a:tailEnd/>
          </a:ln>
        </p:spPr>
      </p:sp>
      <p:sp>
        <p:nvSpPr>
          <p:cNvPr id="57349" name="Rectangle 3"/>
          <p:cNvSpPr>
            <a:spLocks noGrp="1" noChangeArrowheads="1"/>
          </p:cNvSpPr>
          <p:nvPr>
            <p:ph type="body" idx="1"/>
          </p:nvPr>
        </p:nvSpPr>
        <p:spPr bwMode="auto">
          <a:xfrm>
            <a:off x="685800" y="4343400"/>
            <a:ext cx="5486400" cy="4116388"/>
          </a:xfrm>
        </p:spPr>
        <p:txBody>
          <a:bodyPr wrap="square" numCol="1" anchor="t" anchorCtr="0" compatLnSpc="1">
            <a:prstTxWarp prst="textNoShape">
              <a:avLst/>
            </a:prstTxWarp>
          </a:bodyPr>
          <a:lstStyle/>
          <a:p>
            <a:pPr marL="241653" indent="-241653">
              <a:spcBef>
                <a:spcPct val="0"/>
              </a:spcBef>
              <a:defRPr/>
            </a:pPr>
            <a:r>
              <a:rPr lang="en-US" sz="1000" u="sng" dirty="0" smtClean="0">
                <a:solidFill>
                  <a:srgbClr val="000000"/>
                </a:solidFill>
                <a:latin typeface="Verdana" pitchFamily="34" charset="0"/>
                <a:ea typeface="Times New Roman" pitchFamily="18" charset="0"/>
                <a:cs typeface="Arial" pitchFamily="34" charset="0"/>
              </a:rPr>
              <a:t>Talking Points</a:t>
            </a:r>
          </a:p>
          <a:p>
            <a:pPr marL="241653" indent="-241653">
              <a:spcBef>
                <a:spcPct val="0"/>
              </a:spcBef>
              <a:buFontTx/>
              <a:buChar char="•"/>
              <a:defRPr/>
            </a:pPr>
            <a:r>
              <a:rPr lang="en-US" sz="1000" dirty="0" smtClean="0">
                <a:latin typeface="Verdana" pitchFamily="34" charset="0"/>
              </a:rPr>
              <a:t>Mifepristone acts as an “antiprogestin”  by binding to the progesterone receptor without activating the receptor. </a:t>
            </a:r>
          </a:p>
          <a:p>
            <a:pPr marL="241653" indent="-241653">
              <a:spcBef>
                <a:spcPct val="0"/>
              </a:spcBef>
              <a:buFontTx/>
              <a:buChar char="•"/>
              <a:defRPr/>
            </a:pPr>
            <a:r>
              <a:rPr lang="en-US" sz="1000" dirty="0" smtClean="0">
                <a:latin typeface="Verdana" pitchFamily="34" charset="0"/>
              </a:rPr>
              <a:t>Mifepristone is most effective in combination with a Prostaglandin analog.</a:t>
            </a:r>
          </a:p>
          <a:p>
            <a:pPr marL="241653" indent="-241653">
              <a:spcBef>
                <a:spcPct val="0"/>
              </a:spcBef>
              <a:buFontTx/>
              <a:buChar char="•"/>
              <a:defRPr/>
            </a:pPr>
            <a:r>
              <a:rPr lang="en-US" sz="1000" dirty="0" smtClean="0">
                <a:latin typeface="Verdana" pitchFamily="34" charset="0"/>
              </a:rPr>
              <a:t>FDA approved for medical abortion in 2001</a:t>
            </a:r>
          </a:p>
          <a:p>
            <a:pPr marL="241653" indent="-241653">
              <a:spcBef>
                <a:spcPct val="0"/>
              </a:spcBef>
              <a:buFontTx/>
              <a:buChar char="•"/>
              <a:defRPr/>
            </a:pPr>
            <a:r>
              <a:rPr lang="en-US" sz="1000" dirty="0" smtClean="0">
                <a:latin typeface="Verdana" pitchFamily="34" charset="0"/>
              </a:rPr>
              <a:t>Oral preparation</a:t>
            </a:r>
          </a:p>
          <a:p>
            <a:pPr marL="698853" lvl="2" indent="-241653">
              <a:spcBef>
                <a:spcPct val="0"/>
              </a:spcBef>
              <a:buFontTx/>
              <a:buChar char="•"/>
              <a:defRPr/>
            </a:pPr>
            <a:r>
              <a:rPr lang="en-US" sz="1000" dirty="0" smtClean="0">
                <a:latin typeface="Verdana" pitchFamily="34" charset="0"/>
              </a:rPr>
              <a:t>200 </a:t>
            </a:r>
            <a:r>
              <a:rPr lang="en-US" sz="1000" dirty="0" smtClean="0">
                <a:latin typeface="Verdana" pitchFamily="34" charset="0"/>
                <a:sym typeface="Symbol" pitchFamily="18" charset="2"/>
              </a:rPr>
              <a:t>mg tablets</a:t>
            </a:r>
          </a:p>
          <a:p>
            <a:pPr>
              <a:defRPr/>
            </a:pPr>
            <a:endParaRPr lang="en-US" sz="1000" dirty="0" smtClean="0">
              <a:solidFill>
                <a:srgbClr val="000000"/>
              </a:solidFill>
              <a:latin typeface="Verdana" pitchFamily="34" charset="0"/>
              <a:ea typeface="Times New Roman" pitchFamily="18" charset="0"/>
              <a:cs typeface="Arial" pitchFamily="34" charset="0"/>
            </a:endParaRPr>
          </a:p>
          <a:p>
            <a:pPr marL="241653" indent="-241653">
              <a:spcBef>
                <a:spcPct val="0"/>
              </a:spcBef>
              <a:defRPr/>
            </a:pPr>
            <a:r>
              <a:rPr lang="en-US" sz="1000" u="sng" dirty="0" smtClean="0">
                <a:solidFill>
                  <a:srgbClr val="000000"/>
                </a:solidFill>
                <a:latin typeface="Verdana" pitchFamily="34" charset="0"/>
                <a:ea typeface="Times New Roman" pitchFamily="18" charset="0"/>
                <a:cs typeface="Arial" pitchFamily="34" charset="0"/>
              </a:rPr>
              <a:t>References </a:t>
            </a:r>
          </a:p>
          <a:p>
            <a:pPr marL="241653" indent="-241653">
              <a:spcBef>
                <a:spcPct val="0"/>
              </a:spcBef>
              <a:buFontTx/>
              <a:buChar char="•"/>
              <a:defRPr/>
            </a:pPr>
            <a:r>
              <a:rPr lang="en-US" sz="1000" dirty="0" smtClean="0">
                <a:latin typeface="Verdana" pitchFamily="34" charset="0"/>
                <a:sym typeface="Symbol" pitchFamily="18" charset="2"/>
              </a:rPr>
              <a:t>Creinin M, Danielsson KG. Chapter 9: Medical Abortion in Early Pregnancy. In </a:t>
            </a:r>
            <a:r>
              <a:rPr lang="en-US" sz="1000" dirty="0" smtClean="0">
                <a:latin typeface="Verdana" pitchFamily="34" charset="0"/>
              </a:rPr>
              <a:t>Paul M, Lichtenberg ES, Borgatta L, Grimes DA, Stubblefield PG, Creinin MD (ed).Management of unintended and abnormal pregnancy comprehensive abortion care.  Oxford, UK: Wiley-Blackwell; 2009.</a:t>
            </a:r>
          </a:p>
          <a:p>
            <a:pPr>
              <a:defRPr/>
            </a:pPr>
            <a:endParaRPr lang="en-US" sz="1000" dirty="0" smtClean="0">
              <a:latin typeface="Verdana" pitchFamily="34" charset="0"/>
            </a:endParaRPr>
          </a:p>
          <a:p>
            <a:pPr>
              <a:spcBef>
                <a:spcPct val="0"/>
              </a:spcBef>
              <a:defRPr/>
            </a:pPr>
            <a:r>
              <a:rPr lang="en-US" sz="1000" dirty="0" smtClean="0">
                <a:latin typeface="Verdana" pitchFamily="34" charset="0"/>
                <a:cs typeface="Arial" pitchFamily="34" charset="0"/>
              </a:rPr>
              <a:t>---</a:t>
            </a:r>
          </a:p>
          <a:p>
            <a:pPr>
              <a:defRPr/>
            </a:pPr>
            <a:r>
              <a:rPr lang="en-US" sz="1000" dirty="0" smtClean="0">
                <a:latin typeface="Verdana" pitchFamily="34" charset="0"/>
              </a:rPr>
              <a:t>Original content for this slide submitted by ARHP’s Clinical Advisory Committee for “Medication Management of Elective First Trimester Abortion</a:t>
            </a:r>
            <a:r>
              <a:rPr lang="en-US" sz="1000" i="1" dirty="0" smtClean="0">
                <a:latin typeface="Verdana" pitchFamily="34" charset="0"/>
              </a:rPr>
              <a:t>”</a:t>
            </a:r>
            <a:r>
              <a:rPr lang="en-US" sz="1000" dirty="0" smtClean="0">
                <a:latin typeface="Verdana" pitchFamily="34" charset="0"/>
              </a:rPr>
              <a:t>  in October 2010. Original funding received from Danco Laboratories, LLC. through an educational grant. This slide is available at www.arhp.org/core.</a:t>
            </a:r>
            <a:endParaRPr lang="en-US" sz="1000" dirty="0">
              <a:latin typeface="Verdana" pitchFamily="34" charset="0"/>
            </a:endParaRPr>
          </a:p>
        </p:txBody>
      </p:sp>
      <p:sp>
        <p:nvSpPr>
          <p:cNvPr id="55300"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1021F5D-D867-414E-9F0A-A7844BB85F56}" type="slidenum">
              <a:rPr lang="en-US" smtClean="0"/>
              <a:pPr/>
              <a:t>7</a:t>
            </a:fld>
            <a:endParaRPr lang="en-US" smtClean="0"/>
          </a:p>
        </p:txBody>
      </p:sp>
      <p:sp>
        <p:nvSpPr>
          <p:cNvPr id="55301" name="Header Placeholder 7"/>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Medication Management of Elective First Trimester Abortion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p:txBody>
          <a:bodyPr wrap="square" numCol="1" anchor="t" anchorCtr="0" compatLnSpc="1">
            <a:prstTxWarp prst="textNoShape">
              <a:avLst/>
            </a:prstTxWarp>
          </a:bodyPr>
          <a:lstStyle/>
          <a:p>
            <a:pPr marL="241653" indent="-241653">
              <a:spcBef>
                <a:spcPct val="0"/>
              </a:spcBef>
              <a:defRPr/>
            </a:pPr>
            <a:r>
              <a:rPr lang="en-US" sz="1000" u="sng" dirty="0" smtClean="0">
                <a:solidFill>
                  <a:srgbClr val="000000"/>
                </a:solidFill>
                <a:latin typeface="Verdana" pitchFamily="34" charset="0"/>
                <a:ea typeface="Times New Roman" pitchFamily="18" charset="0"/>
                <a:cs typeface="Arial" pitchFamily="34" charset="0"/>
              </a:rPr>
              <a:t>Talking Points</a:t>
            </a:r>
          </a:p>
          <a:p>
            <a:pPr marL="241653" indent="-241653">
              <a:spcBef>
                <a:spcPct val="0"/>
              </a:spcBef>
              <a:buFontTx/>
              <a:buChar char="•"/>
              <a:defRPr/>
            </a:pPr>
            <a:r>
              <a:rPr lang="en-US" sz="1000" dirty="0" smtClean="0">
                <a:latin typeface="Verdana" pitchFamily="34" charset="0"/>
              </a:rPr>
              <a:t>Mifepristone has several effects on the uterus and the cervix, including:</a:t>
            </a:r>
          </a:p>
          <a:p>
            <a:pPr marL="698853" lvl="1" indent="-241653">
              <a:spcBef>
                <a:spcPct val="0"/>
              </a:spcBef>
              <a:buFontTx/>
              <a:buChar char="•"/>
              <a:defRPr/>
            </a:pPr>
            <a:r>
              <a:rPr lang="en-US" sz="1000" dirty="0" smtClean="0">
                <a:latin typeface="Verdana" pitchFamily="34" charset="0"/>
              </a:rPr>
              <a:t>Inducing uterine contractions</a:t>
            </a:r>
          </a:p>
          <a:p>
            <a:pPr marL="698853" lvl="1" indent="-241653">
              <a:spcBef>
                <a:spcPct val="0"/>
              </a:spcBef>
              <a:buFontTx/>
              <a:buChar char="•"/>
              <a:defRPr/>
            </a:pPr>
            <a:r>
              <a:rPr lang="en-US" sz="1000" dirty="0" smtClean="0">
                <a:latin typeface="Verdana" pitchFamily="34" charset="0"/>
              </a:rPr>
              <a:t>Altering the endometrium and causing bleeding and a decrease in hCG secretion into the maternal system</a:t>
            </a:r>
          </a:p>
          <a:p>
            <a:pPr marL="698853" lvl="1" indent="-241653">
              <a:spcBef>
                <a:spcPct val="0"/>
              </a:spcBef>
              <a:buFontTx/>
              <a:buChar char="•"/>
              <a:defRPr/>
            </a:pPr>
            <a:r>
              <a:rPr lang="en-US" sz="1000" dirty="0" smtClean="0">
                <a:latin typeface="Verdana" pitchFamily="34" charset="0"/>
              </a:rPr>
              <a:t>Softens the cervix to allow for expulsion</a:t>
            </a:r>
          </a:p>
          <a:p>
            <a:pPr>
              <a:defRPr/>
            </a:pPr>
            <a:endParaRPr lang="en-US" sz="1000" dirty="0" smtClean="0">
              <a:solidFill>
                <a:srgbClr val="000000"/>
              </a:solidFill>
              <a:latin typeface="Verdana" pitchFamily="34" charset="0"/>
              <a:ea typeface="Times New Roman" pitchFamily="18" charset="0"/>
              <a:cs typeface="Arial" pitchFamily="34" charset="0"/>
            </a:endParaRPr>
          </a:p>
          <a:p>
            <a:pPr marL="241653" indent="-241653">
              <a:spcBef>
                <a:spcPct val="0"/>
              </a:spcBef>
              <a:defRPr/>
            </a:pPr>
            <a:r>
              <a:rPr lang="en-US" sz="1000" u="sng" dirty="0" smtClean="0">
                <a:solidFill>
                  <a:srgbClr val="000000"/>
                </a:solidFill>
                <a:latin typeface="Verdana" pitchFamily="34" charset="0"/>
                <a:ea typeface="Times New Roman" pitchFamily="18" charset="0"/>
                <a:cs typeface="Arial" pitchFamily="34" charset="0"/>
              </a:rPr>
              <a:t>References </a:t>
            </a:r>
          </a:p>
          <a:p>
            <a:pPr marL="241653" indent="-241653">
              <a:spcBef>
                <a:spcPct val="0"/>
              </a:spcBef>
              <a:buFontTx/>
              <a:buChar char="•"/>
              <a:defRPr/>
            </a:pPr>
            <a:r>
              <a:rPr lang="en-US" sz="1000" dirty="0" smtClean="0">
                <a:latin typeface="Verdana" pitchFamily="34" charset="0"/>
                <a:sym typeface="Symbol" pitchFamily="18" charset="2"/>
              </a:rPr>
              <a:t>Creinin M, Danielsson KG. Chapter 9: Medical Abortion in Early Pregnancy. In </a:t>
            </a:r>
            <a:r>
              <a:rPr lang="en-US" sz="1000" dirty="0" smtClean="0">
                <a:latin typeface="Verdana" pitchFamily="34" charset="0"/>
              </a:rPr>
              <a:t>Paul M, Lichtenberg ES, Borgatta L, Grimes DA, Stubblefield PG, Creinin M (ed). Management of unintended and abnormal pregnancy comprehensive abortion care. Oxford, UK: Wiley-Blackwell; 2009.</a:t>
            </a:r>
          </a:p>
          <a:p>
            <a:pPr marL="241653" indent="-241653">
              <a:spcBef>
                <a:spcPct val="0"/>
              </a:spcBef>
              <a:buFontTx/>
              <a:buChar char="•"/>
              <a:defRPr/>
            </a:pPr>
            <a:r>
              <a:rPr lang="en-US" sz="1000" dirty="0" smtClean="0">
                <a:latin typeface="Verdana" pitchFamily="34" charset="0"/>
              </a:rPr>
              <a:t>Spitz, Irving. Mifepristone: where do we come from and where are we going? Clinical development over a quarter of a century. 2009. </a:t>
            </a:r>
            <a:r>
              <a:rPr lang="en-US" sz="1000" i="1" dirty="0" smtClean="0">
                <a:latin typeface="Verdana" pitchFamily="34" charset="0"/>
              </a:rPr>
              <a:t>Contraception</a:t>
            </a:r>
            <a:r>
              <a:rPr lang="en-US" sz="1000" dirty="0" smtClean="0">
                <a:latin typeface="Verdana" pitchFamily="34" charset="0"/>
              </a:rPr>
              <a:t>  82: 442-452.</a:t>
            </a:r>
          </a:p>
          <a:p>
            <a:pPr>
              <a:defRPr/>
            </a:pPr>
            <a:endParaRPr lang="en-US" sz="1000" dirty="0" smtClean="0">
              <a:latin typeface="Verdana" pitchFamily="34" charset="0"/>
            </a:endParaRPr>
          </a:p>
          <a:p>
            <a:pPr>
              <a:spcBef>
                <a:spcPct val="0"/>
              </a:spcBef>
              <a:defRPr/>
            </a:pPr>
            <a:r>
              <a:rPr lang="en-US" sz="1000" dirty="0" smtClean="0">
                <a:latin typeface="Verdana" pitchFamily="34" charset="0"/>
                <a:cs typeface="Arial" pitchFamily="34" charset="0"/>
              </a:rPr>
              <a:t>---</a:t>
            </a:r>
          </a:p>
          <a:p>
            <a:pPr>
              <a:defRPr/>
            </a:pPr>
            <a:r>
              <a:rPr lang="en-US" sz="1000" dirty="0" smtClean="0">
                <a:latin typeface="Verdana" pitchFamily="34" charset="0"/>
              </a:rPr>
              <a:t>Original content for this slide submitted by ARHP’s Clinical Advisory Committee for “Medication Management of Elective First Trimester Abortion</a:t>
            </a:r>
            <a:r>
              <a:rPr lang="en-US" sz="1000" i="1" dirty="0" smtClean="0">
                <a:latin typeface="Verdana" pitchFamily="34" charset="0"/>
              </a:rPr>
              <a:t>”</a:t>
            </a:r>
            <a:r>
              <a:rPr lang="en-US" sz="1000" dirty="0" smtClean="0">
                <a:latin typeface="Verdana" pitchFamily="34" charset="0"/>
              </a:rPr>
              <a:t>  in October 2010. Original funding received from Danco Laboratories, LLC. through an educational grant. This slide is available at www.arhp.org/core.</a:t>
            </a:r>
            <a:endParaRPr lang="en-US" sz="1000" dirty="0">
              <a:latin typeface="Verdana" pitchFamily="34" charset="0"/>
            </a:endParaRPr>
          </a:p>
        </p:txBody>
      </p:sp>
      <p:sp>
        <p:nvSpPr>
          <p:cNvPr id="56324"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754629-1204-4FBE-A884-F656B71D5989}" type="slidenum">
              <a:rPr lang="en-US" smtClean="0"/>
              <a:pPr/>
              <a:t>8</a:t>
            </a:fld>
            <a:endParaRPr lang="en-US" smtClean="0"/>
          </a:p>
        </p:txBody>
      </p:sp>
      <p:sp>
        <p:nvSpPr>
          <p:cNvPr id="56325" name="Header Placeholder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Medication Management of Elective First Trimester Abortion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endParaRPr lang="en-US" sz="1000"/>
          </a:p>
        </p:txBody>
      </p:sp>
      <p:sp>
        <p:nvSpPr>
          <p:cNvPr id="5734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9397" name="Rectangle 3"/>
          <p:cNvSpPr>
            <a:spLocks noGrp="1" noChangeArrowheads="1"/>
          </p:cNvSpPr>
          <p:nvPr>
            <p:ph type="body" idx="1"/>
          </p:nvPr>
        </p:nvSpPr>
        <p:spPr bwMode="auto">
          <a:xfrm>
            <a:off x="914400" y="4343400"/>
            <a:ext cx="5029200" cy="4114800"/>
          </a:xfrm>
        </p:spPr>
        <p:txBody>
          <a:bodyPr wrap="square" numCol="1" anchor="t" anchorCtr="0" compatLnSpc="1">
            <a:prstTxWarp prst="textNoShape">
              <a:avLst/>
            </a:prstTxWarp>
          </a:bodyPr>
          <a:lstStyle/>
          <a:p>
            <a:pPr marL="241653" indent="-241653">
              <a:spcBef>
                <a:spcPct val="0"/>
              </a:spcBef>
              <a:defRPr/>
            </a:pPr>
            <a:r>
              <a:rPr lang="en-US" sz="1000" u="sng" dirty="0" smtClean="0">
                <a:solidFill>
                  <a:srgbClr val="000000"/>
                </a:solidFill>
                <a:latin typeface="Verdana" pitchFamily="34" charset="0"/>
                <a:ea typeface="Times New Roman" pitchFamily="18" charset="0"/>
                <a:cs typeface="Arial" pitchFamily="34" charset="0"/>
              </a:rPr>
              <a:t>Talking Points</a:t>
            </a:r>
          </a:p>
          <a:p>
            <a:pPr marL="241653" indent="-241653">
              <a:spcBef>
                <a:spcPct val="0"/>
              </a:spcBef>
              <a:buFontTx/>
              <a:buChar char="•"/>
              <a:defRPr/>
            </a:pPr>
            <a:r>
              <a:rPr lang="en-US" sz="1000" dirty="0" smtClean="0">
                <a:latin typeface="Verdana" pitchFamily="34" charset="0"/>
              </a:rPr>
              <a:t>Mifepristone should not be used for women with:</a:t>
            </a:r>
          </a:p>
          <a:p>
            <a:pPr marL="698853" lvl="1" indent="-241653">
              <a:spcBef>
                <a:spcPct val="0"/>
              </a:spcBef>
              <a:buFontTx/>
              <a:buChar char="•"/>
              <a:defRPr/>
            </a:pPr>
            <a:r>
              <a:rPr lang="en-US" sz="1000" dirty="0" smtClean="0">
                <a:latin typeface="Verdana" pitchFamily="34" charset="0"/>
              </a:rPr>
              <a:t>A confirmed or suspected ectopic pregnancy</a:t>
            </a:r>
          </a:p>
          <a:p>
            <a:pPr marL="698853" lvl="1" indent="-241653">
              <a:spcBef>
                <a:spcPct val="0"/>
              </a:spcBef>
              <a:buFontTx/>
              <a:buChar char="•"/>
              <a:defRPr/>
            </a:pPr>
            <a:r>
              <a:rPr lang="en-US" sz="1000" dirty="0" smtClean="0">
                <a:latin typeface="Verdana" pitchFamily="34" charset="0"/>
              </a:rPr>
              <a:t>An IUD in place</a:t>
            </a:r>
          </a:p>
          <a:p>
            <a:pPr marL="698853" lvl="1" indent="-241653">
              <a:spcBef>
                <a:spcPct val="0"/>
              </a:spcBef>
              <a:buFontTx/>
              <a:buChar char="•"/>
              <a:defRPr/>
            </a:pPr>
            <a:r>
              <a:rPr lang="en-US" sz="1000" dirty="0" smtClean="0">
                <a:latin typeface="Verdana" pitchFamily="34" charset="0"/>
              </a:rPr>
              <a:t>Long-term corticosteroid use</a:t>
            </a:r>
          </a:p>
          <a:p>
            <a:pPr marL="698853" lvl="1" indent="-241653">
              <a:spcBef>
                <a:spcPct val="0"/>
              </a:spcBef>
              <a:buFontTx/>
              <a:buChar char="•"/>
              <a:defRPr/>
            </a:pPr>
            <a:r>
              <a:rPr lang="en-US" sz="1000" dirty="0" smtClean="0">
                <a:latin typeface="Verdana" pitchFamily="34" charset="0"/>
              </a:rPr>
              <a:t>Hemorrhagic disorders or inherited porphyrias</a:t>
            </a:r>
          </a:p>
          <a:p>
            <a:pPr marL="698853" lvl="1" indent="-241653">
              <a:spcBef>
                <a:spcPct val="0"/>
              </a:spcBef>
              <a:buFontTx/>
              <a:buChar char="•"/>
              <a:defRPr/>
            </a:pPr>
            <a:r>
              <a:rPr lang="en-US" sz="1000" dirty="0" smtClean="0">
                <a:latin typeface="Verdana" pitchFamily="34" charset="0"/>
              </a:rPr>
              <a:t>Concurrent anticoagulant use</a:t>
            </a:r>
          </a:p>
          <a:p>
            <a:pPr marL="698853" lvl="1" indent="-241653">
              <a:spcBef>
                <a:spcPct val="0"/>
              </a:spcBef>
              <a:buFontTx/>
              <a:buChar char="•"/>
              <a:defRPr/>
            </a:pPr>
            <a:r>
              <a:rPr lang="en-US" sz="1000" dirty="0" smtClean="0">
                <a:latin typeface="Verdana" pitchFamily="34" charset="0"/>
              </a:rPr>
              <a:t>Chronic adrenal failure</a:t>
            </a:r>
          </a:p>
          <a:p>
            <a:pPr marL="698853" lvl="1" indent="-241653">
              <a:spcBef>
                <a:spcPct val="0"/>
              </a:spcBef>
              <a:buFontTx/>
              <a:buChar char="•"/>
              <a:defRPr/>
            </a:pPr>
            <a:r>
              <a:rPr lang="en-US" sz="1000" dirty="0" smtClean="0">
                <a:latin typeface="Verdana" pitchFamily="34" charset="0"/>
              </a:rPr>
              <a:t>Allergy to mifepristone, misoprostol, or other prostaglandin</a:t>
            </a:r>
          </a:p>
          <a:p>
            <a:pPr>
              <a:defRPr/>
            </a:pPr>
            <a:endParaRPr lang="en-US" sz="1000" dirty="0" smtClean="0">
              <a:solidFill>
                <a:srgbClr val="000000"/>
              </a:solidFill>
              <a:latin typeface="Verdana" pitchFamily="34" charset="0"/>
              <a:ea typeface="Times New Roman" pitchFamily="18" charset="0"/>
              <a:cs typeface="Arial" pitchFamily="34" charset="0"/>
            </a:endParaRPr>
          </a:p>
          <a:p>
            <a:pPr marL="241653" indent="-241653">
              <a:spcBef>
                <a:spcPct val="0"/>
              </a:spcBef>
              <a:defRPr/>
            </a:pPr>
            <a:r>
              <a:rPr lang="en-US" sz="1000" u="sng" dirty="0" smtClean="0">
                <a:solidFill>
                  <a:srgbClr val="000000"/>
                </a:solidFill>
                <a:latin typeface="Verdana" pitchFamily="34" charset="0"/>
                <a:ea typeface="Times New Roman" pitchFamily="18" charset="0"/>
                <a:cs typeface="Arial" pitchFamily="34" charset="0"/>
              </a:rPr>
              <a:t>References </a:t>
            </a:r>
          </a:p>
          <a:p>
            <a:pPr marL="241653" indent="-241653">
              <a:spcBef>
                <a:spcPct val="0"/>
              </a:spcBef>
              <a:buFontTx/>
              <a:buChar char="•"/>
              <a:defRPr/>
            </a:pPr>
            <a:r>
              <a:rPr lang="en-US" sz="1000" dirty="0" smtClean="0">
                <a:latin typeface="Verdana" pitchFamily="34" charset="0"/>
              </a:rPr>
              <a:t>Mifeprex [package insert]. New York, NY: Danco Laboratories, LLC. July, 2005.</a:t>
            </a:r>
          </a:p>
          <a:p>
            <a:pPr eaLnBrk="1" hangingPunct="1">
              <a:defRPr/>
            </a:pPr>
            <a:endParaRPr lang="en-US" sz="1000" dirty="0" smtClean="0">
              <a:latin typeface="Verdana" pitchFamily="34" charset="0"/>
            </a:endParaRPr>
          </a:p>
          <a:p>
            <a:pPr>
              <a:spcBef>
                <a:spcPct val="0"/>
              </a:spcBef>
              <a:defRPr/>
            </a:pPr>
            <a:r>
              <a:rPr lang="en-US" sz="1000" dirty="0" smtClean="0">
                <a:latin typeface="Verdana" pitchFamily="34" charset="0"/>
                <a:cs typeface="Arial" pitchFamily="34" charset="0"/>
              </a:rPr>
              <a:t>---</a:t>
            </a:r>
          </a:p>
          <a:p>
            <a:pPr>
              <a:defRPr/>
            </a:pPr>
            <a:r>
              <a:rPr lang="en-US" sz="1000" dirty="0" smtClean="0">
                <a:latin typeface="Verdana" pitchFamily="34" charset="0"/>
              </a:rPr>
              <a:t>Original content for this slide submitted by ARHP’s Clinical Advisory Committee for “Medication Management of Elective First Trimester Abortion</a:t>
            </a:r>
            <a:r>
              <a:rPr lang="en-US" sz="1000" i="1" dirty="0" smtClean="0">
                <a:latin typeface="Verdana" pitchFamily="34" charset="0"/>
              </a:rPr>
              <a:t>”</a:t>
            </a:r>
            <a:r>
              <a:rPr lang="en-US" sz="1000" dirty="0" smtClean="0">
                <a:latin typeface="Verdana" pitchFamily="34" charset="0"/>
              </a:rPr>
              <a:t>  in October 2010. Original funding received from Danco Laboratories, LLC. through an educational grant. This slide is available at www.arhp.org/core.</a:t>
            </a:r>
          </a:p>
        </p:txBody>
      </p:sp>
      <p:sp>
        <p:nvSpPr>
          <p:cNvPr id="5734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14AF870-7FD5-46FC-B1C3-44DD9F3A64EB}" type="slidenum">
              <a:rPr lang="en-US" smtClean="0"/>
              <a:pPr/>
              <a:t>9</a:t>
            </a:fld>
            <a:endParaRPr lang="en-US" smtClean="0"/>
          </a:p>
        </p:txBody>
      </p:sp>
      <p:sp>
        <p:nvSpPr>
          <p:cNvPr id="57350" name="Header Placeholder 7"/>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Medication Management of Elective First Trimester Abortion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userDrawn="1"/>
        </p:nvSpPr>
        <p:spPr bwMode="auto">
          <a:xfrm>
            <a:off x="373063" y="6053138"/>
            <a:ext cx="8331200" cy="0"/>
          </a:xfrm>
          <a:prstGeom prst="line">
            <a:avLst/>
          </a:prstGeom>
          <a:noFill/>
          <a:ln w="9525">
            <a:solidFill>
              <a:srgbClr val="5C5CAE"/>
            </a:solidFill>
            <a:round/>
            <a:headEnd/>
            <a:tailEnd/>
          </a:ln>
          <a:effectLst/>
        </p:spPr>
        <p:txBody>
          <a:bodyPr/>
          <a:lstStyle/>
          <a:p>
            <a:pPr fontAlgn="auto">
              <a:spcBef>
                <a:spcPts val="0"/>
              </a:spcBef>
              <a:spcAft>
                <a:spcPts val="0"/>
              </a:spcAft>
              <a:defRPr/>
            </a:pPr>
            <a:endParaRPr lang="en-US">
              <a:latin typeface="+mn-lt"/>
            </a:endParaRPr>
          </a:p>
        </p:txBody>
      </p:sp>
      <p:sp>
        <p:nvSpPr>
          <p:cNvPr id="5" name="Line 5"/>
          <p:cNvSpPr>
            <a:spLocks noChangeShapeType="1"/>
          </p:cNvSpPr>
          <p:nvPr userDrawn="1"/>
        </p:nvSpPr>
        <p:spPr bwMode="auto">
          <a:xfrm>
            <a:off x="342900" y="1371600"/>
            <a:ext cx="8331200" cy="0"/>
          </a:xfrm>
          <a:prstGeom prst="line">
            <a:avLst/>
          </a:prstGeom>
          <a:noFill/>
          <a:ln w="38100">
            <a:solidFill>
              <a:srgbClr val="5C5CAE"/>
            </a:solidFill>
            <a:round/>
            <a:headEnd/>
            <a:tailEnd/>
          </a:ln>
          <a:effectLst/>
        </p:spPr>
        <p:txBody>
          <a:bodyPr/>
          <a:lstStyle/>
          <a:p>
            <a:pPr fontAlgn="auto">
              <a:spcBef>
                <a:spcPts val="0"/>
              </a:spcBef>
              <a:spcAft>
                <a:spcPts val="0"/>
              </a:spcAft>
              <a:defRPr/>
            </a:pPr>
            <a:endParaRPr lang="en-US">
              <a:latin typeface="+mn-lt"/>
            </a:endParaRPr>
          </a:p>
        </p:txBody>
      </p:sp>
      <p:sp>
        <p:nvSpPr>
          <p:cNvPr id="1807363" name="Rectangle 3"/>
          <p:cNvSpPr>
            <a:spLocks noGrp="1" noChangeArrowheads="1"/>
          </p:cNvSpPr>
          <p:nvPr>
            <p:ph type="ctrTitle"/>
          </p:nvPr>
        </p:nvSpPr>
        <p:spPr>
          <a:xfrm>
            <a:off x="514350" y="1544638"/>
            <a:ext cx="7772400" cy="1470025"/>
          </a:xfrm>
        </p:spPr>
        <p:txBody>
          <a:bodyPr/>
          <a:lstStyle>
            <a:lvl1pPr>
              <a:defRPr/>
            </a:lvl1pPr>
          </a:lstStyle>
          <a:p>
            <a:r>
              <a:rPr lang="en-US" dirty="0"/>
              <a:t>Click to edit Master title style</a:t>
            </a:r>
          </a:p>
        </p:txBody>
      </p:sp>
      <p:sp>
        <p:nvSpPr>
          <p:cNvPr id="1807364" name="Rectangle 4"/>
          <p:cNvSpPr>
            <a:spLocks noGrp="1" noChangeArrowheads="1"/>
          </p:cNvSpPr>
          <p:nvPr>
            <p:ph type="subTitle" idx="1"/>
          </p:nvPr>
        </p:nvSpPr>
        <p:spPr>
          <a:xfrm>
            <a:off x="555625" y="3214688"/>
            <a:ext cx="7045325" cy="1752600"/>
          </a:xfrm>
        </p:spPr>
        <p:txBody>
          <a:bodyPr/>
          <a:lstStyle>
            <a:lvl1pPr marL="0" indent="3175">
              <a:spcBef>
                <a:spcPct val="0"/>
              </a:spcBef>
              <a:buNone/>
              <a:defRPr/>
            </a:lvl1pPr>
          </a:lstStyle>
          <a:p>
            <a:r>
              <a:rPr lang="en-US" dirty="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28600" indent="-228600">
              <a:spcBef>
                <a:spcPts val="600"/>
              </a:spcBef>
              <a:buFont typeface="Arial" pitchFamily="34" charset="0"/>
              <a:buChar char="•"/>
              <a:defRPr/>
            </a:lvl1pPr>
            <a:lvl2pPr marL="228600" indent="-228600">
              <a:spcBef>
                <a:spcPts val="600"/>
              </a:spcBef>
              <a:defRPr sz="3200"/>
            </a:lvl2pPr>
            <a:lvl3pPr>
              <a:spcBef>
                <a:spcPts val="600"/>
              </a:spcBef>
              <a:defRPr/>
            </a:lvl3pPr>
            <a:lvl4pPr marL="685800" indent="-228600">
              <a:spcBef>
                <a:spcPts val="600"/>
              </a:spcBef>
              <a:defRPr/>
            </a:lvl4pPr>
            <a:lvl5pPr marL="912813" indent="-227013" defTabSz="858838">
              <a:spcBef>
                <a:spcPts val="6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73063" y="1676400"/>
            <a:ext cx="4205287" cy="4114800"/>
          </a:xfrm>
        </p:spPr>
        <p:txBody>
          <a:bodyPr/>
          <a:lstStyle>
            <a:lvl1pPr marL="0" indent="0">
              <a:buFont typeface="Arial" pitchFamily="34" charse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30750" y="1676400"/>
            <a:ext cx="4205288" cy="4114800"/>
          </a:xfrm>
        </p:spPr>
        <p:txBody>
          <a:bodyPr/>
          <a:lstStyle>
            <a:lvl1pPr marL="0" indent="0">
              <a:buFont typeface="Arial" pitchFamily="34" charse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38138" y="228600"/>
            <a:ext cx="8582025" cy="1143000"/>
          </a:xfrm>
        </p:spPr>
        <p:txBody>
          <a:bodyPr/>
          <a:lstStyle/>
          <a:p>
            <a:r>
              <a:rPr lang="en-US" dirty="0" smtClean="0"/>
              <a:t>Click to edit Master title style</a:t>
            </a:r>
            <a:endParaRPr lang="en-US" dirty="0"/>
          </a:p>
        </p:txBody>
      </p:sp>
      <p:sp>
        <p:nvSpPr>
          <p:cNvPr id="3" name="Chart Placeholder 2"/>
          <p:cNvSpPr>
            <a:spLocks noGrp="1"/>
          </p:cNvSpPr>
          <p:nvPr>
            <p:ph type="chart" idx="1"/>
          </p:nvPr>
        </p:nvSpPr>
        <p:spPr>
          <a:xfrm>
            <a:off x="373063" y="1676400"/>
            <a:ext cx="8562975" cy="4114800"/>
          </a:xfrm>
        </p:spPr>
        <p:txBody>
          <a:bodyPr/>
          <a:lstStyle>
            <a:lvl1pPr>
              <a:buFont typeface="Arial" pitchFamily="34" charset="0"/>
              <a:buNone/>
              <a:defRPr/>
            </a:lvl1pPr>
          </a:lstStyle>
          <a:p>
            <a:pPr lvl="0"/>
            <a:endParaRPr lang="en-US" noProof="0" dirty="0" smtClean="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8138" y="228600"/>
            <a:ext cx="858202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73063" y="1676400"/>
            <a:ext cx="420528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30750" y="1676400"/>
            <a:ext cx="420528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06338" name="Line 2"/>
          <p:cNvSpPr>
            <a:spLocks noChangeShapeType="1"/>
          </p:cNvSpPr>
          <p:nvPr userDrawn="1"/>
        </p:nvSpPr>
        <p:spPr bwMode="auto">
          <a:xfrm>
            <a:off x="373063" y="6053138"/>
            <a:ext cx="8331200" cy="0"/>
          </a:xfrm>
          <a:prstGeom prst="line">
            <a:avLst/>
          </a:prstGeom>
          <a:noFill/>
          <a:ln w="9525">
            <a:solidFill>
              <a:srgbClr val="5C5CAE"/>
            </a:solidFill>
            <a:round/>
            <a:headEnd/>
            <a:tailEnd/>
          </a:ln>
          <a:effectLst/>
        </p:spPr>
        <p:txBody>
          <a:bodyPr/>
          <a:lstStyle/>
          <a:p>
            <a:pPr fontAlgn="auto">
              <a:spcBef>
                <a:spcPts val="0"/>
              </a:spcBef>
              <a:spcAft>
                <a:spcPts val="0"/>
              </a:spcAft>
              <a:defRPr/>
            </a:pPr>
            <a:endParaRPr lang="en-US">
              <a:latin typeface="+mn-lt"/>
            </a:endParaRPr>
          </a:p>
        </p:txBody>
      </p:sp>
      <p:sp>
        <p:nvSpPr>
          <p:cNvPr id="1027" name="Rectangle 3"/>
          <p:cNvSpPr>
            <a:spLocks noGrp="1" noChangeArrowheads="1"/>
          </p:cNvSpPr>
          <p:nvPr>
            <p:ph type="title"/>
          </p:nvPr>
        </p:nvSpPr>
        <p:spPr bwMode="auto">
          <a:xfrm>
            <a:off x="338138" y="228600"/>
            <a:ext cx="8582025"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373063" y="1676400"/>
            <a:ext cx="8562975"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06341" name="Line 5"/>
          <p:cNvSpPr>
            <a:spLocks noChangeShapeType="1"/>
          </p:cNvSpPr>
          <p:nvPr userDrawn="1"/>
        </p:nvSpPr>
        <p:spPr bwMode="auto">
          <a:xfrm>
            <a:off x="342900" y="1371600"/>
            <a:ext cx="8331200" cy="0"/>
          </a:xfrm>
          <a:prstGeom prst="line">
            <a:avLst/>
          </a:prstGeom>
          <a:noFill/>
          <a:ln w="38100">
            <a:solidFill>
              <a:srgbClr val="5C5CAE"/>
            </a:solidFill>
            <a:round/>
            <a:headEnd/>
            <a:tailEnd/>
          </a:ln>
          <a:effectLst/>
        </p:spPr>
        <p:txBody>
          <a:bodyPr/>
          <a:lstStyle/>
          <a:p>
            <a:pPr fontAlgn="auto">
              <a:spcBef>
                <a:spcPts val="0"/>
              </a:spcBef>
              <a:spcAft>
                <a:spcPts val="0"/>
              </a:spcAft>
              <a:defRPr/>
            </a:pPr>
            <a:endParaRPr lang="en-US">
              <a:latin typeface="+mn-lt"/>
            </a:endParaRPr>
          </a:p>
        </p:txBody>
      </p:sp>
    </p:spTree>
  </p:cSld>
  <p:clrMap bg1="lt1" tx1="dk1" bg2="lt2" tx2="dk2" accent1="accent1" accent2="accent2" accent3="accent3" accent4="accent4" accent5="accent5" accent6="accent6" hlink="hlink" folHlink="folHlink"/>
  <p:sldLayoutIdLst>
    <p:sldLayoutId id="2147484101" r:id="rId1"/>
    <p:sldLayoutId id="2147484095" r:id="rId2"/>
    <p:sldLayoutId id="2147484096" r:id="rId3"/>
    <p:sldLayoutId id="2147484097" r:id="rId4"/>
    <p:sldLayoutId id="2147484098" r:id="rId5"/>
    <p:sldLayoutId id="2147484099" r:id="rId6"/>
    <p:sldLayoutId id="2147484100" r:id="rId7"/>
  </p:sldLayoutIdLst>
  <p:timing>
    <p:tnLst>
      <p:par>
        <p:cTn id="1" dur="indefinite" restart="never" nodeType="tmRoot"/>
      </p:par>
    </p:tnLst>
  </p:timing>
  <p:hf sldNum="0" hdr="0" ftr="0" dt="0"/>
  <p:txStyles>
    <p:titleStyle>
      <a:lvl1pPr algn="l" rtl="0" eaLnBrk="0" fontAlgn="base" hangingPunct="0">
        <a:lnSpc>
          <a:spcPct val="90000"/>
        </a:lnSpc>
        <a:spcBef>
          <a:spcPct val="0"/>
        </a:spcBef>
        <a:spcAft>
          <a:spcPct val="0"/>
        </a:spcAft>
        <a:defRPr sz="4000">
          <a:solidFill>
            <a:srgbClr val="663366"/>
          </a:solidFill>
          <a:latin typeface="+mj-lt"/>
          <a:ea typeface="+mj-ea"/>
          <a:cs typeface="+mj-cs"/>
        </a:defRPr>
      </a:lvl1pPr>
      <a:lvl2pPr algn="l" rtl="0" eaLnBrk="0" fontAlgn="base" hangingPunct="0">
        <a:lnSpc>
          <a:spcPct val="90000"/>
        </a:lnSpc>
        <a:spcBef>
          <a:spcPct val="0"/>
        </a:spcBef>
        <a:spcAft>
          <a:spcPct val="0"/>
        </a:spcAft>
        <a:defRPr sz="4000">
          <a:solidFill>
            <a:srgbClr val="663366"/>
          </a:solidFill>
          <a:latin typeface="Arial" charset="0"/>
        </a:defRPr>
      </a:lvl2pPr>
      <a:lvl3pPr algn="l" rtl="0" eaLnBrk="0" fontAlgn="base" hangingPunct="0">
        <a:lnSpc>
          <a:spcPct val="90000"/>
        </a:lnSpc>
        <a:spcBef>
          <a:spcPct val="0"/>
        </a:spcBef>
        <a:spcAft>
          <a:spcPct val="0"/>
        </a:spcAft>
        <a:defRPr sz="4000">
          <a:solidFill>
            <a:srgbClr val="663366"/>
          </a:solidFill>
          <a:latin typeface="Arial" charset="0"/>
        </a:defRPr>
      </a:lvl3pPr>
      <a:lvl4pPr algn="l" rtl="0" eaLnBrk="0" fontAlgn="base" hangingPunct="0">
        <a:lnSpc>
          <a:spcPct val="90000"/>
        </a:lnSpc>
        <a:spcBef>
          <a:spcPct val="0"/>
        </a:spcBef>
        <a:spcAft>
          <a:spcPct val="0"/>
        </a:spcAft>
        <a:defRPr sz="4000">
          <a:solidFill>
            <a:srgbClr val="663366"/>
          </a:solidFill>
          <a:latin typeface="Arial" charset="0"/>
        </a:defRPr>
      </a:lvl4pPr>
      <a:lvl5pPr algn="l" rtl="0" eaLnBrk="0" fontAlgn="base" hangingPunct="0">
        <a:lnSpc>
          <a:spcPct val="90000"/>
        </a:lnSpc>
        <a:spcBef>
          <a:spcPct val="0"/>
        </a:spcBef>
        <a:spcAft>
          <a:spcPct val="0"/>
        </a:spcAft>
        <a:defRPr sz="4000">
          <a:solidFill>
            <a:srgbClr val="663366"/>
          </a:solidFill>
          <a:latin typeface="Arial" charset="0"/>
        </a:defRPr>
      </a:lvl5pPr>
      <a:lvl6pPr marL="457200" algn="l" rtl="0" fontAlgn="base">
        <a:lnSpc>
          <a:spcPct val="90000"/>
        </a:lnSpc>
        <a:spcBef>
          <a:spcPct val="0"/>
        </a:spcBef>
        <a:spcAft>
          <a:spcPct val="0"/>
        </a:spcAft>
        <a:defRPr sz="4000">
          <a:solidFill>
            <a:srgbClr val="663366"/>
          </a:solidFill>
          <a:latin typeface="Arial" charset="0"/>
        </a:defRPr>
      </a:lvl6pPr>
      <a:lvl7pPr marL="914400" algn="l" rtl="0" fontAlgn="base">
        <a:lnSpc>
          <a:spcPct val="90000"/>
        </a:lnSpc>
        <a:spcBef>
          <a:spcPct val="0"/>
        </a:spcBef>
        <a:spcAft>
          <a:spcPct val="0"/>
        </a:spcAft>
        <a:defRPr sz="4000">
          <a:solidFill>
            <a:srgbClr val="663366"/>
          </a:solidFill>
          <a:latin typeface="Arial" charset="0"/>
        </a:defRPr>
      </a:lvl7pPr>
      <a:lvl8pPr marL="1371600" algn="l" rtl="0" fontAlgn="base">
        <a:lnSpc>
          <a:spcPct val="90000"/>
        </a:lnSpc>
        <a:spcBef>
          <a:spcPct val="0"/>
        </a:spcBef>
        <a:spcAft>
          <a:spcPct val="0"/>
        </a:spcAft>
        <a:defRPr sz="4000">
          <a:solidFill>
            <a:srgbClr val="663366"/>
          </a:solidFill>
          <a:latin typeface="Arial" charset="0"/>
        </a:defRPr>
      </a:lvl8pPr>
      <a:lvl9pPr marL="1828800" algn="l" rtl="0" fontAlgn="base">
        <a:lnSpc>
          <a:spcPct val="90000"/>
        </a:lnSpc>
        <a:spcBef>
          <a:spcPct val="0"/>
        </a:spcBef>
        <a:spcAft>
          <a:spcPct val="0"/>
        </a:spcAft>
        <a:defRPr sz="4000">
          <a:solidFill>
            <a:srgbClr val="663366"/>
          </a:solidFill>
          <a:latin typeface="Arial" charset="0"/>
        </a:defRPr>
      </a:lvl9pPr>
    </p:titleStyle>
    <p:bodyStyle>
      <a:lvl1pPr marL="228600" indent="-228600" algn="l" rtl="0" eaLnBrk="0" fontAlgn="base" hangingPunct="0">
        <a:lnSpc>
          <a:spcPct val="90000"/>
        </a:lnSpc>
        <a:spcBef>
          <a:spcPts val="600"/>
        </a:spcBef>
        <a:spcAft>
          <a:spcPct val="0"/>
        </a:spcAft>
        <a:buClr>
          <a:srgbClr val="5C5CAE"/>
        </a:buClr>
        <a:buFont typeface="Arial" charset="0"/>
        <a:buChar char="•"/>
        <a:defRPr sz="3200">
          <a:solidFill>
            <a:srgbClr val="4D4D4D"/>
          </a:solidFill>
          <a:latin typeface="+mn-lt"/>
          <a:ea typeface="+mn-ea"/>
          <a:cs typeface="+mn-cs"/>
        </a:defRPr>
      </a:lvl1pPr>
      <a:lvl2pPr marL="239713" indent="-239713" algn="l" rtl="0" eaLnBrk="0" fontAlgn="base" hangingPunct="0">
        <a:lnSpc>
          <a:spcPct val="90000"/>
        </a:lnSpc>
        <a:spcBef>
          <a:spcPts val="600"/>
        </a:spcBef>
        <a:spcAft>
          <a:spcPct val="0"/>
        </a:spcAft>
        <a:buClr>
          <a:srgbClr val="5C5CAE"/>
        </a:buClr>
        <a:buFont typeface="Arial" charset="0"/>
        <a:buChar char="•"/>
        <a:defRPr sz="2800">
          <a:solidFill>
            <a:srgbClr val="4D4D4D"/>
          </a:solidFill>
          <a:latin typeface="+mn-lt"/>
        </a:defRPr>
      </a:lvl2pPr>
      <a:lvl3pPr marL="455613" indent="-227013" algn="l" rtl="0" eaLnBrk="0" fontAlgn="base" hangingPunct="0">
        <a:lnSpc>
          <a:spcPct val="90000"/>
        </a:lnSpc>
        <a:spcBef>
          <a:spcPts val="600"/>
        </a:spcBef>
        <a:spcAft>
          <a:spcPct val="0"/>
        </a:spcAft>
        <a:buClr>
          <a:srgbClr val="5C5CAE"/>
        </a:buClr>
        <a:buSzPct val="75000"/>
        <a:buFont typeface="Arial" charset="0"/>
        <a:buChar char="▪"/>
        <a:defRPr sz="2800">
          <a:solidFill>
            <a:srgbClr val="4D4D4D"/>
          </a:solidFill>
          <a:latin typeface="+mn-lt"/>
        </a:defRPr>
      </a:lvl3pPr>
      <a:lvl4pPr marL="692150" indent="-234950" algn="l" rtl="0" eaLnBrk="0" fontAlgn="base" hangingPunct="0">
        <a:lnSpc>
          <a:spcPct val="90000"/>
        </a:lnSpc>
        <a:spcBef>
          <a:spcPts val="600"/>
        </a:spcBef>
        <a:spcAft>
          <a:spcPct val="0"/>
        </a:spcAft>
        <a:buClr>
          <a:srgbClr val="5C5CAE"/>
        </a:buClr>
        <a:buFont typeface="Arial" charset="0"/>
        <a:buChar char="▫"/>
        <a:defRPr sz="2800">
          <a:solidFill>
            <a:srgbClr val="4D4D4D"/>
          </a:solidFill>
          <a:latin typeface="+mn-lt"/>
        </a:defRPr>
      </a:lvl4pPr>
      <a:lvl5pPr marL="912813" indent="-227013" algn="l" defTabSz="858838" rtl="0" eaLnBrk="0" fontAlgn="base" hangingPunct="0">
        <a:lnSpc>
          <a:spcPct val="90000"/>
        </a:lnSpc>
        <a:spcBef>
          <a:spcPts val="600"/>
        </a:spcBef>
        <a:spcAft>
          <a:spcPct val="0"/>
        </a:spcAft>
        <a:buClr>
          <a:srgbClr val="5C5CAE"/>
        </a:buClr>
        <a:buFont typeface="Arial" charset="0"/>
        <a:buChar char="▫"/>
        <a:defRPr sz="2800">
          <a:solidFill>
            <a:srgbClr val="4D4D4D"/>
          </a:solidFill>
          <a:latin typeface="+mn-lt"/>
        </a:defRPr>
      </a:lvl5pPr>
      <a:lvl6pPr marL="1603375" indent="-292100" algn="l" rtl="0" fontAlgn="base">
        <a:lnSpc>
          <a:spcPct val="90000"/>
        </a:lnSpc>
        <a:spcBef>
          <a:spcPct val="20000"/>
        </a:spcBef>
        <a:spcAft>
          <a:spcPct val="0"/>
        </a:spcAft>
        <a:buClr>
          <a:srgbClr val="5C5CAE"/>
        </a:buClr>
        <a:buFont typeface="Arial" charset="0"/>
        <a:buChar char="▫"/>
        <a:defRPr sz="2800">
          <a:solidFill>
            <a:srgbClr val="4D4D4D"/>
          </a:solidFill>
          <a:latin typeface="+mn-lt"/>
        </a:defRPr>
      </a:lvl6pPr>
      <a:lvl7pPr marL="2060575" indent="-292100" algn="l" rtl="0" fontAlgn="base">
        <a:lnSpc>
          <a:spcPct val="90000"/>
        </a:lnSpc>
        <a:spcBef>
          <a:spcPct val="20000"/>
        </a:spcBef>
        <a:spcAft>
          <a:spcPct val="0"/>
        </a:spcAft>
        <a:buClr>
          <a:srgbClr val="5C5CAE"/>
        </a:buClr>
        <a:buFont typeface="Arial" charset="0"/>
        <a:buChar char="▫"/>
        <a:defRPr sz="2800">
          <a:solidFill>
            <a:srgbClr val="4D4D4D"/>
          </a:solidFill>
          <a:latin typeface="+mn-lt"/>
        </a:defRPr>
      </a:lvl7pPr>
      <a:lvl8pPr marL="2517775" indent="-292100" algn="l" rtl="0" fontAlgn="base">
        <a:lnSpc>
          <a:spcPct val="90000"/>
        </a:lnSpc>
        <a:spcBef>
          <a:spcPct val="20000"/>
        </a:spcBef>
        <a:spcAft>
          <a:spcPct val="0"/>
        </a:spcAft>
        <a:buClr>
          <a:srgbClr val="5C5CAE"/>
        </a:buClr>
        <a:buFont typeface="Arial" charset="0"/>
        <a:buChar char="▫"/>
        <a:defRPr sz="2800">
          <a:solidFill>
            <a:srgbClr val="4D4D4D"/>
          </a:solidFill>
          <a:latin typeface="+mn-lt"/>
        </a:defRPr>
      </a:lvl8pPr>
      <a:lvl9pPr marL="2974975" indent="-292100" algn="l" rtl="0" fontAlgn="base">
        <a:lnSpc>
          <a:spcPct val="90000"/>
        </a:lnSpc>
        <a:spcBef>
          <a:spcPct val="20000"/>
        </a:spcBef>
        <a:spcAft>
          <a:spcPct val="0"/>
        </a:spcAft>
        <a:buClr>
          <a:srgbClr val="5C5CAE"/>
        </a:buClr>
        <a:buFont typeface="Arial" charset="0"/>
        <a:buChar char="▫"/>
        <a:defRPr sz="2800">
          <a:solidFill>
            <a:srgbClr val="4D4D4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11.jpe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2.jpe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ideo" Target="file:///C:\Documents%20and%20Settings\fjerstadm\My%20Documents\My%20Pictures\Ultrasound%20scans\Mary's%20Vids%20(D)\Trans%20Uterus%20-%20confirming%20no%20IUP.avi" TargetMode="External"/><Relationship Id="rId4" Type="http://schemas.openxmlformats.org/officeDocument/2006/relationships/image" Target="../media/image16.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4.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55625" y="4343400"/>
            <a:ext cx="8115300" cy="1752600"/>
          </a:xfrm>
          <a:prstGeom prst="rect">
            <a:avLst/>
          </a:prstGeom>
          <a:noFill/>
          <a:ln w="9525">
            <a:noFill/>
            <a:miter lim="800000"/>
            <a:headEnd/>
            <a:tailEnd/>
          </a:ln>
        </p:spPr>
        <p:txBody>
          <a:bodyPr/>
          <a:lstStyle/>
          <a:p>
            <a:pPr>
              <a:lnSpc>
                <a:spcPct val="90000"/>
              </a:lnSpc>
              <a:buClr>
                <a:srgbClr val="5C5CAE"/>
              </a:buClr>
              <a:buFont typeface="Arial" charset="0"/>
              <a:buNone/>
            </a:pPr>
            <a:r>
              <a:rPr lang="en-US" sz="3200"/>
              <a:t>Association of Reproductive Health Professionals</a:t>
            </a:r>
          </a:p>
          <a:p>
            <a:pPr>
              <a:lnSpc>
                <a:spcPct val="90000"/>
              </a:lnSpc>
              <a:buClr>
                <a:srgbClr val="5C5CAE"/>
              </a:buClr>
              <a:buFont typeface="Arial" charset="0"/>
              <a:buNone/>
            </a:pPr>
            <a:r>
              <a:rPr lang="en-US" sz="3200" u="sng">
                <a:solidFill>
                  <a:schemeClr val="accent1"/>
                </a:solidFill>
              </a:rPr>
              <a:t>www.arhp.org</a:t>
            </a:r>
          </a:p>
        </p:txBody>
      </p:sp>
      <p:sp>
        <p:nvSpPr>
          <p:cNvPr id="3075" name="Rectangle 3"/>
          <p:cNvSpPr>
            <a:spLocks noChangeArrowheads="1"/>
          </p:cNvSpPr>
          <p:nvPr/>
        </p:nvSpPr>
        <p:spPr bwMode="auto">
          <a:xfrm>
            <a:off x="514350" y="2568575"/>
            <a:ext cx="8001000" cy="1470025"/>
          </a:xfrm>
          <a:prstGeom prst="rect">
            <a:avLst/>
          </a:prstGeom>
          <a:noFill/>
          <a:ln w="9525">
            <a:noFill/>
            <a:miter lim="800000"/>
            <a:headEnd/>
            <a:tailEnd/>
          </a:ln>
        </p:spPr>
        <p:txBody>
          <a:bodyPr anchor="b"/>
          <a:lstStyle/>
          <a:p>
            <a:pPr>
              <a:lnSpc>
                <a:spcPct val="90000"/>
              </a:lnSpc>
            </a:pPr>
            <a:r>
              <a:rPr lang="en-US" sz="3600">
                <a:solidFill>
                  <a:schemeClr val="tx2"/>
                </a:solidFill>
              </a:rPr>
              <a:t>Medication Management of Elective First Trimester Abortion </a:t>
            </a:r>
          </a:p>
          <a:p>
            <a:pPr>
              <a:lnSpc>
                <a:spcPct val="90000"/>
              </a:lnSpc>
            </a:pPr>
            <a:endParaRPr lang="en-US" sz="3600">
              <a:solidFill>
                <a:schemeClr val="tx2"/>
              </a:solidFill>
            </a:endParaRPr>
          </a:p>
          <a:p>
            <a:pPr>
              <a:lnSpc>
                <a:spcPct val="90000"/>
              </a:lnSpc>
            </a:pPr>
            <a:endParaRPr lang="en-US" sz="360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38138" y="228600"/>
            <a:ext cx="8264525" cy="1143000"/>
          </a:xfrm>
        </p:spPr>
        <p:txBody>
          <a:bodyPr/>
          <a:lstStyle/>
          <a:p>
            <a:pPr eaLnBrk="1" hangingPunct="1"/>
            <a:r>
              <a:rPr lang="en-US" smtClean="0"/>
              <a:t>Misoprostol (Cytotec)</a:t>
            </a:r>
          </a:p>
        </p:txBody>
      </p:sp>
      <p:sp>
        <p:nvSpPr>
          <p:cNvPr id="12291" name="Rectangle 3"/>
          <p:cNvSpPr>
            <a:spLocks noGrp="1" noChangeArrowheads="1"/>
          </p:cNvSpPr>
          <p:nvPr>
            <p:ph type="body" sz="half" idx="1"/>
          </p:nvPr>
        </p:nvSpPr>
        <p:spPr>
          <a:xfrm>
            <a:off x="309563" y="1539875"/>
            <a:ext cx="5307012" cy="4114800"/>
          </a:xfrm>
        </p:spPr>
        <p:txBody>
          <a:bodyPr/>
          <a:lstStyle/>
          <a:p>
            <a:pPr eaLnBrk="1" hangingPunct="1"/>
            <a:r>
              <a:rPr lang="en-US" smtClean="0"/>
              <a:t>Prostaglandin E1</a:t>
            </a:r>
          </a:p>
          <a:p>
            <a:pPr eaLnBrk="1" hangingPunct="1"/>
            <a:r>
              <a:rPr lang="en-US" smtClean="0"/>
              <a:t>FDA approved for prevention and treatment of gastric and duodenal ulcers</a:t>
            </a:r>
          </a:p>
          <a:p>
            <a:pPr eaLnBrk="1" hangingPunct="1"/>
            <a:r>
              <a:rPr lang="en-US" smtClean="0"/>
              <a:t>Relatively stable at room temp</a:t>
            </a:r>
          </a:p>
          <a:p>
            <a:pPr eaLnBrk="1" hangingPunct="1"/>
            <a:r>
              <a:rPr lang="en-US" smtClean="0"/>
              <a:t>Inexpensive &amp; widely available</a:t>
            </a:r>
          </a:p>
        </p:txBody>
      </p:sp>
      <p:pic>
        <p:nvPicPr>
          <p:cNvPr id="12292" name="Picture 4" descr="MVC-034F"/>
          <p:cNvPicPr>
            <a:picLocks noGrp="1" noChangeAspect="1" noChangeArrowheads="1"/>
          </p:cNvPicPr>
          <p:nvPr>
            <p:ph sz="half" idx="2"/>
          </p:nvPr>
        </p:nvPicPr>
        <p:blipFill>
          <a:blip r:embed="rId3" cstate="print"/>
          <a:srcRect/>
          <a:stretch>
            <a:fillRect/>
          </a:stretch>
        </p:blipFill>
        <p:spPr>
          <a:xfrm>
            <a:off x="5522913" y="1657350"/>
            <a:ext cx="3024187" cy="3584575"/>
          </a:xfrm>
        </p:spPr>
      </p:pic>
      <p:sp>
        <p:nvSpPr>
          <p:cNvPr id="12293" name="Text Box 4"/>
          <p:cNvSpPr txBox="1">
            <a:spLocks noChangeArrowheads="1"/>
          </p:cNvSpPr>
          <p:nvPr/>
        </p:nvSpPr>
        <p:spPr bwMode="auto">
          <a:xfrm>
            <a:off x="292100" y="6051550"/>
            <a:ext cx="3289300" cy="336550"/>
          </a:xfrm>
          <a:prstGeom prst="rect">
            <a:avLst/>
          </a:prstGeom>
          <a:noFill/>
          <a:ln w="9525">
            <a:noFill/>
            <a:miter lim="800000"/>
            <a:headEnd/>
            <a:tailEnd/>
          </a:ln>
        </p:spPr>
        <p:txBody>
          <a:bodyPr wrap="none">
            <a:spAutoFit/>
          </a:bodyPr>
          <a:lstStyle/>
          <a:p>
            <a:pPr eaLnBrk="0" hangingPunct="0"/>
            <a:r>
              <a:rPr lang="en-US" sz="1600"/>
              <a:t>Creinin MD, Danielsson KG. 2009.</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Misoprostol: Physiologic Effects</a:t>
            </a:r>
          </a:p>
        </p:txBody>
      </p:sp>
      <p:pic>
        <p:nvPicPr>
          <p:cNvPr id="13315" name="Content Placeholder 3"/>
          <p:cNvPicPr>
            <a:picLocks noGrp="1" noChangeArrowheads="1"/>
          </p:cNvPicPr>
          <p:nvPr>
            <p:ph idx="1"/>
          </p:nvPr>
        </p:nvPicPr>
        <p:blipFill>
          <a:blip r:embed="rId3" cstate="print"/>
          <a:srcRect/>
          <a:stretch>
            <a:fillRect/>
          </a:stretch>
        </p:blipFill>
        <p:spPr>
          <a:xfrm>
            <a:off x="392113" y="1676400"/>
            <a:ext cx="8524875" cy="4114800"/>
          </a:xfrm>
        </p:spPr>
      </p:pic>
      <p:sp>
        <p:nvSpPr>
          <p:cNvPr id="13316" name="Text Box 4"/>
          <p:cNvSpPr txBox="1">
            <a:spLocks noChangeArrowheads="1"/>
          </p:cNvSpPr>
          <p:nvPr/>
        </p:nvSpPr>
        <p:spPr bwMode="auto">
          <a:xfrm>
            <a:off x="292100" y="6051550"/>
            <a:ext cx="3289300" cy="336550"/>
          </a:xfrm>
          <a:prstGeom prst="rect">
            <a:avLst/>
          </a:prstGeom>
          <a:noFill/>
          <a:ln w="9525">
            <a:noFill/>
            <a:miter lim="800000"/>
            <a:headEnd/>
            <a:tailEnd/>
          </a:ln>
        </p:spPr>
        <p:txBody>
          <a:bodyPr wrap="none">
            <a:spAutoFit/>
          </a:bodyPr>
          <a:lstStyle/>
          <a:p>
            <a:pPr eaLnBrk="0" hangingPunct="0"/>
            <a:r>
              <a:rPr lang="en-US" sz="1600"/>
              <a:t>Creinin MD, Danielsson KG. 2009.</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quot;No&quot; Symbol 5"/>
          <p:cNvSpPr/>
          <p:nvPr/>
        </p:nvSpPr>
        <p:spPr bwMode="auto">
          <a:xfrm>
            <a:off x="2257425" y="1455738"/>
            <a:ext cx="4422775" cy="4497387"/>
          </a:xfrm>
          <a:prstGeom prst="noSmoking">
            <a:avLst/>
          </a:prstGeom>
          <a:solidFill>
            <a:schemeClr val="accent1">
              <a:alpha val="20000"/>
            </a:schemeClr>
          </a:solidFill>
          <a:ln w="9525" cap="flat" cmpd="sng" algn="ctr">
            <a:solidFill>
              <a:schemeClr val="tx1"/>
            </a:solidFill>
            <a:prstDash val="solid"/>
            <a:round/>
            <a:headEnd type="none" w="med" len="med"/>
            <a:tailEnd type="none" w="med" len="med"/>
          </a:ln>
          <a:effectLst/>
        </p:spPr>
        <p:txBody>
          <a:bodyPr/>
          <a:lstStyle/>
          <a:p>
            <a:pPr>
              <a:defRPr/>
            </a:pPr>
            <a:endParaRPr lang="en-US" dirty="0">
              <a:ea typeface="ＭＳ Ｐゴシック"/>
              <a:cs typeface="ＭＳ Ｐゴシック"/>
            </a:endParaRPr>
          </a:p>
        </p:txBody>
      </p:sp>
      <p:sp>
        <p:nvSpPr>
          <p:cNvPr id="14339" name="Rectangle 2"/>
          <p:cNvSpPr>
            <a:spLocks noGrp="1" noChangeArrowheads="1"/>
          </p:cNvSpPr>
          <p:nvPr>
            <p:ph type="title"/>
          </p:nvPr>
        </p:nvSpPr>
        <p:spPr/>
        <p:txBody>
          <a:bodyPr/>
          <a:lstStyle/>
          <a:p>
            <a:pPr eaLnBrk="1" hangingPunct="1"/>
            <a:r>
              <a:rPr lang="en-US" smtClean="0"/>
              <a:t>Contraindications to Misoprostol</a:t>
            </a:r>
          </a:p>
        </p:txBody>
      </p:sp>
      <p:sp>
        <p:nvSpPr>
          <p:cNvPr id="14340" name="Rectangle 3"/>
          <p:cNvSpPr>
            <a:spLocks noGrp="1" noChangeArrowheads="1"/>
          </p:cNvSpPr>
          <p:nvPr>
            <p:ph idx="1"/>
          </p:nvPr>
        </p:nvSpPr>
        <p:spPr/>
        <p:txBody>
          <a:bodyPr/>
          <a:lstStyle/>
          <a:p>
            <a:pPr lvl="1" eaLnBrk="1" hangingPunct="1"/>
            <a:r>
              <a:rPr lang="en-US" smtClean="0"/>
              <a:t>Ectopic pregnancy</a:t>
            </a:r>
          </a:p>
          <a:p>
            <a:pPr lvl="1" eaLnBrk="1" hangingPunct="1"/>
            <a:r>
              <a:rPr lang="en-US" smtClean="0">
                <a:latin typeface="Verdana" pitchFamily="34" charset="0"/>
              </a:rPr>
              <a:t>Unstable hemodynamics and shock</a:t>
            </a:r>
            <a:endParaRPr lang="en-US" smtClean="0"/>
          </a:p>
          <a:p>
            <a:pPr lvl="1" eaLnBrk="1" hangingPunct="1"/>
            <a:r>
              <a:rPr lang="en-US" smtClean="0"/>
              <a:t>Inflammatory bowel disease</a:t>
            </a:r>
          </a:p>
          <a:p>
            <a:pPr lvl="1" eaLnBrk="1" hangingPunct="1"/>
            <a:r>
              <a:rPr lang="en-US" smtClean="0"/>
              <a:t>Known allergy to misoprostol</a:t>
            </a:r>
          </a:p>
          <a:p>
            <a:pPr lvl="1" eaLnBrk="1" hangingPunct="1"/>
            <a:r>
              <a:rPr lang="en-US" smtClean="0"/>
              <a:t>Overall 1% risk of birth defects if pregnancy is not terminated</a:t>
            </a:r>
          </a:p>
          <a:p>
            <a:pPr lvl="1" eaLnBrk="1" hangingPunct="1"/>
            <a:endParaRPr lang="en-US" smtClean="0"/>
          </a:p>
          <a:p>
            <a:pPr lvl="1" eaLnBrk="1" hangingPunct="1"/>
            <a:endParaRPr lang="en-US" smtClean="0"/>
          </a:p>
          <a:p>
            <a:pPr lvl="1" algn="r" eaLnBrk="1" hangingPunct="1"/>
            <a:endParaRPr lang="en-US" smtClean="0"/>
          </a:p>
        </p:txBody>
      </p:sp>
      <p:sp>
        <p:nvSpPr>
          <p:cNvPr id="14341" name="Text Box 4"/>
          <p:cNvSpPr txBox="1">
            <a:spLocks noChangeArrowheads="1"/>
          </p:cNvSpPr>
          <p:nvPr/>
        </p:nvSpPr>
        <p:spPr bwMode="auto">
          <a:xfrm>
            <a:off x="292100" y="6051550"/>
            <a:ext cx="8394700" cy="584200"/>
          </a:xfrm>
          <a:prstGeom prst="rect">
            <a:avLst/>
          </a:prstGeom>
          <a:noFill/>
          <a:ln w="9525">
            <a:noFill/>
            <a:miter lim="800000"/>
            <a:headEnd/>
            <a:tailEnd/>
          </a:ln>
        </p:spPr>
        <p:txBody>
          <a:bodyPr>
            <a:spAutoFit/>
          </a:bodyPr>
          <a:lstStyle/>
          <a:p>
            <a:pPr eaLnBrk="0" hangingPunct="0"/>
            <a:r>
              <a:rPr lang="en-US" sz="1600"/>
              <a:t>Tang, OS and Gemzell-Danielsson K, et al. </a:t>
            </a:r>
            <a:r>
              <a:rPr lang="en-US" sz="1600" i="1"/>
              <a:t>Int J Gynecol Obstet </a:t>
            </a:r>
            <a:r>
              <a:rPr lang="en-US" sz="1600"/>
              <a:t>2007; RHTP and Gynuity 2008</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304800" y="4800600"/>
            <a:ext cx="8562975" cy="1143000"/>
          </a:xfrm>
        </p:spPr>
        <p:txBody>
          <a:bodyPr/>
          <a:lstStyle/>
          <a:p>
            <a:pPr>
              <a:buFont typeface="Arial" charset="0"/>
              <a:buNone/>
            </a:pPr>
            <a:r>
              <a:rPr lang="en-US" sz="2200" smtClean="0"/>
              <a:t>	</a:t>
            </a:r>
            <a:r>
              <a:rPr lang="en-US" sz="1800" smtClean="0"/>
              <a:t>No.  There’s a theoretical concern that misoprostol could cause diarrhea in the breast-feeding infant. The level of misoprostol in breast milk is undetectable by 4-5 hours after ingestion. The woman can breast-feed before using misoprostol, and then wait 4-5 hours until the next feed. </a:t>
            </a:r>
          </a:p>
        </p:txBody>
      </p:sp>
      <p:sp>
        <p:nvSpPr>
          <p:cNvPr id="2" name="TextBox 3"/>
          <p:cNvSpPr txBox="1">
            <a:spLocks noChangeArrowheads="1"/>
          </p:cNvSpPr>
          <p:nvPr/>
        </p:nvSpPr>
        <p:spPr bwMode="auto">
          <a:xfrm>
            <a:off x="381000" y="6096000"/>
            <a:ext cx="4529138" cy="338138"/>
          </a:xfrm>
          <a:prstGeom prst="rect">
            <a:avLst/>
          </a:prstGeom>
          <a:noFill/>
          <a:ln w="9525">
            <a:noFill/>
            <a:miter lim="800000"/>
            <a:headEnd/>
            <a:tailEnd/>
          </a:ln>
        </p:spPr>
        <p:txBody>
          <a:bodyPr wrap="none">
            <a:spAutoFit/>
          </a:bodyPr>
          <a:lstStyle/>
          <a:p>
            <a:r>
              <a:rPr lang="en-US" sz="1600"/>
              <a:t>Tang OS,  Gemzell- Danielsson K, Ho PC. 2007</a:t>
            </a:r>
          </a:p>
        </p:txBody>
      </p:sp>
      <p:sp>
        <p:nvSpPr>
          <p:cNvPr id="15364" name="TextBox 5"/>
          <p:cNvSpPr txBox="1">
            <a:spLocks noChangeArrowheads="1"/>
          </p:cNvSpPr>
          <p:nvPr/>
        </p:nvSpPr>
        <p:spPr bwMode="auto">
          <a:xfrm>
            <a:off x="3200400" y="1698625"/>
            <a:ext cx="2133600" cy="3940175"/>
          </a:xfrm>
          <a:prstGeom prst="rect">
            <a:avLst/>
          </a:prstGeom>
          <a:noFill/>
          <a:ln w="9525">
            <a:noFill/>
            <a:miter lim="800000"/>
            <a:headEnd/>
            <a:tailEnd/>
          </a:ln>
        </p:spPr>
        <p:txBody>
          <a:bodyPr>
            <a:spAutoFit/>
          </a:bodyPr>
          <a:lstStyle/>
          <a:p>
            <a:r>
              <a:rPr lang="en-US" sz="25000" b="1">
                <a:solidFill>
                  <a:schemeClr val="tx2"/>
                </a:solidFill>
              </a:rPr>
              <a:t>?</a:t>
            </a:r>
          </a:p>
        </p:txBody>
      </p:sp>
      <p:sp>
        <p:nvSpPr>
          <p:cNvPr id="15365" name="Rectangle 2"/>
          <p:cNvSpPr>
            <a:spLocks noGrp="1" noChangeArrowheads="1"/>
          </p:cNvSpPr>
          <p:nvPr>
            <p:ph type="title" idx="4294967295"/>
          </p:nvPr>
        </p:nvSpPr>
        <p:spPr>
          <a:xfrm>
            <a:off x="312738" y="228600"/>
            <a:ext cx="8582025" cy="1143000"/>
          </a:xfrm>
        </p:spPr>
        <p:txBody>
          <a:bodyPr/>
          <a:lstStyle/>
          <a:p>
            <a:pPr eaLnBrk="1" hangingPunct="1"/>
            <a:r>
              <a:rPr lang="en-US" smtClean="0"/>
              <a:t>Question</a:t>
            </a:r>
          </a:p>
        </p:txBody>
      </p:sp>
      <p:sp>
        <p:nvSpPr>
          <p:cNvPr id="15366" name="Rectangle 5"/>
          <p:cNvSpPr>
            <a:spLocks noChangeArrowheads="1"/>
          </p:cNvSpPr>
          <p:nvPr/>
        </p:nvSpPr>
        <p:spPr bwMode="auto">
          <a:xfrm>
            <a:off x="457200" y="1447800"/>
            <a:ext cx="8229600" cy="1077913"/>
          </a:xfrm>
          <a:prstGeom prst="rect">
            <a:avLst/>
          </a:prstGeom>
          <a:noFill/>
          <a:ln w="9525">
            <a:noFill/>
            <a:miter lim="800000"/>
            <a:headEnd/>
            <a:tailEnd/>
          </a:ln>
        </p:spPr>
        <p:txBody>
          <a:bodyPr>
            <a:spAutoFit/>
          </a:bodyPr>
          <a:lstStyle/>
          <a:p>
            <a:pPr algn="ctr"/>
            <a:r>
              <a:rPr lang="en-US" sz="3200"/>
              <a:t>Is medical abortion contraindicated in breast-feeding women?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t>Routes of Administration of Misoprostol</a:t>
            </a:r>
          </a:p>
        </p:txBody>
      </p:sp>
      <p:sp>
        <p:nvSpPr>
          <p:cNvPr id="16387" name="Content Placeholder 2"/>
          <p:cNvSpPr>
            <a:spLocks noGrp="1"/>
          </p:cNvSpPr>
          <p:nvPr>
            <p:ph idx="1"/>
          </p:nvPr>
        </p:nvSpPr>
        <p:spPr>
          <a:xfrm>
            <a:off x="373063" y="1676400"/>
            <a:ext cx="2674937" cy="4114800"/>
          </a:xfrm>
        </p:spPr>
        <p:txBody>
          <a:bodyPr/>
          <a:lstStyle/>
          <a:p>
            <a:pPr eaLnBrk="1" hangingPunct="1">
              <a:buFont typeface="Arial" charset="0"/>
              <a:buChar char="•"/>
            </a:pPr>
            <a:r>
              <a:rPr lang="pt-BR" smtClean="0">
                <a:solidFill>
                  <a:srgbClr val="CC0066"/>
                </a:solidFill>
              </a:rPr>
              <a:t>Buccal</a:t>
            </a:r>
          </a:p>
          <a:p>
            <a:pPr eaLnBrk="1" hangingPunct="1">
              <a:buFont typeface="Arial" charset="0"/>
              <a:buChar char="•"/>
            </a:pPr>
            <a:r>
              <a:rPr lang="pt-BR" smtClean="0">
                <a:solidFill>
                  <a:srgbClr val="CC0066"/>
                </a:solidFill>
              </a:rPr>
              <a:t>Oral</a:t>
            </a:r>
          </a:p>
          <a:p>
            <a:pPr eaLnBrk="1" hangingPunct="1">
              <a:buFont typeface="Arial" charset="0"/>
              <a:buChar char="•"/>
            </a:pPr>
            <a:r>
              <a:rPr lang="pt-BR" smtClean="0"/>
              <a:t>Rectal</a:t>
            </a:r>
          </a:p>
          <a:p>
            <a:pPr eaLnBrk="1" hangingPunct="1">
              <a:buFont typeface="Arial" charset="0"/>
              <a:buChar char="•"/>
            </a:pPr>
            <a:r>
              <a:rPr lang="pt-BR" smtClean="0">
                <a:solidFill>
                  <a:srgbClr val="CC0066"/>
                </a:solidFill>
              </a:rPr>
              <a:t>Sublingual</a:t>
            </a:r>
          </a:p>
          <a:p>
            <a:pPr eaLnBrk="1" hangingPunct="1">
              <a:buFont typeface="Arial" charset="0"/>
              <a:buChar char="•"/>
            </a:pPr>
            <a:r>
              <a:rPr lang="pt-BR" smtClean="0">
                <a:solidFill>
                  <a:srgbClr val="CC0066"/>
                </a:solidFill>
              </a:rPr>
              <a:t>Vaginal</a:t>
            </a:r>
          </a:p>
        </p:txBody>
      </p:sp>
      <p:pic>
        <p:nvPicPr>
          <p:cNvPr id="16388" name="Picture 4" descr="C:\Documents and Settings\fjerstadm\My Documents\My Pictures\Work photos\drawing of buccal administration.tif"/>
          <p:cNvPicPr>
            <a:picLocks noChangeAspect="1" noChangeArrowheads="1"/>
          </p:cNvPicPr>
          <p:nvPr/>
        </p:nvPicPr>
        <p:blipFill>
          <a:blip r:embed="rId3" cstate="print"/>
          <a:srcRect/>
          <a:stretch>
            <a:fillRect/>
          </a:stretch>
        </p:blipFill>
        <p:spPr bwMode="auto">
          <a:xfrm>
            <a:off x="2895600" y="1600200"/>
            <a:ext cx="2898775" cy="3394075"/>
          </a:xfrm>
          <a:prstGeom prst="rect">
            <a:avLst/>
          </a:prstGeom>
          <a:noFill/>
          <a:ln w="9525">
            <a:noFill/>
            <a:miter lim="800000"/>
            <a:headEnd/>
            <a:tailEnd/>
          </a:ln>
        </p:spPr>
      </p:pic>
      <p:pic>
        <p:nvPicPr>
          <p:cNvPr id="16389" name="Picture 2" descr="C:\Documents and Settings\fjerstadm\My Documents\Ipas work\National organizations &amp; meetings\ARHP webinar Oct 2010\To send to Camille\sublingual.jpg"/>
          <p:cNvPicPr>
            <a:picLocks noChangeAspect="1" noChangeArrowheads="1"/>
          </p:cNvPicPr>
          <p:nvPr/>
        </p:nvPicPr>
        <p:blipFill>
          <a:blip r:embed="rId4" cstate="print"/>
          <a:srcRect/>
          <a:stretch>
            <a:fillRect/>
          </a:stretch>
        </p:blipFill>
        <p:spPr bwMode="auto">
          <a:xfrm>
            <a:off x="6003925" y="2743200"/>
            <a:ext cx="2663825" cy="2955925"/>
          </a:xfrm>
          <a:prstGeom prst="rect">
            <a:avLst/>
          </a:prstGeom>
          <a:noFill/>
          <a:ln w="9525">
            <a:noFill/>
            <a:miter lim="800000"/>
            <a:headEnd/>
            <a:tailEnd/>
          </a:ln>
        </p:spPr>
      </p:pic>
      <p:sp>
        <p:nvSpPr>
          <p:cNvPr id="16390" name="TextBox 5"/>
          <p:cNvSpPr txBox="1">
            <a:spLocks noChangeArrowheads="1"/>
          </p:cNvSpPr>
          <p:nvPr/>
        </p:nvSpPr>
        <p:spPr bwMode="auto">
          <a:xfrm>
            <a:off x="381000" y="6062663"/>
            <a:ext cx="2433638" cy="338137"/>
          </a:xfrm>
          <a:prstGeom prst="rect">
            <a:avLst/>
          </a:prstGeom>
          <a:noFill/>
          <a:ln w="9525">
            <a:noFill/>
            <a:miter lim="800000"/>
            <a:headEnd/>
            <a:tailEnd/>
          </a:ln>
        </p:spPr>
        <p:txBody>
          <a:bodyPr wrap="none">
            <a:spAutoFit/>
          </a:bodyPr>
          <a:lstStyle/>
          <a:p>
            <a:r>
              <a:rPr lang="en-US" sz="1600"/>
              <a:t>Pictures courtesy of Ipas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561975" y="228600"/>
            <a:ext cx="8582025" cy="1143000"/>
          </a:xfrm>
        </p:spPr>
        <p:txBody>
          <a:bodyPr/>
          <a:lstStyle/>
          <a:p>
            <a:pPr eaLnBrk="1" hangingPunct="1"/>
            <a:r>
              <a:rPr lang="en-US" smtClean="0"/>
              <a:t>Buccal Use of Misoprostol</a:t>
            </a:r>
          </a:p>
        </p:txBody>
      </p:sp>
      <p:sp>
        <p:nvSpPr>
          <p:cNvPr id="17411" name="Rectangle 3"/>
          <p:cNvSpPr>
            <a:spLocks noGrp="1" noChangeArrowheads="1"/>
          </p:cNvSpPr>
          <p:nvPr>
            <p:ph type="body" idx="4294967295"/>
          </p:nvPr>
        </p:nvSpPr>
        <p:spPr>
          <a:xfrm>
            <a:off x="581025" y="1676400"/>
            <a:ext cx="8029575" cy="4114800"/>
          </a:xfrm>
        </p:spPr>
        <p:txBody>
          <a:bodyPr/>
          <a:lstStyle/>
          <a:p>
            <a:pPr eaLnBrk="1" hangingPunct="1">
              <a:lnSpc>
                <a:spcPct val="80000"/>
              </a:lnSpc>
            </a:pPr>
            <a:r>
              <a:rPr lang="en-US" smtClean="0"/>
              <a:t>As effective as vaginal in induced medical abortion up to 63 days gestation</a:t>
            </a:r>
          </a:p>
          <a:p>
            <a:pPr eaLnBrk="1" hangingPunct="1">
              <a:lnSpc>
                <a:spcPct val="80000"/>
              </a:lnSpc>
            </a:pPr>
            <a:r>
              <a:rPr lang="en-US" smtClean="0"/>
              <a:t>Held in the cheek for 30 minutes; any remaining pill residue swallowed</a:t>
            </a:r>
          </a:p>
          <a:p>
            <a:pPr eaLnBrk="1" hangingPunct="1">
              <a:lnSpc>
                <a:spcPct val="80000"/>
              </a:lnSpc>
            </a:pPr>
            <a:r>
              <a:rPr lang="en-US" sz="2800" smtClean="0"/>
              <a:t>Given 24-48 hours after mifepristone</a:t>
            </a:r>
          </a:p>
          <a:p>
            <a:pPr lvl="1" eaLnBrk="1" hangingPunct="1">
              <a:lnSpc>
                <a:spcPct val="80000"/>
              </a:lnSpc>
            </a:pPr>
            <a:endParaRPr lang="en-US" sz="2400" smtClean="0"/>
          </a:p>
        </p:txBody>
      </p:sp>
      <p:sp>
        <p:nvSpPr>
          <p:cNvPr id="17412" name="Text Box 7"/>
          <p:cNvSpPr txBox="1">
            <a:spLocks noChangeArrowheads="1"/>
          </p:cNvSpPr>
          <p:nvPr/>
        </p:nvSpPr>
        <p:spPr bwMode="auto">
          <a:xfrm>
            <a:off x="250825" y="6149975"/>
            <a:ext cx="8589963" cy="708025"/>
          </a:xfrm>
          <a:prstGeom prst="rect">
            <a:avLst/>
          </a:prstGeom>
          <a:noFill/>
          <a:ln w="9525">
            <a:noFill/>
            <a:miter lim="800000"/>
            <a:headEnd/>
            <a:tailEnd/>
          </a:ln>
        </p:spPr>
        <p:txBody>
          <a:bodyPr wrap="none">
            <a:spAutoFit/>
          </a:bodyPr>
          <a:lstStyle/>
          <a:p>
            <a:pPr eaLnBrk="0" hangingPunct="0">
              <a:lnSpc>
                <a:spcPct val="50000"/>
              </a:lnSpc>
              <a:spcBef>
                <a:spcPct val="50000"/>
              </a:spcBef>
            </a:pPr>
            <a:r>
              <a:rPr lang="en-US" sz="1600"/>
              <a:t>Schaff, EA et al. 2005; Tang, OS et al 2006; Creinin MD,  et al. 2004; Creinin MD, Schreiber. </a:t>
            </a:r>
          </a:p>
          <a:p>
            <a:pPr eaLnBrk="0" hangingPunct="0">
              <a:lnSpc>
                <a:spcPct val="50000"/>
              </a:lnSpc>
              <a:spcBef>
                <a:spcPct val="50000"/>
              </a:spcBef>
            </a:pPr>
            <a:r>
              <a:rPr lang="en-US" sz="1600"/>
              <a:t>2007; Winikoff, 2008; Tang OS, et al. 2003; Shaff EA, 2010; Lohr PA, et al.  2007</a:t>
            </a:r>
          </a:p>
          <a:p>
            <a:pPr eaLnBrk="0" hangingPunct="0"/>
            <a:endParaRPr lang="en-US" sz="16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Sublingual Use of Misoprostol</a:t>
            </a:r>
          </a:p>
        </p:txBody>
      </p:sp>
      <p:sp>
        <p:nvSpPr>
          <p:cNvPr id="18435" name="Content Placeholder 2"/>
          <p:cNvSpPr>
            <a:spLocks noGrp="1"/>
          </p:cNvSpPr>
          <p:nvPr>
            <p:ph idx="1"/>
          </p:nvPr>
        </p:nvSpPr>
        <p:spPr/>
        <p:txBody>
          <a:bodyPr/>
          <a:lstStyle/>
          <a:p>
            <a:pPr>
              <a:buFont typeface="Arial" charset="0"/>
              <a:buChar char="•"/>
            </a:pPr>
            <a:r>
              <a:rPr lang="en-US" smtClean="0"/>
              <a:t>Faster absorption than buccal</a:t>
            </a:r>
          </a:p>
          <a:p>
            <a:pPr>
              <a:buFont typeface="Arial" charset="0"/>
              <a:buChar char="•"/>
            </a:pPr>
            <a:r>
              <a:rPr lang="en-US" smtClean="0"/>
              <a:t>As effective as vaginal misoprostol in induced medical abortion up to 63 days gestation </a:t>
            </a:r>
          </a:p>
          <a:p>
            <a:pPr>
              <a:buFont typeface="Arial" charset="0"/>
              <a:buChar char="•"/>
            </a:pPr>
            <a:r>
              <a:rPr lang="en-US" smtClean="0"/>
              <a:t>Administered 24-48 hours after mifepristone</a:t>
            </a:r>
          </a:p>
          <a:p>
            <a:pPr>
              <a:buFont typeface="Arial" charset="0"/>
              <a:buChar char="•"/>
            </a:pPr>
            <a:endParaRPr lang="en-US" smtClean="0"/>
          </a:p>
        </p:txBody>
      </p:sp>
      <p:sp>
        <p:nvSpPr>
          <p:cNvPr id="18436" name="Text Box 7"/>
          <p:cNvSpPr txBox="1">
            <a:spLocks noChangeArrowheads="1"/>
          </p:cNvSpPr>
          <p:nvPr/>
        </p:nvSpPr>
        <p:spPr bwMode="auto">
          <a:xfrm>
            <a:off x="292100" y="6149975"/>
            <a:ext cx="7861300" cy="708025"/>
          </a:xfrm>
          <a:prstGeom prst="rect">
            <a:avLst/>
          </a:prstGeom>
          <a:noFill/>
          <a:ln w="9525">
            <a:noFill/>
            <a:miter lim="800000"/>
            <a:headEnd/>
            <a:tailEnd/>
          </a:ln>
        </p:spPr>
        <p:txBody>
          <a:bodyPr>
            <a:spAutoFit/>
          </a:bodyPr>
          <a:lstStyle/>
          <a:p>
            <a:pPr eaLnBrk="0" hangingPunct="0">
              <a:lnSpc>
                <a:spcPct val="50000"/>
              </a:lnSpc>
              <a:spcBef>
                <a:spcPct val="50000"/>
              </a:spcBef>
            </a:pPr>
            <a:r>
              <a:rPr lang="en-US" sz="1600"/>
              <a:t>Schaff EA ,et al. 2005; Schaff EA, 2010 ; Tang OS, et al 2006; Winikoff B, 2008; </a:t>
            </a:r>
          </a:p>
          <a:p>
            <a:pPr eaLnBrk="0" hangingPunct="0">
              <a:lnSpc>
                <a:spcPct val="50000"/>
              </a:lnSpc>
              <a:spcBef>
                <a:spcPct val="50000"/>
              </a:spcBef>
            </a:pPr>
            <a:r>
              <a:rPr lang="en-US" sz="1600"/>
              <a:t>Tang OS 2003, von Hertzen et al. 2010 BJOG.</a:t>
            </a:r>
          </a:p>
          <a:p>
            <a:pPr eaLnBrk="0" hangingPunct="0"/>
            <a:endParaRPr lang="en-US" sz="16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Vaginal Use of Misoprostol</a:t>
            </a:r>
          </a:p>
        </p:txBody>
      </p:sp>
      <p:sp>
        <p:nvSpPr>
          <p:cNvPr id="19459" name="Rectangle 3"/>
          <p:cNvSpPr>
            <a:spLocks noGrp="1" noChangeArrowheads="1"/>
          </p:cNvSpPr>
          <p:nvPr>
            <p:ph idx="1"/>
          </p:nvPr>
        </p:nvSpPr>
        <p:spPr/>
        <p:txBody>
          <a:bodyPr/>
          <a:lstStyle/>
          <a:p>
            <a:pPr eaLnBrk="1" hangingPunct="1">
              <a:buFont typeface="Arial" charset="0"/>
              <a:buChar char="•"/>
            </a:pPr>
            <a:r>
              <a:rPr lang="en-US" smtClean="0"/>
              <a:t>Decreased gastrointestinal side effects</a:t>
            </a:r>
          </a:p>
          <a:p>
            <a:pPr eaLnBrk="1" hangingPunct="1">
              <a:buFont typeface="Arial" charset="0"/>
              <a:buChar char="•"/>
            </a:pPr>
            <a:r>
              <a:rPr lang="en-US" smtClean="0"/>
              <a:t>Flexible timing of administration:</a:t>
            </a:r>
          </a:p>
          <a:p>
            <a:pPr lvl="2" eaLnBrk="1" hangingPunct="1">
              <a:buFont typeface="Courier New" pitchFamily="49" charset="0"/>
              <a:buChar char="o"/>
            </a:pPr>
            <a:r>
              <a:rPr lang="en-US" smtClean="0"/>
              <a:t>Simultaneous with mifepristone</a:t>
            </a:r>
          </a:p>
          <a:p>
            <a:pPr lvl="2" eaLnBrk="1" hangingPunct="1">
              <a:buFont typeface="Courier New" pitchFamily="49" charset="0"/>
              <a:buChar char="o"/>
            </a:pPr>
            <a:r>
              <a:rPr lang="en-US" smtClean="0"/>
              <a:t>6 hours after mifepristone</a:t>
            </a:r>
          </a:p>
          <a:p>
            <a:pPr lvl="2" eaLnBrk="1" hangingPunct="1">
              <a:buFont typeface="Courier New" pitchFamily="49" charset="0"/>
              <a:buChar char="o"/>
            </a:pPr>
            <a:r>
              <a:rPr lang="en-US" smtClean="0"/>
              <a:t>24-48 hours after mifepristone</a:t>
            </a:r>
          </a:p>
        </p:txBody>
      </p:sp>
      <p:sp>
        <p:nvSpPr>
          <p:cNvPr id="19460" name="Text Box 7"/>
          <p:cNvSpPr txBox="1">
            <a:spLocks noChangeArrowheads="1"/>
          </p:cNvSpPr>
          <p:nvPr/>
        </p:nvSpPr>
        <p:spPr bwMode="auto">
          <a:xfrm>
            <a:off x="292100" y="6051550"/>
            <a:ext cx="7666038" cy="338138"/>
          </a:xfrm>
          <a:prstGeom prst="rect">
            <a:avLst/>
          </a:prstGeom>
          <a:noFill/>
          <a:ln w="9525">
            <a:noFill/>
            <a:miter lim="800000"/>
            <a:headEnd/>
            <a:tailEnd/>
          </a:ln>
        </p:spPr>
        <p:txBody>
          <a:bodyPr wrap="none">
            <a:spAutoFit/>
          </a:bodyPr>
          <a:lstStyle/>
          <a:p>
            <a:pPr eaLnBrk="0" hangingPunct="0"/>
            <a:r>
              <a:rPr lang="en-US" sz="1600"/>
              <a:t>Danielsson 1999; Creinin 1993; Toppozada 1997; Creinin et al. 2004; Creinin 2007</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t>FDA Approved Regimen</a:t>
            </a:r>
            <a:endParaRPr lang="en-US" smtClean="0"/>
          </a:p>
        </p:txBody>
      </p:sp>
      <p:grpSp>
        <p:nvGrpSpPr>
          <p:cNvPr id="20483" name="Group 16"/>
          <p:cNvGrpSpPr>
            <a:grpSpLocks/>
          </p:cNvGrpSpPr>
          <p:nvPr/>
        </p:nvGrpSpPr>
        <p:grpSpPr bwMode="auto">
          <a:xfrm>
            <a:off x="547688" y="1901825"/>
            <a:ext cx="8320087" cy="3660775"/>
            <a:chOff x="547688" y="1901825"/>
            <a:chExt cx="8320087" cy="3661485"/>
          </a:xfrm>
        </p:grpSpPr>
        <p:grpSp>
          <p:nvGrpSpPr>
            <p:cNvPr id="20485" name="Group 10"/>
            <p:cNvGrpSpPr>
              <a:grpSpLocks/>
            </p:cNvGrpSpPr>
            <p:nvPr/>
          </p:nvGrpSpPr>
          <p:grpSpPr bwMode="auto">
            <a:xfrm>
              <a:off x="547688" y="1901825"/>
              <a:ext cx="8320087" cy="3661485"/>
              <a:chOff x="1711" y="1543"/>
              <a:chExt cx="3074" cy="2198"/>
            </a:xfrm>
          </p:grpSpPr>
          <p:pic>
            <p:nvPicPr>
              <p:cNvPr id="20487" name="Picture 11" descr="Rectangle 9_pptX"/>
              <p:cNvPicPr>
                <a:picLocks noChangeAspect="1" noChangeArrowheads="1"/>
              </p:cNvPicPr>
              <p:nvPr>
                <p:custDataLst>
                  <p:tags r:id="rId1"/>
                </p:custDataLst>
              </p:nvPr>
            </p:nvPicPr>
            <p:blipFill>
              <a:blip r:embed="rId4" cstate="print"/>
              <a:srcRect/>
              <a:stretch>
                <a:fillRect/>
              </a:stretch>
            </p:blipFill>
            <p:spPr bwMode="invGray">
              <a:xfrm>
                <a:off x="1711" y="1543"/>
                <a:ext cx="3074" cy="2198"/>
              </a:xfrm>
              <a:prstGeom prst="rect">
                <a:avLst/>
              </a:prstGeom>
              <a:noFill/>
              <a:ln w="9525">
                <a:noFill/>
                <a:miter lim="800000"/>
                <a:headEnd/>
                <a:tailEnd/>
              </a:ln>
            </p:spPr>
          </p:pic>
          <p:sp>
            <p:nvSpPr>
              <p:cNvPr id="20488" name="Rectangle 12"/>
              <p:cNvSpPr>
                <a:spLocks noChangeArrowheads="1"/>
              </p:cNvSpPr>
              <p:nvPr/>
            </p:nvSpPr>
            <p:spPr bwMode="auto">
              <a:xfrm>
                <a:off x="1775" y="1633"/>
                <a:ext cx="2881" cy="311"/>
              </a:xfrm>
              <a:prstGeom prst="rect">
                <a:avLst/>
              </a:prstGeom>
              <a:solidFill>
                <a:srgbClr val="663366"/>
              </a:solidFill>
              <a:ln w="9525">
                <a:solidFill>
                  <a:schemeClr val="tx1"/>
                </a:solidFill>
                <a:miter lim="800000"/>
                <a:headEnd/>
                <a:tailEnd/>
              </a:ln>
            </p:spPr>
            <p:txBody>
              <a:bodyPr wrap="none" anchor="ctr"/>
              <a:lstStyle/>
              <a:p>
                <a:pPr algn="ctr"/>
                <a:r>
                  <a:rPr lang="en-US" sz="2800">
                    <a:solidFill>
                      <a:schemeClr val="bg1"/>
                    </a:solidFill>
                  </a:rPr>
                  <a:t>Mifepristone and Misoprostol</a:t>
                </a:r>
              </a:p>
            </p:txBody>
          </p:sp>
          <p:sp>
            <p:nvSpPr>
              <p:cNvPr id="20489" name="Rectangle 13"/>
              <p:cNvSpPr>
                <a:spLocks noChangeArrowheads="1"/>
              </p:cNvSpPr>
              <p:nvPr/>
            </p:nvSpPr>
            <p:spPr bwMode="auto">
              <a:xfrm>
                <a:off x="4101" y="1762"/>
                <a:ext cx="111" cy="312"/>
              </a:xfrm>
              <a:prstGeom prst="rect">
                <a:avLst/>
              </a:prstGeom>
              <a:noFill/>
              <a:ln w="9525">
                <a:noFill/>
                <a:miter lim="800000"/>
                <a:headEnd/>
                <a:tailEnd/>
              </a:ln>
            </p:spPr>
            <p:txBody>
              <a:bodyPr>
                <a:spAutoFit/>
              </a:bodyPr>
              <a:lstStyle/>
              <a:p>
                <a:pPr algn="ctr"/>
                <a:endParaRPr lang="en-US" sz="2800">
                  <a:solidFill>
                    <a:schemeClr val="bg1"/>
                  </a:solidFill>
                </a:endParaRPr>
              </a:p>
            </p:txBody>
          </p:sp>
          <p:sp>
            <p:nvSpPr>
              <p:cNvPr id="20490" name="Rectangle 14"/>
              <p:cNvSpPr>
                <a:spLocks noChangeArrowheads="1"/>
              </p:cNvSpPr>
              <p:nvPr/>
            </p:nvSpPr>
            <p:spPr bwMode="auto">
              <a:xfrm>
                <a:off x="1827" y="2032"/>
                <a:ext cx="2842" cy="839"/>
              </a:xfrm>
              <a:prstGeom prst="rect">
                <a:avLst/>
              </a:prstGeom>
              <a:noFill/>
              <a:ln w="9525">
                <a:noFill/>
                <a:miter lim="800000"/>
                <a:headEnd/>
                <a:tailEnd/>
              </a:ln>
            </p:spPr>
            <p:txBody>
              <a:bodyPr>
                <a:spAutoFit/>
              </a:bodyPr>
              <a:lstStyle/>
              <a:p>
                <a:pPr marL="228600" indent="-228600">
                  <a:lnSpc>
                    <a:spcPct val="90000"/>
                  </a:lnSpc>
                  <a:spcBef>
                    <a:spcPts val="600"/>
                  </a:spcBef>
                  <a:buClr>
                    <a:schemeClr val="accent1"/>
                  </a:buClr>
                  <a:buFont typeface="Arial" charset="0"/>
                  <a:buChar char="•"/>
                </a:pPr>
                <a:endParaRPr lang="en-US" sz="2800"/>
              </a:p>
              <a:p>
                <a:pPr marL="228600" indent="-228600">
                  <a:lnSpc>
                    <a:spcPct val="90000"/>
                  </a:lnSpc>
                  <a:spcBef>
                    <a:spcPts val="600"/>
                  </a:spcBef>
                  <a:buClr>
                    <a:schemeClr val="accent1"/>
                  </a:buClr>
                  <a:buFont typeface="Arial" charset="0"/>
                  <a:buChar char="•"/>
                </a:pPr>
                <a:endParaRPr lang="en-US" sz="2800"/>
              </a:p>
              <a:p>
                <a:pPr marL="228600" indent="-228600">
                  <a:lnSpc>
                    <a:spcPct val="90000"/>
                  </a:lnSpc>
                  <a:spcBef>
                    <a:spcPts val="600"/>
                  </a:spcBef>
                  <a:buClr>
                    <a:schemeClr val="accent1"/>
                  </a:buClr>
                  <a:buFont typeface="Arial" charset="0"/>
                  <a:buChar char="•"/>
                </a:pPr>
                <a:endParaRPr lang="en-US" sz="2800"/>
              </a:p>
            </p:txBody>
          </p:sp>
        </p:grpSp>
        <p:sp>
          <p:nvSpPr>
            <p:cNvPr id="20486" name="Rectangle 19"/>
            <p:cNvSpPr>
              <a:spLocks noChangeArrowheads="1"/>
            </p:cNvSpPr>
            <p:nvPr/>
          </p:nvSpPr>
          <p:spPr bwMode="auto">
            <a:xfrm>
              <a:off x="815975" y="2635250"/>
              <a:ext cx="7689850" cy="2308324"/>
            </a:xfrm>
            <a:prstGeom prst="rect">
              <a:avLst/>
            </a:prstGeom>
            <a:noFill/>
            <a:ln w="9525">
              <a:noFill/>
              <a:miter lim="800000"/>
              <a:headEnd/>
              <a:tailEnd/>
            </a:ln>
          </p:spPr>
          <p:txBody>
            <a:bodyPr>
              <a:spAutoFit/>
            </a:bodyPr>
            <a:lstStyle/>
            <a:p>
              <a:pPr>
                <a:buFont typeface="Arial" charset="0"/>
                <a:buChar char="•"/>
              </a:pPr>
              <a:r>
                <a:rPr lang="en-US" sz="2400"/>
                <a:t> 600mg dose of mifepristone, followed by:</a:t>
              </a:r>
            </a:p>
            <a:p>
              <a:pPr marL="457200" lvl="2">
                <a:buFont typeface="Arial" charset="0"/>
                <a:buChar char="•"/>
              </a:pPr>
              <a:r>
                <a:rPr lang="en-US" sz="2400"/>
                <a:t>400</a:t>
              </a:r>
              <a:r>
                <a:rPr lang="en-US" sz="2400">
                  <a:sym typeface="Symbol" pitchFamily="18" charset="2"/>
                </a:rPr>
                <a:t>µ</a:t>
              </a:r>
              <a:r>
                <a:rPr lang="en-US" sz="2400"/>
                <a:t>g of oral misoprostol</a:t>
              </a:r>
            </a:p>
            <a:p>
              <a:pPr>
                <a:buFont typeface="Arial" charset="0"/>
                <a:buChar char="•"/>
              </a:pPr>
              <a:r>
                <a:rPr lang="en-US" sz="2400"/>
                <a:t> Office use of misoprostol 48 hours after mifepristone</a:t>
              </a:r>
            </a:p>
            <a:p>
              <a:pPr>
                <a:buFont typeface="Arial" charset="0"/>
                <a:buChar char="•"/>
              </a:pPr>
              <a:r>
                <a:rPr lang="en-US" sz="2400"/>
                <a:t> Up to 49 days after LMP</a:t>
              </a:r>
            </a:p>
            <a:p>
              <a:pPr>
                <a:buFont typeface="Arial" charset="0"/>
                <a:buChar char="•"/>
              </a:pPr>
              <a:r>
                <a:rPr lang="en-US" sz="2400"/>
                <a:t> Office follow-up 10-15 days after mifepristone</a:t>
              </a:r>
            </a:p>
            <a:p>
              <a:pPr>
                <a:buFont typeface="Arial" charset="0"/>
                <a:buChar char="•"/>
              </a:pPr>
              <a:r>
                <a:rPr lang="en-US" sz="2400"/>
                <a:t> 3 office visits</a:t>
              </a:r>
            </a:p>
          </p:txBody>
        </p:sp>
      </p:grpSp>
      <p:sp>
        <p:nvSpPr>
          <p:cNvPr id="20484" name="Text Box 7"/>
          <p:cNvSpPr txBox="1">
            <a:spLocks noChangeArrowheads="1"/>
          </p:cNvSpPr>
          <p:nvPr/>
        </p:nvSpPr>
        <p:spPr bwMode="auto">
          <a:xfrm>
            <a:off x="292100" y="6051550"/>
            <a:ext cx="8118475" cy="338138"/>
          </a:xfrm>
          <a:prstGeom prst="rect">
            <a:avLst/>
          </a:prstGeom>
          <a:noFill/>
          <a:ln w="9525">
            <a:noFill/>
            <a:miter lim="800000"/>
            <a:headEnd/>
            <a:tailEnd/>
          </a:ln>
        </p:spPr>
        <p:txBody>
          <a:bodyPr wrap="none">
            <a:spAutoFit/>
          </a:bodyPr>
          <a:lstStyle/>
          <a:p>
            <a:pPr eaLnBrk="0" hangingPunct="0"/>
            <a:r>
              <a:rPr lang="en-US" sz="1600"/>
              <a:t>Winikoff  et al 2008; Creinin et al 2004; Creinin et al 2007; Lohr et al 2007; RHEDI 2007</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mtClean="0"/>
              <a:t>Efficacy of Medication Abortion Options</a:t>
            </a:r>
          </a:p>
        </p:txBody>
      </p:sp>
      <p:sp>
        <p:nvSpPr>
          <p:cNvPr id="21507" name="Rectangle 3"/>
          <p:cNvSpPr>
            <a:spLocks noChangeArrowheads="1"/>
          </p:cNvSpPr>
          <p:nvPr/>
        </p:nvSpPr>
        <p:spPr bwMode="auto">
          <a:xfrm>
            <a:off x="323850" y="1671638"/>
            <a:ext cx="8470900" cy="954087"/>
          </a:xfrm>
          <a:prstGeom prst="rect">
            <a:avLst/>
          </a:prstGeom>
          <a:noFill/>
          <a:ln w="9525">
            <a:noFill/>
            <a:miter lim="800000"/>
            <a:headEnd/>
            <a:tailEnd/>
          </a:ln>
        </p:spPr>
        <p:txBody>
          <a:bodyPr>
            <a:spAutoFit/>
          </a:bodyPr>
          <a:lstStyle/>
          <a:p>
            <a:r>
              <a:rPr lang="en-US" altLang="en-US" sz="2800"/>
              <a:t>Regimen with oral misoprostol less effective than other misoprostol routes</a:t>
            </a:r>
            <a:endParaRPr lang="en-US" sz="2800"/>
          </a:p>
        </p:txBody>
      </p:sp>
      <p:grpSp>
        <p:nvGrpSpPr>
          <p:cNvPr id="21508" name="Group 33"/>
          <p:cNvGrpSpPr>
            <a:grpSpLocks/>
          </p:cNvGrpSpPr>
          <p:nvPr/>
        </p:nvGrpSpPr>
        <p:grpSpPr bwMode="auto">
          <a:xfrm>
            <a:off x="303213" y="2967038"/>
            <a:ext cx="8840787" cy="2500312"/>
            <a:chOff x="100" y="2133"/>
            <a:chExt cx="5569" cy="1575"/>
          </a:xfrm>
        </p:grpSpPr>
        <p:grpSp>
          <p:nvGrpSpPr>
            <p:cNvPr id="21510" name="Group 32"/>
            <p:cNvGrpSpPr>
              <a:grpSpLocks/>
            </p:cNvGrpSpPr>
            <p:nvPr/>
          </p:nvGrpSpPr>
          <p:grpSpPr bwMode="auto">
            <a:xfrm>
              <a:off x="100" y="2133"/>
              <a:ext cx="5569" cy="295"/>
              <a:chOff x="100" y="2133"/>
              <a:chExt cx="5569" cy="295"/>
            </a:xfrm>
          </p:grpSpPr>
          <p:grpSp>
            <p:nvGrpSpPr>
              <p:cNvPr id="21517" name="Group 16"/>
              <p:cNvGrpSpPr>
                <a:grpSpLocks/>
              </p:cNvGrpSpPr>
              <p:nvPr/>
            </p:nvGrpSpPr>
            <p:grpSpPr bwMode="auto">
              <a:xfrm>
                <a:off x="100" y="2138"/>
                <a:ext cx="5569" cy="289"/>
                <a:chOff x="100" y="2138"/>
                <a:chExt cx="5569" cy="289"/>
              </a:xfrm>
            </p:grpSpPr>
            <p:sp>
              <p:nvSpPr>
                <p:cNvPr id="21520" name="AutoShape 17"/>
                <p:cNvSpPr>
                  <a:spLocks noChangeArrowheads="1"/>
                </p:cNvSpPr>
                <p:nvPr/>
              </p:nvSpPr>
              <p:spPr bwMode="auto">
                <a:xfrm>
                  <a:off x="3035" y="2138"/>
                  <a:ext cx="2634" cy="288"/>
                </a:xfrm>
                <a:prstGeom prst="homePlate">
                  <a:avLst>
                    <a:gd name="adj" fmla="val 228646"/>
                  </a:avLst>
                </a:prstGeom>
                <a:solidFill>
                  <a:schemeClr val="folHlink"/>
                </a:solidFill>
                <a:ln w="9525">
                  <a:noFill/>
                  <a:miter lim="800000"/>
                  <a:headEnd/>
                  <a:tailEnd/>
                </a:ln>
              </p:spPr>
              <p:txBody>
                <a:bodyPr wrap="none" anchor="ctr"/>
                <a:lstStyle/>
                <a:p>
                  <a:endParaRPr lang="en-US"/>
                </a:p>
              </p:txBody>
            </p:sp>
            <p:sp>
              <p:nvSpPr>
                <p:cNvPr id="21521" name="Rectangle 18"/>
                <p:cNvSpPr>
                  <a:spLocks noChangeArrowheads="1"/>
                </p:cNvSpPr>
                <p:nvPr/>
              </p:nvSpPr>
              <p:spPr bwMode="auto">
                <a:xfrm>
                  <a:off x="100" y="2139"/>
                  <a:ext cx="4904" cy="288"/>
                </a:xfrm>
                <a:prstGeom prst="rect">
                  <a:avLst/>
                </a:prstGeom>
                <a:solidFill>
                  <a:schemeClr val="folHlink"/>
                </a:solidFill>
                <a:ln w="9525">
                  <a:noFill/>
                  <a:miter lim="800000"/>
                  <a:headEnd/>
                  <a:tailEnd/>
                </a:ln>
              </p:spPr>
              <p:txBody>
                <a:bodyPr wrap="none" anchor="ctr"/>
                <a:lstStyle/>
                <a:p>
                  <a:endParaRPr lang="en-US"/>
                </a:p>
              </p:txBody>
            </p:sp>
          </p:grpSp>
          <p:sp>
            <p:nvSpPr>
              <p:cNvPr id="21518" name="Text Box 19"/>
              <p:cNvSpPr txBox="1">
                <a:spLocks noChangeArrowheads="1"/>
              </p:cNvSpPr>
              <p:nvPr/>
            </p:nvSpPr>
            <p:spPr bwMode="auto">
              <a:xfrm>
                <a:off x="106" y="2140"/>
                <a:ext cx="4132" cy="288"/>
              </a:xfrm>
              <a:prstGeom prst="rect">
                <a:avLst/>
              </a:prstGeom>
              <a:noFill/>
              <a:ln w="9525">
                <a:noFill/>
                <a:miter lim="800000"/>
                <a:headEnd/>
                <a:tailEnd/>
              </a:ln>
            </p:spPr>
            <p:txBody>
              <a:bodyPr>
                <a:spAutoFit/>
              </a:bodyPr>
              <a:lstStyle/>
              <a:p>
                <a:pPr>
                  <a:spcBef>
                    <a:spcPct val="50000"/>
                  </a:spcBef>
                </a:pPr>
                <a:r>
                  <a:rPr lang="en-US" sz="2400">
                    <a:solidFill>
                      <a:schemeClr val="bg1"/>
                    </a:solidFill>
                  </a:rPr>
                  <a:t>0     1     2     3     4     5     6     7     8     9     10</a:t>
                </a:r>
              </a:p>
            </p:txBody>
          </p:sp>
          <p:sp>
            <p:nvSpPr>
              <p:cNvPr id="21519" name="Text Box 22"/>
              <p:cNvSpPr txBox="1">
                <a:spLocks noChangeArrowheads="1"/>
              </p:cNvSpPr>
              <p:nvPr/>
            </p:nvSpPr>
            <p:spPr bwMode="auto">
              <a:xfrm>
                <a:off x="4176" y="2133"/>
                <a:ext cx="1180" cy="288"/>
              </a:xfrm>
              <a:prstGeom prst="rect">
                <a:avLst/>
              </a:prstGeom>
              <a:noFill/>
              <a:ln w="9525">
                <a:noFill/>
                <a:miter lim="800000"/>
                <a:headEnd/>
                <a:tailEnd/>
              </a:ln>
            </p:spPr>
            <p:txBody>
              <a:bodyPr>
                <a:spAutoFit/>
              </a:bodyPr>
              <a:lstStyle/>
              <a:p>
                <a:pPr>
                  <a:spcBef>
                    <a:spcPct val="50000"/>
                  </a:spcBef>
                </a:pPr>
                <a:r>
                  <a:rPr lang="en-US" sz="2400">
                    <a:solidFill>
                      <a:schemeClr val="bg1"/>
                    </a:solidFill>
                  </a:rPr>
                  <a:t>Weeks LMP</a:t>
                </a:r>
              </a:p>
            </p:txBody>
          </p:sp>
        </p:grpSp>
        <p:grpSp>
          <p:nvGrpSpPr>
            <p:cNvPr id="21511" name="Group 31"/>
            <p:cNvGrpSpPr>
              <a:grpSpLocks/>
            </p:cNvGrpSpPr>
            <p:nvPr/>
          </p:nvGrpSpPr>
          <p:grpSpPr bwMode="auto">
            <a:xfrm>
              <a:off x="869" y="2452"/>
              <a:ext cx="3019" cy="1256"/>
              <a:chOff x="869" y="2452"/>
              <a:chExt cx="3019" cy="1256"/>
            </a:xfrm>
          </p:grpSpPr>
          <p:sp>
            <p:nvSpPr>
              <p:cNvPr id="21512" name="Text Box 26"/>
              <p:cNvSpPr txBox="1">
                <a:spLocks noChangeArrowheads="1"/>
              </p:cNvSpPr>
              <p:nvPr/>
            </p:nvSpPr>
            <p:spPr bwMode="auto">
              <a:xfrm>
                <a:off x="879" y="2452"/>
                <a:ext cx="3009" cy="523"/>
              </a:xfrm>
              <a:prstGeom prst="rect">
                <a:avLst/>
              </a:prstGeom>
              <a:noFill/>
              <a:ln w="9525">
                <a:noFill/>
                <a:miter lim="800000"/>
                <a:headEnd/>
                <a:tailEnd/>
              </a:ln>
            </p:spPr>
            <p:txBody>
              <a:bodyPr>
                <a:spAutoFit/>
              </a:bodyPr>
              <a:lstStyle/>
              <a:p>
                <a:r>
                  <a:rPr lang="en-US" sz="2000"/>
                  <a:t>	</a:t>
                </a:r>
                <a:r>
                  <a:rPr lang="en-US" sz="2400"/>
                  <a:t>Medication abortion (oral)</a:t>
                </a:r>
              </a:p>
              <a:p>
                <a:r>
                  <a:rPr lang="en-US" sz="2400"/>
                  <a:t>	91%–97%	        88%</a:t>
                </a:r>
              </a:p>
            </p:txBody>
          </p:sp>
          <p:grpSp>
            <p:nvGrpSpPr>
              <p:cNvPr id="21513" name="Group 28"/>
              <p:cNvGrpSpPr>
                <a:grpSpLocks/>
              </p:cNvGrpSpPr>
              <p:nvPr/>
            </p:nvGrpSpPr>
            <p:grpSpPr bwMode="auto">
              <a:xfrm>
                <a:off x="960" y="2968"/>
                <a:ext cx="2596" cy="0"/>
                <a:chOff x="936" y="2608"/>
                <a:chExt cx="2596" cy="0"/>
              </a:xfrm>
            </p:grpSpPr>
            <p:sp>
              <p:nvSpPr>
                <p:cNvPr id="21515" name="Line 25"/>
                <p:cNvSpPr>
                  <a:spLocks noChangeShapeType="1"/>
                </p:cNvSpPr>
                <p:nvPr/>
              </p:nvSpPr>
              <p:spPr bwMode="auto">
                <a:xfrm flipV="1">
                  <a:off x="936" y="2608"/>
                  <a:ext cx="1848" cy="0"/>
                </a:xfrm>
                <a:prstGeom prst="line">
                  <a:avLst/>
                </a:prstGeom>
                <a:noFill/>
                <a:ln w="38100">
                  <a:solidFill>
                    <a:schemeClr val="tx1"/>
                  </a:solidFill>
                  <a:round/>
                  <a:headEnd type="triangle" w="med" len="med"/>
                  <a:tailEnd type="triangle" w="med" len="med"/>
                </a:ln>
              </p:spPr>
              <p:txBody>
                <a:bodyPr/>
                <a:lstStyle/>
                <a:p>
                  <a:endParaRPr lang="en-GB"/>
                </a:p>
              </p:txBody>
            </p:sp>
            <p:sp>
              <p:nvSpPr>
                <p:cNvPr id="21516" name="Line 27"/>
                <p:cNvSpPr>
                  <a:spLocks noChangeShapeType="1"/>
                </p:cNvSpPr>
                <p:nvPr/>
              </p:nvSpPr>
              <p:spPr bwMode="auto">
                <a:xfrm>
                  <a:off x="2760" y="2608"/>
                  <a:ext cx="772" cy="0"/>
                </a:xfrm>
                <a:prstGeom prst="line">
                  <a:avLst/>
                </a:prstGeom>
                <a:noFill/>
                <a:ln w="38100">
                  <a:solidFill>
                    <a:schemeClr val="tx1"/>
                  </a:solidFill>
                  <a:prstDash val="sysDot"/>
                  <a:round/>
                  <a:headEnd/>
                  <a:tailEnd type="triangle" w="med" len="med"/>
                </a:ln>
              </p:spPr>
              <p:txBody>
                <a:bodyPr/>
                <a:lstStyle/>
                <a:p>
                  <a:endParaRPr lang="en-GB"/>
                </a:p>
              </p:txBody>
            </p:sp>
          </p:grpSp>
          <p:sp>
            <p:nvSpPr>
              <p:cNvPr id="21514" name="Text Box 29"/>
              <p:cNvSpPr txBox="1">
                <a:spLocks noChangeArrowheads="1"/>
              </p:cNvSpPr>
              <p:nvPr/>
            </p:nvSpPr>
            <p:spPr bwMode="auto">
              <a:xfrm>
                <a:off x="869" y="2952"/>
                <a:ext cx="2204" cy="756"/>
              </a:xfrm>
              <a:prstGeom prst="rect">
                <a:avLst/>
              </a:prstGeom>
              <a:noFill/>
              <a:ln w="9525">
                <a:noFill/>
                <a:miter lim="800000"/>
                <a:headEnd/>
                <a:tailEnd/>
              </a:ln>
            </p:spPr>
            <p:txBody>
              <a:bodyPr>
                <a:spAutoFit/>
              </a:bodyPr>
              <a:lstStyle/>
              <a:p>
                <a:pPr algn="ctr"/>
                <a:r>
                  <a:rPr lang="en-US" sz="2400"/>
                  <a:t>98%</a:t>
                </a:r>
              </a:p>
              <a:p>
                <a:pPr algn="ctr"/>
                <a:r>
                  <a:rPr lang="en-US" sz="2400"/>
                  <a:t>Medication abortion (vaginal)</a:t>
                </a:r>
              </a:p>
            </p:txBody>
          </p:sp>
        </p:grpSp>
      </p:grpSp>
      <p:sp>
        <p:nvSpPr>
          <p:cNvPr id="21509" name="Text Box 34"/>
          <p:cNvSpPr txBox="1">
            <a:spLocks noChangeArrowheads="1"/>
          </p:cNvSpPr>
          <p:nvPr/>
        </p:nvSpPr>
        <p:spPr bwMode="auto">
          <a:xfrm>
            <a:off x="292100" y="6051550"/>
            <a:ext cx="6459538" cy="338138"/>
          </a:xfrm>
          <a:prstGeom prst="rect">
            <a:avLst/>
          </a:prstGeom>
          <a:noFill/>
          <a:ln w="9525">
            <a:noFill/>
            <a:miter lim="800000"/>
            <a:headEnd/>
            <a:tailEnd/>
          </a:ln>
        </p:spPr>
        <p:txBody>
          <a:bodyPr wrap="none">
            <a:spAutoFit/>
          </a:bodyPr>
          <a:lstStyle/>
          <a:p>
            <a:pPr eaLnBrk="0" hangingPunct="0"/>
            <a:r>
              <a:rPr lang="en-US" altLang="en-US" sz="1600"/>
              <a:t>WHO Task Force. </a:t>
            </a:r>
            <a:r>
              <a:rPr lang="en-US" altLang="en-US" sz="1600" i="1"/>
              <a:t>BJOG</a:t>
            </a:r>
            <a:r>
              <a:rPr lang="en-US" altLang="en-US" sz="1600"/>
              <a:t>. 2000.;</a:t>
            </a:r>
            <a:r>
              <a:rPr lang="en-US" altLang="en-US" sz="1600" i="1"/>
              <a:t> </a:t>
            </a:r>
            <a:r>
              <a:rPr lang="en-US" altLang="en-US" sz="1600"/>
              <a:t>Ashok PW, et al. </a:t>
            </a:r>
            <a:r>
              <a:rPr lang="en-US" altLang="en-US" sz="1600" i="1"/>
              <a:t>Hum Reprod</a:t>
            </a:r>
            <a:r>
              <a:rPr lang="en-US" altLang="en-US" sz="1600"/>
              <a:t>. 1998.</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mtClean="0"/>
              <a:t>Expert Medical Advisory Committee</a:t>
            </a:r>
          </a:p>
        </p:txBody>
      </p:sp>
      <p:sp>
        <p:nvSpPr>
          <p:cNvPr id="4099" name="Rectangle 3"/>
          <p:cNvSpPr>
            <a:spLocks noGrp="1" noChangeArrowheads="1"/>
          </p:cNvSpPr>
          <p:nvPr>
            <p:ph idx="1"/>
          </p:nvPr>
        </p:nvSpPr>
        <p:spPr/>
        <p:txBody>
          <a:bodyPr/>
          <a:lstStyle/>
          <a:p>
            <a:pPr>
              <a:buFont typeface="Arial" charset="0"/>
              <a:buChar char="•"/>
            </a:pPr>
            <a:r>
              <a:rPr lang="en-US" smtClean="0"/>
              <a:t>Mary Fjerstad, RN, BSN, MHS, NP </a:t>
            </a:r>
          </a:p>
          <a:p>
            <a:pPr>
              <a:buFont typeface="Arial" charset="0"/>
              <a:buChar char="•"/>
            </a:pPr>
            <a:endParaRPr lang="en-US" smtClean="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noFill/>
        </p:spPr>
        <p:txBody>
          <a:bodyPr/>
          <a:lstStyle/>
          <a:p>
            <a:pPr eaLnBrk="1" hangingPunct="1"/>
            <a:r>
              <a:rPr lang="en-US" smtClean="0"/>
              <a:t>Plasma Concentration of Misoprostol</a:t>
            </a:r>
          </a:p>
        </p:txBody>
      </p:sp>
      <p:sp>
        <p:nvSpPr>
          <p:cNvPr id="22531" name="Line 57"/>
          <p:cNvSpPr>
            <a:spLocks noChangeShapeType="1"/>
          </p:cNvSpPr>
          <p:nvPr/>
        </p:nvSpPr>
        <p:spPr bwMode="auto">
          <a:xfrm flipV="1">
            <a:off x="1117600" y="5108575"/>
            <a:ext cx="0" cy="76200"/>
          </a:xfrm>
          <a:prstGeom prst="line">
            <a:avLst/>
          </a:prstGeom>
          <a:noFill/>
          <a:ln w="9525">
            <a:solidFill>
              <a:srgbClr val="FFFFFF"/>
            </a:solidFill>
            <a:round/>
            <a:headEnd/>
            <a:tailEnd/>
          </a:ln>
        </p:spPr>
        <p:txBody>
          <a:bodyPr/>
          <a:lstStyle/>
          <a:p>
            <a:endParaRPr lang="en-GB"/>
          </a:p>
        </p:txBody>
      </p:sp>
      <p:sp>
        <p:nvSpPr>
          <p:cNvPr id="22532" name="Text Box 76"/>
          <p:cNvSpPr txBox="1">
            <a:spLocks noChangeArrowheads="1"/>
          </p:cNvSpPr>
          <p:nvPr/>
        </p:nvSpPr>
        <p:spPr bwMode="auto">
          <a:xfrm>
            <a:off x="292100" y="6051550"/>
            <a:ext cx="7632700" cy="830263"/>
          </a:xfrm>
          <a:prstGeom prst="rect">
            <a:avLst/>
          </a:prstGeom>
          <a:noFill/>
          <a:ln w="9525">
            <a:noFill/>
            <a:miter lim="800000"/>
            <a:headEnd/>
            <a:tailEnd/>
          </a:ln>
        </p:spPr>
        <p:txBody>
          <a:bodyPr>
            <a:spAutoFit/>
          </a:bodyPr>
          <a:lstStyle/>
          <a:p>
            <a:pPr eaLnBrk="0" hangingPunct="0"/>
            <a:r>
              <a:rPr lang="en-US" altLang="en-US" sz="1600"/>
              <a:t>Wiehe E, et al. </a:t>
            </a:r>
            <a:r>
              <a:rPr lang="en-US" altLang="en-US" sz="1600" i="1"/>
              <a:t>Obstet Gynecol</a:t>
            </a:r>
            <a:r>
              <a:rPr lang="en-US" altLang="en-US" sz="1600"/>
              <a:t>. 2002.; el-Refaey H, et al. </a:t>
            </a:r>
            <a:r>
              <a:rPr lang="en-US" altLang="en-US" sz="1600" i="1"/>
              <a:t>N Engl J Med</a:t>
            </a:r>
            <a:r>
              <a:rPr lang="en-US" altLang="en-US" sz="1600"/>
              <a:t>. 1995.</a:t>
            </a:r>
          </a:p>
          <a:p>
            <a:pPr eaLnBrk="0" hangingPunct="0"/>
            <a:r>
              <a:rPr lang="en-US" altLang="en-US" sz="1600"/>
              <a:t>Schaff EA, et al. </a:t>
            </a:r>
            <a:r>
              <a:rPr lang="en-US" altLang="en-US" sz="1600" i="1"/>
              <a:t>Contraception</a:t>
            </a:r>
            <a:r>
              <a:rPr lang="en-US" altLang="en-US" sz="1600"/>
              <a:t>. 2001; Zieman M, et al. </a:t>
            </a:r>
            <a:r>
              <a:rPr lang="en-US" altLang="en-US" sz="1600" i="1"/>
              <a:t>Obstet Gynecol</a:t>
            </a:r>
            <a:r>
              <a:rPr lang="en-US" altLang="en-US" sz="1600"/>
              <a:t>. 1997; Fjerstad, 2006.</a:t>
            </a:r>
          </a:p>
        </p:txBody>
      </p:sp>
      <p:grpSp>
        <p:nvGrpSpPr>
          <p:cNvPr id="22533" name="Group 69"/>
          <p:cNvGrpSpPr>
            <a:grpSpLocks/>
          </p:cNvGrpSpPr>
          <p:nvPr/>
        </p:nvGrpSpPr>
        <p:grpSpPr bwMode="auto">
          <a:xfrm>
            <a:off x="258763" y="1435100"/>
            <a:ext cx="8245475" cy="4464050"/>
            <a:chOff x="258763" y="1435100"/>
            <a:chExt cx="8245157" cy="4464050"/>
          </a:xfrm>
        </p:grpSpPr>
        <p:sp>
          <p:nvSpPr>
            <p:cNvPr id="22534" name="Text Box 34"/>
            <p:cNvSpPr txBox="1">
              <a:spLocks noChangeArrowheads="1"/>
            </p:cNvSpPr>
            <p:nvPr/>
          </p:nvSpPr>
          <p:spPr bwMode="auto">
            <a:xfrm rot="-5400000">
              <a:off x="-1789906" y="3483769"/>
              <a:ext cx="4464050" cy="366712"/>
            </a:xfrm>
            <a:prstGeom prst="rect">
              <a:avLst/>
            </a:prstGeom>
            <a:noFill/>
            <a:ln w="9525">
              <a:noFill/>
              <a:miter lim="800000"/>
              <a:headEnd/>
              <a:tailEnd/>
            </a:ln>
          </p:spPr>
          <p:txBody>
            <a:bodyPr wrap="none">
              <a:spAutoFit/>
            </a:bodyPr>
            <a:lstStyle/>
            <a:p>
              <a:r>
                <a:rPr lang="en-US"/>
                <a:t>Plasma misoprostol concentration (pg/mL)</a:t>
              </a:r>
            </a:p>
          </p:txBody>
        </p:sp>
        <p:grpSp>
          <p:nvGrpSpPr>
            <p:cNvPr id="22535" name="Group 68"/>
            <p:cNvGrpSpPr>
              <a:grpSpLocks/>
            </p:cNvGrpSpPr>
            <p:nvPr/>
          </p:nvGrpSpPr>
          <p:grpSpPr bwMode="auto">
            <a:xfrm>
              <a:off x="820738" y="1839913"/>
              <a:ext cx="7683182" cy="3857625"/>
              <a:chOff x="820738" y="1839913"/>
              <a:chExt cx="7683182" cy="3857625"/>
            </a:xfrm>
          </p:grpSpPr>
          <p:grpSp>
            <p:nvGrpSpPr>
              <p:cNvPr id="22536" name="Group 75"/>
              <p:cNvGrpSpPr>
                <a:grpSpLocks/>
              </p:cNvGrpSpPr>
              <p:nvPr/>
            </p:nvGrpSpPr>
            <p:grpSpPr bwMode="auto">
              <a:xfrm>
                <a:off x="820738" y="1839913"/>
                <a:ext cx="7669212" cy="3857625"/>
                <a:chOff x="349" y="1159"/>
                <a:chExt cx="4831" cy="2430"/>
              </a:xfrm>
            </p:grpSpPr>
            <p:sp>
              <p:nvSpPr>
                <p:cNvPr id="22551" name="Line 15"/>
                <p:cNvSpPr>
                  <a:spLocks noChangeShapeType="1"/>
                </p:cNvSpPr>
                <p:nvPr/>
              </p:nvSpPr>
              <p:spPr bwMode="auto">
                <a:xfrm>
                  <a:off x="1243" y="2085"/>
                  <a:ext cx="0" cy="420"/>
                </a:xfrm>
                <a:prstGeom prst="line">
                  <a:avLst/>
                </a:prstGeom>
                <a:noFill/>
                <a:ln w="9525">
                  <a:solidFill>
                    <a:schemeClr val="tx1"/>
                  </a:solidFill>
                  <a:round/>
                  <a:headEnd/>
                  <a:tailEnd/>
                </a:ln>
              </p:spPr>
              <p:txBody>
                <a:bodyPr/>
                <a:lstStyle/>
                <a:p>
                  <a:endParaRPr lang="en-GB"/>
                </a:p>
              </p:txBody>
            </p:sp>
            <p:sp>
              <p:nvSpPr>
                <p:cNvPr id="22552" name="Line 16"/>
                <p:cNvSpPr>
                  <a:spLocks noChangeShapeType="1"/>
                </p:cNvSpPr>
                <p:nvPr/>
              </p:nvSpPr>
              <p:spPr bwMode="auto">
                <a:xfrm>
                  <a:off x="974" y="2627"/>
                  <a:ext cx="0" cy="246"/>
                </a:xfrm>
                <a:prstGeom prst="line">
                  <a:avLst/>
                </a:prstGeom>
                <a:noFill/>
                <a:ln w="28575">
                  <a:solidFill>
                    <a:schemeClr val="folHlink"/>
                  </a:solidFill>
                  <a:round/>
                  <a:headEnd/>
                  <a:tailEnd/>
                </a:ln>
              </p:spPr>
              <p:txBody>
                <a:bodyPr/>
                <a:lstStyle/>
                <a:p>
                  <a:endParaRPr lang="en-GB"/>
                </a:p>
              </p:txBody>
            </p:sp>
            <p:sp>
              <p:nvSpPr>
                <p:cNvPr id="22553" name="Line 17"/>
                <p:cNvSpPr>
                  <a:spLocks noChangeShapeType="1"/>
                </p:cNvSpPr>
                <p:nvPr/>
              </p:nvSpPr>
              <p:spPr bwMode="auto">
                <a:xfrm>
                  <a:off x="2286" y="2673"/>
                  <a:ext cx="0" cy="210"/>
                </a:xfrm>
                <a:prstGeom prst="line">
                  <a:avLst/>
                </a:prstGeom>
                <a:noFill/>
                <a:ln w="28575">
                  <a:solidFill>
                    <a:schemeClr val="accent1"/>
                  </a:solidFill>
                  <a:round/>
                  <a:headEnd/>
                  <a:tailEnd/>
                </a:ln>
              </p:spPr>
              <p:txBody>
                <a:bodyPr/>
                <a:lstStyle/>
                <a:p>
                  <a:endParaRPr lang="en-GB"/>
                </a:p>
              </p:txBody>
            </p:sp>
            <p:sp>
              <p:nvSpPr>
                <p:cNvPr id="22554" name="Line 18"/>
                <p:cNvSpPr>
                  <a:spLocks noChangeShapeType="1"/>
                </p:cNvSpPr>
                <p:nvPr/>
              </p:nvSpPr>
              <p:spPr bwMode="auto">
                <a:xfrm flipH="1">
                  <a:off x="2816" y="2895"/>
                  <a:ext cx="1" cy="119"/>
                </a:xfrm>
                <a:prstGeom prst="line">
                  <a:avLst/>
                </a:prstGeom>
                <a:noFill/>
                <a:ln w="28575">
                  <a:solidFill>
                    <a:schemeClr val="accent1"/>
                  </a:solidFill>
                  <a:round/>
                  <a:headEnd/>
                  <a:tailEnd/>
                </a:ln>
              </p:spPr>
              <p:txBody>
                <a:bodyPr/>
                <a:lstStyle/>
                <a:p>
                  <a:endParaRPr lang="en-GB"/>
                </a:p>
              </p:txBody>
            </p:sp>
            <p:sp>
              <p:nvSpPr>
                <p:cNvPr id="22555" name="Line 19"/>
                <p:cNvSpPr>
                  <a:spLocks noChangeShapeType="1"/>
                </p:cNvSpPr>
                <p:nvPr/>
              </p:nvSpPr>
              <p:spPr bwMode="auto">
                <a:xfrm flipH="1">
                  <a:off x="4850" y="3017"/>
                  <a:ext cx="1" cy="79"/>
                </a:xfrm>
                <a:prstGeom prst="line">
                  <a:avLst/>
                </a:prstGeom>
                <a:noFill/>
                <a:ln w="28575">
                  <a:solidFill>
                    <a:schemeClr val="accent1"/>
                  </a:solidFill>
                  <a:round/>
                  <a:headEnd/>
                  <a:tailEnd/>
                </a:ln>
              </p:spPr>
              <p:txBody>
                <a:bodyPr/>
                <a:lstStyle/>
                <a:p>
                  <a:endParaRPr lang="en-GB"/>
                </a:p>
              </p:txBody>
            </p:sp>
            <p:sp>
              <p:nvSpPr>
                <p:cNvPr id="22556" name="Line 20"/>
                <p:cNvSpPr>
                  <a:spLocks noChangeShapeType="1"/>
                </p:cNvSpPr>
                <p:nvPr/>
              </p:nvSpPr>
              <p:spPr bwMode="auto">
                <a:xfrm>
                  <a:off x="4860" y="2219"/>
                  <a:ext cx="0" cy="426"/>
                </a:xfrm>
                <a:prstGeom prst="line">
                  <a:avLst/>
                </a:prstGeom>
                <a:noFill/>
                <a:ln w="28575">
                  <a:solidFill>
                    <a:schemeClr val="folHlink"/>
                  </a:solidFill>
                  <a:round/>
                  <a:headEnd/>
                  <a:tailEnd/>
                </a:ln>
              </p:spPr>
              <p:txBody>
                <a:bodyPr/>
                <a:lstStyle/>
                <a:p>
                  <a:endParaRPr lang="en-GB"/>
                </a:p>
              </p:txBody>
            </p:sp>
            <p:sp>
              <p:nvSpPr>
                <p:cNvPr id="22557" name="Line 21"/>
                <p:cNvSpPr>
                  <a:spLocks noChangeShapeType="1"/>
                </p:cNvSpPr>
                <p:nvPr/>
              </p:nvSpPr>
              <p:spPr bwMode="auto">
                <a:xfrm>
                  <a:off x="2802" y="1932"/>
                  <a:ext cx="0" cy="456"/>
                </a:xfrm>
                <a:prstGeom prst="line">
                  <a:avLst/>
                </a:prstGeom>
                <a:noFill/>
                <a:ln w="28575">
                  <a:solidFill>
                    <a:schemeClr val="folHlink"/>
                  </a:solidFill>
                  <a:round/>
                  <a:headEnd/>
                  <a:tailEnd/>
                </a:ln>
              </p:spPr>
              <p:txBody>
                <a:bodyPr/>
                <a:lstStyle/>
                <a:p>
                  <a:endParaRPr lang="en-GB"/>
                </a:p>
              </p:txBody>
            </p:sp>
            <p:sp>
              <p:nvSpPr>
                <p:cNvPr id="22558" name="Line 22"/>
                <p:cNvSpPr>
                  <a:spLocks noChangeShapeType="1"/>
                </p:cNvSpPr>
                <p:nvPr/>
              </p:nvSpPr>
              <p:spPr bwMode="auto">
                <a:xfrm>
                  <a:off x="2280" y="1872"/>
                  <a:ext cx="0" cy="474"/>
                </a:xfrm>
                <a:prstGeom prst="line">
                  <a:avLst/>
                </a:prstGeom>
                <a:noFill/>
                <a:ln w="28575">
                  <a:solidFill>
                    <a:schemeClr val="folHlink"/>
                  </a:solidFill>
                  <a:round/>
                  <a:headEnd/>
                  <a:tailEnd/>
                </a:ln>
              </p:spPr>
              <p:txBody>
                <a:bodyPr/>
                <a:lstStyle/>
                <a:p>
                  <a:endParaRPr lang="en-GB"/>
                </a:p>
              </p:txBody>
            </p:sp>
            <p:sp>
              <p:nvSpPr>
                <p:cNvPr id="22559" name="Line 24"/>
                <p:cNvSpPr>
                  <a:spLocks noChangeShapeType="1"/>
                </p:cNvSpPr>
                <p:nvPr/>
              </p:nvSpPr>
              <p:spPr bwMode="auto">
                <a:xfrm>
                  <a:off x="1764" y="1897"/>
                  <a:ext cx="0" cy="618"/>
                </a:xfrm>
                <a:prstGeom prst="line">
                  <a:avLst/>
                </a:prstGeom>
                <a:noFill/>
                <a:ln w="28575">
                  <a:solidFill>
                    <a:schemeClr val="accent1"/>
                  </a:solidFill>
                  <a:round/>
                  <a:headEnd/>
                  <a:tailEnd/>
                </a:ln>
              </p:spPr>
              <p:txBody>
                <a:bodyPr/>
                <a:lstStyle/>
                <a:p>
                  <a:endParaRPr lang="en-GB"/>
                </a:p>
              </p:txBody>
            </p:sp>
            <p:sp>
              <p:nvSpPr>
                <p:cNvPr id="22560" name="Line 25"/>
                <p:cNvSpPr>
                  <a:spLocks noChangeShapeType="1"/>
                </p:cNvSpPr>
                <p:nvPr/>
              </p:nvSpPr>
              <p:spPr bwMode="auto">
                <a:xfrm>
                  <a:off x="1494" y="1668"/>
                  <a:ext cx="0" cy="714"/>
                </a:xfrm>
                <a:prstGeom prst="line">
                  <a:avLst/>
                </a:prstGeom>
                <a:noFill/>
                <a:ln w="28575">
                  <a:solidFill>
                    <a:schemeClr val="folHlink"/>
                  </a:solidFill>
                  <a:round/>
                  <a:headEnd/>
                  <a:tailEnd/>
                </a:ln>
              </p:spPr>
              <p:txBody>
                <a:bodyPr/>
                <a:lstStyle/>
                <a:p>
                  <a:endParaRPr lang="en-GB"/>
                </a:p>
              </p:txBody>
            </p:sp>
            <p:sp>
              <p:nvSpPr>
                <p:cNvPr id="22561" name="Line 26"/>
                <p:cNvSpPr>
                  <a:spLocks noChangeShapeType="1"/>
                </p:cNvSpPr>
                <p:nvPr/>
              </p:nvSpPr>
              <p:spPr bwMode="auto">
                <a:xfrm>
                  <a:off x="1242" y="2088"/>
                  <a:ext cx="0" cy="426"/>
                </a:xfrm>
                <a:prstGeom prst="line">
                  <a:avLst/>
                </a:prstGeom>
                <a:noFill/>
                <a:ln w="28575">
                  <a:solidFill>
                    <a:schemeClr val="folHlink"/>
                  </a:solidFill>
                  <a:round/>
                  <a:headEnd/>
                  <a:tailEnd/>
                </a:ln>
              </p:spPr>
              <p:txBody>
                <a:bodyPr/>
                <a:lstStyle/>
                <a:p>
                  <a:endParaRPr lang="en-GB"/>
                </a:p>
              </p:txBody>
            </p:sp>
            <p:sp>
              <p:nvSpPr>
                <p:cNvPr id="22562" name="Line 27"/>
                <p:cNvSpPr>
                  <a:spLocks noChangeShapeType="1"/>
                </p:cNvSpPr>
                <p:nvPr/>
              </p:nvSpPr>
              <p:spPr bwMode="auto">
                <a:xfrm>
                  <a:off x="1242" y="1264"/>
                  <a:ext cx="0" cy="660"/>
                </a:xfrm>
                <a:prstGeom prst="line">
                  <a:avLst/>
                </a:prstGeom>
                <a:noFill/>
                <a:ln w="28575">
                  <a:solidFill>
                    <a:schemeClr val="accent1"/>
                  </a:solidFill>
                  <a:round/>
                  <a:headEnd/>
                  <a:tailEnd/>
                </a:ln>
              </p:spPr>
              <p:txBody>
                <a:bodyPr/>
                <a:lstStyle/>
                <a:p>
                  <a:endParaRPr lang="en-GB"/>
                </a:p>
              </p:txBody>
            </p:sp>
            <p:sp>
              <p:nvSpPr>
                <p:cNvPr id="22563" name="Line 28"/>
                <p:cNvSpPr>
                  <a:spLocks noChangeShapeType="1"/>
                </p:cNvSpPr>
                <p:nvPr/>
              </p:nvSpPr>
              <p:spPr bwMode="auto">
                <a:xfrm>
                  <a:off x="978" y="1848"/>
                  <a:ext cx="0" cy="558"/>
                </a:xfrm>
                <a:prstGeom prst="line">
                  <a:avLst/>
                </a:prstGeom>
                <a:noFill/>
                <a:ln w="28575">
                  <a:solidFill>
                    <a:schemeClr val="accent1"/>
                  </a:solidFill>
                  <a:round/>
                  <a:headEnd/>
                  <a:tailEnd/>
                </a:ln>
              </p:spPr>
              <p:txBody>
                <a:bodyPr/>
                <a:lstStyle/>
                <a:p>
                  <a:endParaRPr lang="en-GB"/>
                </a:p>
              </p:txBody>
            </p:sp>
            <p:sp>
              <p:nvSpPr>
                <p:cNvPr id="22564" name="Line 29"/>
                <p:cNvSpPr>
                  <a:spLocks noChangeShapeType="1"/>
                </p:cNvSpPr>
                <p:nvPr/>
              </p:nvSpPr>
              <p:spPr bwMode="auto">
                <a:xfrm>
                  <a:off x="840" y="2052"/>
                  <a:ext cx="0" cy="798"/>
                </a:xfrm>
                <a:prstGeom prst="line">
                  <a:avLst/>
                </a:prstGeom>
                <a:noFill/>
                <a:ln w="28575">
                  <a:solidFill>
                    <a:schemeClr val="accent1"/>
                  </a:solidFill>
                  <a:round/>
                  <a:headEnd/>
                  <a:tailEnd/>
                </a:ln>
              </p:spPr>
              <p:txBody>
                <a:bodyPr/>
                <a:lstStyle/>
                <a:p>
                  <a:endParaRPr lang="en-GB"/>
                </a:p>
              </p:txBody>
            </p:sp>
            <p:sp>
              <p:nvSpPr>
                <p:cNvPr id="22565" name="Freeform 30"/>
                <p:cNvSpPr>
                  <a:spLocks/>
                </p:cNvSpPr>
                <p:nvPr/>
              </p:nvSpPr>
              <p:spPr bwMode="auto">
                <a:xfrm>
                  <a:off x="846" y="1926"/>
                  <a:ext cx="390" cy="930"/>
                </a:xfrm>
                <a:custGeom>
                  <a:avLst/>
                  <a:gdLst>
                    <a:gd name="T0" fmla="*/ 390 w 390"/>
                    <a:gd name="T1" fmla="*/ 0 h 930"/>
                    <a:gd name="T2" fmla="*/ 126 w 390"/>
                    <a:gd name="T3" fmla="*/ 492 h 930"/>
                    <a:gd name="T4" fmla="*/ 0 w 390"/>
                    <a:gd name="T5" fmla="*/ 930 h 930"/>
                    <a:gd name="T6" fmla="*/ 0 60000 65536"/>
                    <a:gd name="T7" fmla="*/ 0 60000 65536"/>
                    <a:gd name="T8" fmla="*/ 0 60000 65536"/>
                    <a:gd name="T9" fmla="*/ 0 w 390"/>
                    <a:gd name="T10" fmla="*/ 0 h 930"/>
                    <a:gd name="T11" fmla="*/ 390 w 390"/>
                    <a:gd name="T12" fmla="*/ 930 h 930"/>
                  </a:gdLst>
                  <a:ahLst/>
                  <a:cxnLst>
                    <a:cxn ang="T6">
                      <a:pos x="T0" y="T1"/>
                    </a:cxn>
                    <a:cxn ang="T7">
                      <a:pos x="T2" y="T3"/>
                    </a:cxn>
                    <a:cxn ang="T8">
                      <a:pos x="T4" y="T5"/>
                    </a:cxn>
                  </a:cxnLst>
                  <a:rect l="T9" t="T10" r="T11" b="T12"/>
                  <a:pathLst>
                    <a:path w="390" h="930">
                      <a:moveTo>
                        <a:pt x="390" y="0"/>
                      </a:moveTo>
                      <a:cubicBezTo>
                        <a:pt x="290" y="168"/>
                        <a:pt x="191" y="337"/>
                        <a:pt x="126" y="492"/>
                      </a:cubicBezTo>
                      <a:cubicBezTo>
                        <a:pt x="61" y="647"/>
                        <a:pt x="30" y="788"/>
                        <a:pt x="0" y="930"/>
                      </a:cubicBezTo>
                    </a:path>
                  </a:pathLst>
                </a:custGeom>
                <a:noFill/>
                <a:ln w="28575">
                  <a:solidFill>
                    <a:schemeClr val="accent1"/>
                  </a:solidFill>
                  <a:round/>
                  <a:headEnd/>
                  <a:tailEnd/>
                </a:ln>
              </p:spPr>
              <p:txBody>
                <a:bodyPr/>
                <a:lstStyle/>
                <a:p>
                  <a:endParaRPr lang="en-GB"/>
                </a:p>
              </p:txBody>
            </p:sp>
            <p:sp>
              <p:nvSpPr>
                <p:cNvPr id="22566" name="Freeform 31"/>
                <p:cNvSpPr>
                  <a:spLocks/>
                </p:cNvSpPr>
                <p:nvPr/>
              </p:nvSpPr>
              <p:spPr bwMode="auto">
                <a:xfrm>
                  <a:off x="1236" y="1926"/>
                  <a:ext cx="3624" cy="1176"/>
                </a:xfrm>
                <a:custGeom>
                  <a:avLst/>
                  <a:gdLst>
                    <a:gd name="T0" fmla="*/ 0 w 3624"/>
                    <a:gd name="T1" fmla="*/ 0 h 1176"/>
                    <a:gd name="T2" fmla="*/ 528 w 3624"/>
                    <a:gd name="T3" fmla="*/ 588 h 1176"/>
                    <a:gd name="T4" fmla="*/ 1050 w 3624"/>
                    <a:gd name="T5" fmla="*/ 960 h 1176"/>
                    <a:gd name="T6" fmla="*/ 1572 w 3624"/>
                    <a:gd name="T7" fmla="*/ 1092 h 1176"/>
                    <a:gd name="T8" fmla="*/ 3624 w 3624"/>
                    <a:gd name="T9" fmla="*/ 1176 h 1176"/>
                    <a:gd name="T10" fmla="*/ 0 60000 65536"/>
                    <a:gd name="T11" fmla="*/ 0 60000 65536"/>
                    <a:gd name="T12" fmla="*/ 0 60000 65536"/>
                    <a:gd name="T13" fmla="*/ 0 60000 65536"/>
                    <a:gd name="T14" fmla="*/ 0 60000 65536"/>
                    <a:gd name="T15" fmla="*/ 0 w 3624"/>
                    <a:gd name="T16" fmla="*/ 0 h 1176"/>
                    <a:gd name="T17" fmla="*/ 3624 w 3624"/>
                    <a:gd name="T18" fmla="*/ 1176 h 1176"/>
                  </a:gdLst>
                  <a:ahLst/>
                  <a:cxnLst>
                    <a:cxn ang="T10">
                      <a:pos x="T0" y="T1"/>
                    </a:cxn>
                    <a:cxn ang="T11">
                      <a:pos x="T2" y="T3"/>
                    </a:cxn>
                    <a:cxn ang="T12">
                      <a:pos x="T4" y="T5"/>
                    </a:cxn>
                    <a:cxn ang="T13">
                      <a:pos x="T6" y="T7"/>
                    </a:cxn>
                    <a:cxn ang="T14">
                      <a:pos x="T8" y="T9"/>
                    </a:cxn>
                  </a:cxnLst>
                  <a:rect l="T15" t="T16" r="T17" b="T18"/>
                  <a:pathLst>
                    <a:path w="3624" h="1176">
                      <a:moveTo>
                        <a:pt x="0" y="0"/>
                      </a:moveTo>
                      <a:cubicBezTo>
                        <a:pt x="176" y="214"/>
                        <a:pt x="353" y="428"/>
                        <a:pt x="528" y="588"/>
                      </a:cubicBezTo>
                      <a:cubicBezTo>
                        <a:pt x="703" y="748"/>
                        <a:pt x="876" y="876"/>
                        <a:pt x="1050" y="960"/>
                      </a:cubicBezTo>
                      <a:cubicBezTo>
                        <a:pt x="1224" y="1044"/>
                        <a:pt x="1143" y="1056"/>
                        <a:pt x="1572" y="1092"/>
                      </a:cubicBezTo>
                      <a:cubicBezTo>
                        <a:pt x="2001" y="1128"/>
                        <a:pt x="2812" y="1152"/>
                        <a:pt x="3624" y="1176"/>
                      </a:cubicBezTo>
                    </a:path>
                  </a:pathLst>
                </a:custGeom>
                <a:noFill/>
                <a:ln w="28575">
                  <a:solidFill>
                    <a:schemeClr val="accent1"/>
                  </a:solidFill>
                  <a:round/>
                  <a:headEnd/>
                  <a:tailEnd/>
                </a:ln>
              </p:spPr>
              <p:txBody>
                <a:bodyPr/>
                <a:lstStyle/>
                <a:p>
                  <a:endParaRPr lang="en-GB"/>
                </a:p>
              </p:txBody>
            </p:sp>
            <p:sp>
              <p:nvSpPr>
                <p:cNvPr id="22567" name="Text Box 32"/>
                <p:cNvSpPr txBox="1">
                  <a:spLocks noChangeArrowheads="1"/>
                </p:cNvSpPr>
                <p:nvPr/>
              </p:nvSpPr>
              <p:spPr bwMode="auto">
                <a:xfrm>
                  <a:off x="3576" y="2784"/>
                  <a:ext cx="1167" cy="291"/>
                </a:xfrm>
                <a:prstGeom prst="rect">
                  <a:avLst/>
                </a:prstGeom>
                <a:noFill/>
                <a:ln w="9525">
                  <a:noFill/>
                  <a:miter lim="800000"/>
                  <a:headEnd/>
                  <a:tailEnd/>
                </a:ln>
              </p:spPr>
              <p:txBody>
                <a:bodyPr wrap="none">
                  <a:spAutoFit/>
                </a:bodyPr>
                <a:lstStyle/>
                <a:p>
                  <a:r>
                    <a:rPr lang="en-US" sz="2400"/>
                    <a:t>oral (n = 10)</a:t>
                  </a:r>
                </a:p>
              </p:txBody>
            </p:sp>
            <p:sp>
              <p:nvSpPr>
                <p:cNvPr id="22568" name="Text Box 33"/>
                <p:cNvSpPr txBox="1">
                  <a:spLocks noChangeArrowheads="1"/>
                </p:cNvSpPr>
                <p:nvPr/>
              </p:nvSpPr>
              <p:spPr bwMode="auto">
                <a:xfrm>
                  <a:off x="3288" y="2160"/>
                  <a:ext cx="1459" cy="291"/>
                </a:xfrm>
                <a:prstGeom prst="rect">
                  <a:avLst/>
                </a:prstGeom>
                <a:noFill/>
                <a:ln w="9525">
                  <a:noFill/>
                  <a:miter lim="800000"/>
                  <a:headEnd/>
                  <a:tailEnd/>
                </a:ln>
              </p:spPr>
              <p:txBody>
                <a:bodyPr wrap="none">
                  <a:spAutoFit/>
                </a:bodyPr>
                <a:lstStyle/>
                <a:p>
                  <a:r>
                    <a:rPr lang="en-US" sz="2400"/>
                    <a:t>vaginal (n = 10)</a:t>
                  </a:r>
                </a:p>
              </p:txBody>
            </p:sp>
            <p:sp>
              <p:nvSpPr>
                <p:cNvPr id="22569" name="Line 36"/>
                <p:cNvSpPr>
                  <a:spLocks noChangeShapeType="1"/>
                </p:cNvSpPr>
                <p:nvPr/>
              </p:nvSpPr>
              <p:spPr bwMode="auto">
                <a:xfrm>
                  <a:off x="816" y="2059"/>
                  <a:ext cx="50" cy="0"/>
                </a:xfrm>
                <a:prstGeom prst="line">
                  <a:avLst/>
                </a:prstGeom>
                <a:noFill/>
                <a:ln w="31750">
                  <a:solidFill>
                    <a:schemeClr val="accent1"/>
                  </a:solidFill>
                  <a:round/>
                  <a:headEnd/>
                  <a:tailEnd/>
                </a:ln>
              </p:spPr>
              <p:txBody>
                <a:bodyPr/>
                <a:lstStyle/>
                <a:p>
                  <a:endParaRPr lang="en-GB"/>
                </a:p>
              </p:txBody>
            </p:sp>
            <p:sp>
              <p:nvSpPr>
                <p:cNvPr id="22570" name="Line 37"/>
                <p:cNvSpPr>
                  <a:spLocks noChangeShapeType="1"/>
                </p:cNvSpPr>
                <p:nvPr/>
              </p:nvSpPr>
              <p:spPr bwMode="auto">
                <a:xfrm>
                  <a:off x="1469" y="1664"/>
                  <a:ext cx="50" cy="0"/>
                </a:xfrm>
                <a:prstGeom prst="line">
                  <a:avLst/>
                </a:prstGeom>
                <a:noFill/>
                <a:ln w="31750">
                  <a:solidFill>
                    <a:schemeClr val="folHlink"/>
                  </a:solidFill>
                  <a:round/>
                  <a:headEnd/>
                  <a:tailEnd/>
                </a:ln>
              </p:spPr>
              <p:txBody>
                <a:bodyPr/>
                <a:lstStyle/>
                <a:p>
                  <a:endParaRPr lang="en-GB"/>
                </a:p>
              </p:txBody>
            </p:sp>
            <p:sp>
              <p:nvSpPr>
                <p:cNvPr id="22571" name="Line 38"/>
                <p:cNvSpPr>
                  <a:spLocks noChangeShapeType="1"/>
                </p:cNvSpPr>
                <p:nvPr/>
              </p:nvSpPr>
              <p:spPr bwMode="auto">
                <a:xfrm>
                  <a:off x="1740" y="1890"/>
                  <a:ext cx="50" cy="0"/>
                </a:xfrm>
                <a:prstGeom prst="line">
                  <a:avLst/>
                </a:prstGeom>
                <a:noFill/>
                <a:ln w="31750">
                  <a:solidFill>
                    <a:schemeClr val="accent1"/>
                  </a:solidFill>
                  <a:round/>
                  <a:headEnd/>
                  <a:tailEnd/>
                </a:ln>
              </p:spPr>
              <p:txBody>
                <a:bodyPr/>
                <a:lstStyle/>
                <a:p>
                  <a:endParaRPr lang="en-GB"/>
                </a:p>
              </p:txBody>
            </p:sp>
            <p:sp>
              <p:nvSpPr>
                <p:cNvPr id="22572" name="Line 39"/>
                <p:cNvSpPr>
                  <a:spLocks noChangeShapeType="1"/>
                </p:cNvSpPr>
                <p:nvPr/>
              </p:nvSpPr>
              <p:spPr bwMode="auto">
                <a:xfrm>
                  <a:off x="2256" y="1866"/>
                  <a:ext cx="50" cy="0"/>
                </a:xfrm>
                <a:prstGeom prst="line">
                  <a:avLst/>
                </a:prstGeom>
                <a:noFill/>
                <a:ln w="31750">
                  <a:solidFill>
                    <a:schemeClr val="folHlink"/>
                  </a:solidFill>
                  <a:round/>
                  <a:headEnd/>
                  <a:tailEnd/>
                </a:ln>
              </p:spPr>
              <p:txBody>
                <a:bodyPr/>
                <a:lstStyle/>
                <a:p>
                  <a:endParaRPr lang="en-GB"/>
                </a:p>
              </p:txBody>
            </p:sp>
            <p:sp>
              <p:nvSpPr>
                <p:cNvPr id="22573" name="Line 40"/>
                <p:cNvSpPr>
                  <a:spLocks noChangeShapeType="1"/>
                </p:cNvSpPr>
                <p:nvPr/>
              </p:nvSpPr>
              <p:spPr bwMode="auto">
                <a:xfrm>
                  <a:off x="2777" y="1932"/>
                  <a:ext cx="50" cy="0"/>
                </a:xfrm>
                <a:prstGeom prst="line">
                  <a:avLst/>
                </a:prstGeom>
                <a:noFill/>
                <a:ln w="31750">
                  <a:solidFill>
                    <a:schemeClr val="folHlink"/>
                  </a:solidFill>
                  <a:round/>
                  <a:headEnd/>
                  <a:tailEnd/>
                </a:ln>
              </p:spPr>
              <p:txBody>
                <a:bodyPr/>
                <a:lstStyle/>
                <a:p>
                  <a:endParaRPr lang="en-GB"/>
                </a:p>
              </p:txBody>
            </p:sp>
            <p:sp>
              <p:nvSpPr>
                <p:cNvPr id="22574" name="Line 41"/>
                <p:cNvSpPr>
                  <a:spLocks noChangeShapeType="1"/>
                </p:cNvSpPr>
                <p:nvPr/>
              </p:nvSpPr>
              <p:spPr bwMode="auto">
                <a:xfrm>
                  <a:off x="2258" y="2668"/>
                  <a:ext cx="50" cy="0"/>
                </a:xfrm>
                <a:prstGeom prst="line">
                  <a:avLst/>
                </a:prstGeom>
                <a:noFill/>
                <a:ln w="31750">
                  <a:solidFill>
                    <a:schemeClr val="accent1"/>
                  </a:solidFill>
                  <a:round/>
                  <a:headEnd/>
                  <a:tailEnd/>
                </a:ln>
              </p:spPr>
              <p:txBody>
                <a:bodyPr/>
                <a:lstStyle/>
                <a:p>
                  <a:endParaRPr lang="en-GB"/>
                </a:p>
              </p:txBody>
            </p:sp>
            <p:sp>
              <p:nvSpPr>
                <p:cNvPr id="22575" name="Line 42"/>
                <p:cNvSpPr>
                  <a:spLocks noChangeShapeType="1"/>
                </p:cNvSpPr>
                <p:nvPr/>
              </p:nvSpPr>
              <p:spPr bwMode="auto">
                <a:xfrm>
                  <a:off x="2789" y="2894"/>
                  <a:ext cx="50" cy="0"/>
                </a:xfrm>
                <a:prstGeom prst="line">
                  <a:avLst/>
                </a:prstGeom>
                <a:noFill/>
                <a:ln w="31750">
                  <a:solidFill>
                    <a:schemeClr val="accent1"/>
                  </a:solidFill>
                  <a:round/>
                  <a:headEnd/>
                  <a:tailEnd/>
                </a:ln>
              </p:spPr>
              <p:txBody>
                <a:bodyPr/>
                <a:lstStyle/>
                <a:p>
                  <a:endParaRPr lang="en-GB"/>
                </a:p>
              </p:txBody>
            </p:sp>
            <p:sp>
              <p:nvSpPr>
                <p:cNvPr id="22576" name="Line 43"/>
                <p:cNvSpPr>
                  <a:spLocks noChangeShapeType="1"/>
                </p:cNvSpPr>
                <p:nvPr/>
              </p:nvSpPr>
              <p:spPr bwMode="auto">
                <a:xfrm>
                  <a:off x="1218" y="1258"/>
                  <a:ext cx="50" cy="0"/>
                </a:xfrm>
                <a:prstGeom prst="line">
                  <a:avLst/>
                </a:prstGeom>
                <a:noFill/>
                <a:ln w="31750">
                  <a:solidFill>
                    <a:schemeClr val="accent1"/>
                  </a:solidFill>
                  <a:round/>
                  <a:headEnd/>
                  <a:tailEnd/>
                </a:ln>
              </p:spPr>
              <p:txBody>
                <a:bodyPr/>
                <a:lstStyle/>
                <a:p>
                  <a:endParaRPr lang="en-GB"/>
                </a:p>
              </p:txBody>
            </p:sp>
            <p:sp>
              <p:nvSpPr>
                <p:cNvPr id="22577" name="Line 44"/>
                <p:cNvSpPr>
                  <a:spLocks noChangeShapeType="1"/>
                </p:cNvSpPr>
                <p:nvPr/>
              </p:nvSpPr>
              <p:spPr bwMode="auto">
                <a:xfrm>
                  <a:off x="955" y="1845"/>
                  <a:ext cx="50" cy="0"/>
                </a:xfrm>
                <a:prstGeom prst="line">
                  <a:avLst/>
                </a:prstGeom>
                <a:noFill/>
                <a:ln w="31750">
                  <a:solidFill>
                    <a:schemeClr val="accent1"/>
                  </a:solidFill>
                  <a:round/>
                  <a:headEnd/>
                  <a:tailEnd/>
                </a:ln>
              </p:spPr>
              <p:txBody>
                <a:bodyPr/>
                <a:lstStyle/>
                <a:p>
                  <a:endParaRPr lang="en-GB"/>
                </a:p>
              </p:txBody>
            </p:sp>
            <p:sp>
              <p:nvSpPr>
                <p:cNvPr id="22578" name="Line 45"/>
                <p:cNvSpPr>
                  <a:spLocks noChangeShapeType="1"/>
                </p:cNvSpPr>
                <p:nvPr/>
              </p:nvSpPr>
              <p:spPr bwMode="auto">
                <a:xfrm>
                  <a:off x="949" y="2623"/>
                  <a:ext cx="50" cy="0"/>
                </a:xfrm>
                <a:prstGeom prst="line">
                  <a:avLst/>
                </a:prstGeom>
                <a:noFill/>
                <a:ln w="31750">
                  <a:solidFill>
                    <a:schemeClr val="folHlink"/>
                  </a:solidFill>
                  <a:round/>
                  <a:headEnd/>
                  <a:tailEnd/>
                </a:ln>
              </p:spPr>
              <p:txBody>
                <a:bodyPr/>
                <a:lstStyle/>
                <a:p>
                  <a:endParaRPr lang="en-GB"/>
                </a:p>
              </p:txBody>
            </p:sp>
            <p:sp>
              <p:nvSpPr>
                <p:cNvPr id="22579" name="Line 46"/>
                <p:cNvSpPr>
                  <a:spLocks noChangeShapeType="1"/>
                </p:cNvSpPr>
                <p:nvPr/>
              </p:nvSpPr>
              <p:spPr bwMode="auto">
                <a:xfrm>
                  <a:off x="1217" y="2084"/>
                  <a:ext cx="50" cy="0"/>
                </a:xfrm>
                <a:prstGeom prst="line">
                  <a:avLst/>
                </a:prstGeom>
                <a:noFill/>
                <a:ln w="31750">
                  <a:solidFill>
                    <a:schemeClr val="folHlink"/>
                  </a:solidFill>
                  <a:round/>
                  <a:headEnd/>
                  <a:tailEnd/>
                </a:ln>
              </p:spPr>
              <p:txBody>
                <a:bodyPr/>
                <a:lstStyle/>
                <a:p>
                  <a:endParaRPr lang="en-GB"/>
                </a:p>
              </p:txBody>
            </p:sp>
            <p:sp>
              <p:nvSpPr>
                <p:cNvPr id="22580" name="Line 47"/>
                <p:cNvSpPr>
                  <a:spLocks noChangeShapeType="1"/>
                </p:cNvSpPr>
                <p:nvPr/>
              </p:nvSpPr>
              <p:spPr bwMode="auto">
                <a:xfrm>
                  <a:off x="4825" y="3010"/>
                  <a:ext cx="50" cy="0"/>
                </a:xfrm>
                <a:prstGeom prst="line">
                  <a:avLst/>
                </a:prstGeom>
                <a:noFill/>
                <a:ln w="31750">
                  <a:solidFill>
                    <a:schemeClr val="accent1"/>
                  </a:solidFill>
                  <a:round/>
                  <a:headEnd/>
                  <a:tailEnd/>
                </a:ln>
              </p:spPr>
              <p:txBody>
                <a:bodyPr/>
                <a:lstStyle/>
                <a:p>
                  <a:endParaRPr lang="en-GB"/>
                </a:p>
              </p:txBody>
            </p:sp>
            <p:sp>
              <p:nvSpPr>
                <p:cNvPr id="22581" name="Line 48"/>
                <p:cNvSpPr>
                  <a:spLocks noChangeShapeType="1"/>
                </p:cNvSpPr>
                <p:nvPr/>
              </p:nvSpPr>
              <p:spPr bwMode="auto">
                <a:xfrm>
                  <a:off x="4833" y="2214"/>
                  <a:ext cx="50" cy="0"/>
                </a:xfrm>
                <a:prstGeom prst="line">
                  <a:avLst/>
                </a:prstGeom>
                <a:noFill/>
                <a:ln w="31750">
                  <a:solidFill>
                    <a:schemeClr val="folHlink"/>
                  </a:solidFill>
                  <a:round/>
                  <a:headEnd/>
                  <a:tailEnd/>
                </a:ln>
              </p:spPr>
              <p:txBody>
                <a:bodyPr/>
                <a:lstStyle/>
                <a:p>
                  <a:endParaRPr lang="en-GB"/>
                </a:p>
              </p:txBody>
            </p:sp>
            <p:sp>
              <p:nvSpPr>
                <p:cNvPr id="22582" name="Rectangle 62"/>
                <p:cNvSpPr>
                  <a:spLocks noChangeArrowheads="1"/>
                </p:cNvSpPr>
                <p:nvPr/>
              </p:nvSpPr>
              <p:spPr bwMode="auto">
                <a:xfrm>
                  <a:off x="505" y="3101"/>
                  <a:ext cx="108" cy="233"/>
                </a:xfrm>
                <a:prstGeom prst="rect">
                  <a:avLst/>
                </a:prstGeom>
                <a:noFill/>
                <a:ln w="9525">
                  <a:noFill/>
                  <a:miter lim="800000"/>
                  <a:headEnd/>
                  <a:tailEnd/>
                </a:ln>
              </p:spPr>
              <p:txBody>
                <a:bodyPr wrap="none" lIns="0" tIns="0" rIns="0" bIns="0">
                  <a:spAutoFit/>
                </a:bodyPr>
                <a:lstStyle/>
                <a:p>
                  <a:r>
                    <a:rPr lang="en-US" sz="2400"/>
                    <a:t>0</a:t>
                  </a:r>
                </a:p>
              </p:txBody>
            </p:sp>
            <p:sp>
              <p:nvSpPr>
                <p:cNvPr id="22583" name="Rectangle 63"/>
                <p:cNvSpPr>
                  <a:spLocks noChangeArrowheads="1"/>
                </p:cNvSpPr>
                <p:nvPr/>
              </p:nvSpPr>
              <p:spPr bwMode="auto">
                <a:xfrm>
                  <a:off x="427" y="2824"/>
                  <a:ext cx="216" cy="233"/>
                </a:xfrm>
                <a:prstGeom prst="rect">
                  <a:avLst/>
                </a:prstGeom>
                <a:noFill/>
                <a:ln w="9525">
                  <a:noFill/>
                  <a:miter lim="800000"/>
                  <a:headEnd/>
                  <a:tailEnd/>
                </a:ln>
              </p:spPr>
              <p:txBody>
                <a:bodyPr wrap="none" lIns="0" tIns="0" rIns="0" bIns="0">
                  <a:spAutoFit/>
                </a:bodyPr>
                <a:lstStyle/>
                <a:p>
                  <a:r>
                    <a:rPr lang="en-US" sz="2400"/>
                    <a:t>50</a:t>
                  </a:r>
                </a:p>
              </p:txBody>
            </p:sp>
            <p:sp>
              <p:nvSpPr>
                <p:cNvPr id="22584" name="Rectangle 64"/>
                <p:cNvSpPr>
                  <a:spLocks noChangeArrowheads="1"/>
                </p:cNvSpPr>
                <p:nvPr/>
              </p:nvSpPr>
              <p:spPr bwMode="auto">
                <a:xfrm>
                  <a:off x="349" y="2546"/>
                  <a:ext cx="324" cy="233"/>
                </a:xfrm>
                <a:prstGeom prst="rect">
                  <a:avLst/>
                </a:prstGeom>
                <a:noFill/>
                <a:ln w="9525">
                  <a:noFill/>
                  <a:miter lim="800000"/>
                  <a:headEnd/>
                  <a:tailEnd/>
                </a:ln>
              </p:spPr>
              <p:txBody>
                <a:bodyPr wrap="none" lIns="0" tIns="0" rIns="0" bIns="0">
                  <a:spAutoFit/>
                </a:bodyPr>
                <a:lstStyle/>
                <a:p>
                  <a:r>
                    <a:rPr lang="en-US" sz="2400"/>
                    <a:t>100</a:t>
                  </a:r>
                </a:p>
              </p:txBody>
            </p:sp>
            <p:sp>
              <p:nvSpPr>
                <p:cNvPr id="22585" name="Rectangle 65"/>
                <p:cNvSpPr>
                  <a:spLocks noChangeArrowheads="1"/>
                </p:cNvSpPr>
                <p:nvPr/>
              </p:nvSpPr>
              <p:spPr bwMode="auto">
                <a:xfrm>
                  <a:off x="349" y="2269"/>
                  <a:ext cx="324" cy="233"/>
                </a:xfrm>
                <a:prstGeom prst="rect">
                  <a:avLst/>
                </a:prstGeom>
                <a:noFill/>
                <a:ln w="9525">
                  <a:noFill/>
                  <a:miter lim="800000"/>
                  <a:headEnd/>
                  <a:tailEnd/>
                </a:ln>
              </p:spPr>
              <p:txBody>
                <a:bodyPr wrap="none" lIns="0" tIns="0" rIns="0" bIns="0">
                  <a:spAutoFit/>
                </a:bodyPr>
                <a:lstStyle/>
                <a:p>
                  <a:r>
                    <a:rPr lang="en-US" sz="2400"/>
                    <a:t>150</a:t>
                  </a:r>
                </a:p>
              </p:txBody>
            </p:sp>
            <p:sp>
              <p:nvSpPr>
                <p:cNvPr id="22586" name="Rectangle 66"/>
                <p:cNvSpPr>
                  <a:spLocks noChangeArrowheads="1"/>
                </p:cNvSpPr>
                <p:nvPr/>
              </p:nvSpPr>
              <p:spPr bwMode="auto">
                <a:xfrm>
                  <a:off x="349" y="1991"/>
                  <a:ext cx="324" cy="233"/>
                </a:xfrm>
                <a:prstGeom prst="rect">
                  <a:avLst/>
                </a:prstGeom>
                <a:noFill/>
                <a:ln w="9525">
                  <a:noFill/>
                  <a:miter lim="800000"/>
                  <a:headEnd/>
                  <a:tailEnd/>
                </a:ln>
              </p:spPr>
              <p:txBody>
                <a:bodyPr wrap="none" lIns="0" tIns="0" rIns="0" bIns="0">
                  <a:spAutoFit/>
                </a:bodyPr>
                <a:lstStyle/>
                <a:p>
                  <a:r>
                    <a:rPr lang="en-US" sz="2400"/>
                    <a:t>200</a:t>
                  </a:r>
                </a:p>
              </p:txBody>
            </p:sp>
            <p:sp>
              <p:nvSpPr>
                <p:cNvPr id="22587" name="Rectangle 67"/>
                <p:cNvSpPr>
                  <a:spLocks noChangeArrowheads="1"/>
                </p:cNvSpPr>
                <p:nvPr/>
              </p:nvSpPr>
              <p:spPr bwMode="auto">
                <a:xfrm>
                  <a:off x="349" y="1714"/>
                  <a:ext cx="324" cy="233"/>
                </a:xfrm>
                <a:prstGeom prst="rect">
                  <a:avLst/>
                </a:prstGeom>
                <a:noFill/>
                <a:ln w="9525">
                  <a:noFill/>
                  <a:miter lim="800000"/>
                  <a:headEnd/>
                  <a:tailEnd/>
                </a:ln>
              </p:spPr>
              <p:txBody>
                <a:bodyPr wrap="none" lIns="0" tIns="0" rIns="0" bIns="0">
                  <a:spAutoFit/>
                </a:bodyPr>
                <a:lstStyle/>
                <a:p>
                  <a:r>
                    <a:rPr lang="en-US" sz="2400"/>
                    <a:t>250</a:t>
                  </a:r>
                </a:p>
              </p:txBody>
            </p:sp>
            <p:sp>
              <p:nvSpPr>
                <p:cNvPr id="22588" name="Rectangle 68"/>
                <p:cNvSpPr>
                  <a:spLocks noChangeArrowheads="1"/>
                </p:cNvSpPr>
                <p:nvPr/>
              </p:nvSpPr>
              <p:spPr bwMode="auto">
                <a:xfrm>
                  <a:off x="349" y="1436"/>
                  <a:ext cx="324" cy="233"/>
                </a:xfrm>
                <a:prstGeom prst="rect">
                  <a:avLst/>
                </a:prstGeom>
                <a:noFill/>
                <a:ln w="9525">
                  <a:noFill/>
                  <a:miter lim="800000"/>
                  <a:headEnd/>
                  <a:tailEnd/>
                </a:ln>
              </p:spPr>
              <p:txBody>
                <a:bodyPr wrap="none" lIns="0" tIns="0" rIns="0" bIns="0">
                  <a:spAutoFit/>
                </a:bodyPr>
                <a:lstStyle/>
                <a:p>
                  <a:r>
                    <a:rPr lang="en-US" sz="2400"/>
                    <a:t>300</a:t>
                  </a:r>
                </a:p>
              </p:txBody>
            </p:sp>
            <p:sp>
              <p:nvSpPr>
                <p:cNvPr id="22589" name="Rectangle 69"/>
                <p:cNvSpPr>
                  <a:spLocks noChangeArrowheads="1"/>
                </p:cNvSpPr>
                <p:nvPr/>
              </p:nvSpPr>
              <p:spPr bwMode="auto">
                <a:xfrm>
                  <a:off x="349" y="1159"/>
                  <a:ext cx="324" cy="233"/>
                </a:xfrm>
                <a:prstGeom prst="rect">
                  <a:avLst/>
                </a:prstGeom>
                <a:noFill/>
                <a:ln w="9525">
                  <a:noFill/>
                  <a:miter lim="800000"/>
                  <a:headEnd/>
                  <a:tailEnd/>
                </a:ln>
              </p:spPr>
              <p:txBody>
                <a:bodyPr wrap="none" lIns="0" tIns="0" rIns="0" bIns="0">
                  <a:spAutoFit/>
                </a:bodyPr>
                <a:lstStyle/>
                <a:p>
                  <a:r>
                    <a:rPr lang="en-US" sz="2400"/>
                    <a:t>350</a:t>
                  </a:r>
                </a:p>
              </p:txBody>
            </p:sp>
            <p:sp>
              <p:nvSpPr>
                <p:cNvPr id="22590" name="Rectangle 70"/>
                <p:cNvSpPr>
                  <a:spLocks noChangeArrowheads="1"/>
                </p:cNvSpPr>
                <p:nvPr/>
              </p:nvSpPr>
              <p:spPr bwMode="auto">
                <a:xfrm>
                  <a:off x="884" y="3356"/>
                  <a:ext cx="583" cy="233"/>
                </a:xfrm>
                <a:prstGeom prst="rect">
                  <a:avLst/>
                </a:prstGeom>
                <a:noFill/>
                <a:ln w="9525">
                  <a:noFill/>
                  <a:miter lim="800000"/>
                  <a:headEnd/>
                  <a:tailEnd/>
                </a:ln>
              </p:spPr>
              <p:txBody>
                <a:bodyPr wrap="none" lIns="0" tIns="0" rIns="0" bIns="0">
                  <a:spAutoFit/>
                </a:bodyPr>
                <a:lstStyle/>
                <a:p>
                  <a:r>
                    <a:rPr lang="en-US" sz="2400"/>
                    <a:t>60 min</a:t>
                  </a:r>
                </a:p>
              </p:txBody>
            </p:sp>
            <p:sp>
              <p:nvSpPr>
                <p:cNvPr id="22591" name="Rectangle 71"/>
                <p:cNvSpPr>
                  <a:spLocks noChangeArrowheads="1"/>
                </p:cNvSpPr>
                <p:nvPr/>
              </p:nvSpPr>
              <p:spPr bwMode="auto">
                <a:xfrm>
                  <a:off x="2059" y="3356"/>
                  <a:ext cx="691" cy="233"/>
                </a:xfrm>
                <a:prstGeom prst="rect">
                  <a:avLst/>
                </a:prstGeom>
                <a:noFill/>
                <a:ln w="9525">
                  <a:noFill/>
                  <a:miter lim="800000"/>
                  <a:headEnd/>
                  <a:tailEnd/>
                </a:ln>
              </p:spPr>
              <p:txBody>
                <a:bodyPr wrap="none" lIns="0" tIns="0" rIns="0" bIns="0">
                  <a:spAutoFit/>
                </a:bodyPr>
                <a:lstStyle/>
                <a:p>
                  <a:r>
                    <a:rPr lang="en-US" sz="2400"/>
                    <a:t>120 min</a:t>
                  </a:r>
                </a:p>
              </p:txBody>
            </p:sp>
            <p:sp>
              <p:nvSpPr>
                <p:cNvPr id="22592" name="Rectangle 72"/>
                <p:cNvSpPr>
                  <a:spLocks noChangeArrowheads="1"/>
                </p:cNvSpPr>
                <p:nvPr/>
              </p:nvSpPr>
              <p:spPr bwMode="auto">
                <a:xfrm>
                  <a:off x="3277" y="3356"/>
                  <a:ext cx="691" cy="233"/>
                </a:xfrm>
                <a:prstGeom prst="rect">
                  <a:avLst/>
                </a:prstGeom>
                <a:noFill/>
                <a:ln w="9525">
                  <a:noFill/>
                  <a:miter lim="800000"/>
                  <a:headEnd/>
                  <a:tailEnd/>
                </a:ln>
              </p:spPr>
              <p:txBody>
                <a:bodyPr wrap="none" lIns="0" tIns="0" rIns="0" bIns="0">
                  <a:spAutoFit/>
                </a:bodyPr>
                <a:lstStyle/>
                <a:p>
                  <a:r>
                    <a:rPr lang="en-US" sz="2400"/>
                    <a:t>180 min</a:t>
                  </a:r>
                </a:p>
              </p:txBody>
            </p:sp>
            <p:sp>
              <p:nvSpPr>
                <p:cNvPr id="22593" name="Rectangle 73"/>
                <p:cNvSpPr>
                  <a:spLocks noChangeArrowheads="1"/>
                </p:cNvSpPr>
                <p:nvPr/>
              </p:nvSpPr>
              <p:spPr bwMode="auto">
                <a:xfrm>
                  <a:off x="4489" y="3356"/>
                  <a:ext cx="691" cy="233"/>
                </a:xfrm>
                <a:prstGeom prst="rect">
                  <a:avLst/>
                </a:prstGeom>
                <a:noFill/>
                <a:ln w="9525">
                  <a:noFill/>
                  <a:miter lim="800000"/>
                  <a:headEnd/>
                  <a:tailEnd/>
                </a:ln>
              </p:spPr>
              <p:txBody>
                <a:bodyPr wrap="none" lIns="0" tIns="0" rIns="0" bIns="0">
                  <a:spAutoFit/>
                </a:bodyPr>
                <a:lstStyle/>
                <a:p>
                  <a:r>
                    <a:rPr lang="en-US" sz="2400"/>
                    <a:t>240 min</a:t>
                  </a:r>
                </a:p>
              </p:txBody>
            </p:sp>
            <p:sp>
              <p:nvSpPr>
                <p:cNvPr id="22594" name="Freeform 14"/>
                <p:cNvSpPr>
                  <a:spLocks/>
                </p:cNvSpPr>
                <p:nvPr/>
              </p:nvSpPr>
              <p:spPr bwMode="auto">
                <a:xfrm>
                  <a:off x="859" y="2324"/>
                  <a:ext cx="4014" cy="739"/>
                </a:xfrm>
                <a:custGeom>
                  <a:avLst/>
                  <a:gdLst>
                    <a:gd name="T0" fmla="*/ 0 w 4014"/>
                    <a:gd name="T1" fmla="*/ 739 h 739"/>
                    <a:gd name="T2" fmla="*/ 302 w 4014"/>
                    <a:gd name="T3" fmla="*/ 282 h 739"/>
                    <a:gd name="T4" fmla="*/ 668 w 4014"/>
                    <a:gd name="T5" fmla="*/ 44 h 739"/>
                    <a:gd name="T6" fmla="*/ 1536 w 4014"/>
                    <a:gd name="T7" fmla="*/ 26 h 739"/>
                    <a:gd name="T8" fmla="*/ 2954 w 4014"/>
                    <a:gd name="T9" fmla="*/ 199 h 739"/>
                    <a:gd name="T10" fmla="*/ 4014 w 4014"/>
                    <a:gd name="T11" fmla="*/ 318 h 739"/>
                    <a:gd name="T12" fmla="*/ 0 60000 65536"/>
                    <a:gd name="T13" fmla="*/ 0 60000 65536"/>
                    <a:gd name="T14" fmla="*/ 0 60000 65536"/>
                    <a:gd name="T15" fmla="*/ 0 60000 65536"/>
                    <a:gd name="T16" fmla="*/ 0 60000 65536"/>
                    <a:gd name="T17" fmla="*/ 0 60000 65536"/>
                    <a:gd name="T18" fmla="*/ 0 w 4014"/>
                    <a:gd name="T19" fmla="*/ 0 h 739"/>
                    <a:gd name="T20" fmla="*/ 4014 w 4014"/>
                    <a:gd name="T21" fmla="*/ 739 h 739"/>
                  </a:gdLst>
                  <a:ahLst/>
                  <a:cxnLst>
                    <a:cxn ang="T12">
                      <a:pos x="T0" y="T1"/>
                    </a:cxn>
                    <a:cxn ang="T13">
                      <a:pos x="T2" y="T3"/>
                    </a:cxn>
                    <a:cxn ang="T14">
                      <a:pos x="T4" y="T5"/>
                    </a:cxn>
                    <a:cxn ang="T15">
                      <a:pos x="T6" y="T7"/>
                    </a:cxn>
                    <a:cxn ang="T16">
                      <a:pos x="T8" y="T9"/>
                    </a:cxn>
                    <a:cxn ang="T17">
                      <a:pos x="T10" y="T11"/>
                    </a:cxn>
                  </a:cxnLst>
                  <a:rect l="T18" t="T19" r="T20" b="T21"/>
                  <a:pathLst>
                    <a:path w="4014" h="739">
                      <a:moveTo>
                        <a:pt x="0" y="739"/>
                      </a:moveTo>
                      <a:cubicBezTo>
                        <a:pt x="95" y="568"/>
                        <a:pt x="191" y="398"/>
                        <a:pt x="302" y="282"/>
                      </a:cubicBezTo>
                      <a:cubicBezTo>
                        <a:pt x="413" y="166"/>
                        <a:pt x="462" y="87"/>
                        <a:pt x="668" y="44"/>
                      </a:cubicBezTo>
                      <a:cubicBezTo>
                        <a:pt x="874" y="1"/>
                        <a:pt x="1155" y="0"/>
                        <a:pt x="1536" y="26"/>
                      </a:cubicBezTo>
                      <a:cubicBezTo>
                        <a:pt x="1917" y="52"/>
                        <a:pt x="2541" y="150"/>
                        <a:pt x="2954" y="199"/>
                      </a:cubicBezTo>
                      <a:cubicBezTo>
                        <a:pt x="3367" y="248"/>
                        <a:pt x="3848" y="297"/>
                        <a:pt x="4014" y="318"/>
                      </a:cubicBezTo>
                    </a:path>
                  </a:pathLst>
                </a:custGeom>
                <a:noFill/>
                <a:ln w="38100" cap="rnd">
                  <a:solidFill>
                    <a:schemeClr val="folHlink"/>
                  </a:solidFill>
                  <a:prstDash val="sysDot"/>
                  <a:round/>
                  <a:headEnd/>
                  <a:tailEnd/>
                </a:ln>
              </p:spPr>
              <p:txBody>
                <a:bodyPr/>
                <a:lstStyle/>
                <a:p>
                  <a:endParaRPr lang="en-GB"/>
                </a:p>
              </p:txBody>
            </p:sp>
          </p:grpSp>
          <p:grpSp>
            <p:nvGrpSpPr>
              <p:cNvPr id="22537" name="Group 67"/>
              <p:cNvGrpSpPr>
                <a:grpSpLocks/>
              </p:cNvGrpSpPr>
              <p:nvPr/>
            </p:nvGrpSpPr>
            <p:grpSpPr bwMode="auto">
              <a:xfrm>
                <a:off x="1371600" y="1905000"/>
                <a:ext cx="7132320" cy="3354388"/>
                <a:chOff x="1371600" y="1905000"/>
                <a:chExt cx="7132320" cy="3354388"/>
              </a:xfrm>
            </p:grpSpPr>
            <p:cxnSp>
              <p:nvCxnSpPr>
                <p:cNvPr id="22538" name="Straight Connector 51"/>
                <p:cNvCxnSpPr>
                  <a:cxnSpLocks noChangeShapeType="1"/>
                </p:cNvCxnSpPr>
                <p:nvPr/>
              </p:nvCxnSpPr>
              <p:spPr bwMode="auto">
                <a:xfrm>
                  <a:off x="1371600" y="5257800"/>
                  <a:ext cx="7132320" cy="1588"/>
                </a:xfrm>
                <a:prstGeom prst="line">
                  <a:avLst/>
                </a:prstGeom>
                <a:noFill/>
                <a:ln w="9525" algn="ctr">
                  <a:solidFill>
                    <a:schemeClr val="tx1"/>
                  </a:solidFill>
                  <a:round/>
                  <a:headEnd/>
                  <a:tailEnd/>
                </a:ln>
              </p:spPr>
            </p:cxnSp>
            <p:cxnSp>
              <p:nvCxnSpPr>
                <p:cNvPr id="22539" name="Straight Connector 53"/>
                <p:cNvCxnSpPr>
                  <a:cxnSpLocks noChangeShapeType="1"/>
                </p:cNvCxnSpPr>
                <p:nvPr/>
              </p:nvCxnSpPr>
              <p:spPr bwMode="auto">
                <a:xfrm rot="16200000" flipH="1">
                  <a:off x="-304800" y="3581400"/>
                  <a:ext cx="3352800" cy="0"/>
                </a:xfrm>
                <a:prstGeom prst="line">
                  <a:avLst/>
                </a:prstGeom>
                <a:noFill/>
                <a:ln w="9525" algn="ctr">
                  <a:solidFill>
                    <a:schemeClr val="tx1"/>
                  </a:solidFill>
                  <a:round/>
                  <a:headEnd/>
                  <a:tailEnd/>
                </a:ln>
              </p:spPr>
            </p:cxnSp>
            <p:cxnSp>
              <p:nvCxnSpPr>
                <p:cNvPr id="22540" name="Straight Connector 55"/>
                <p:cNvCxnSpPr>
                  <a:cxnSpLocks noChangeShapeType="1"/>
                </p:cNvCxnSpPr>
                <p:nvPr/>
              </p:nvCxnSpPr>
              <p:spPr bwMode="auto">
                <a:xfrm rot="5400000">
                  <a:off x="2012474" y="5212080"/>
                  <a:ext cx="91440" cy="1588"/>
                </a:xfrm>
                <a:prstGeom prst="line">
                  <a:avLst/>
                </a:prstGeom>
                <a:noFill/>
                <a:ln w="9525" algn="ctr">
                  <a:solidFill>
                    <a:schemeClr val="tx1"/>
                  </a:solidFill>
                  <a:round/>
                  <a:headEnd/>
                  <a:tailEnd/>
                </a:ln>
              </p:spPr>
            </p:cxnSp>
            <p:cxnSp>
              <p:nvCxnSpPr>
                <p:cNvPr id="22541" name="Straight Connector 56"/>
                <p:cNvCxnSpPr>
                  <a:cxnSpLocks noChangeShapeType="1"/>
                </p:cNvCxnSpPr>
                <p:nvPr/>
              </p:nvCxnSpPr>
              <p:spPr bwMode="auto">
                <a:xfrm rot="5400000">
                  <a:off x="3993674" y="5212080"/>
                  <a:ext cx="91440" cy="1588"/>
                </a:xfrm>
                <a:prstGeom prst="line">
                  <a:avLst/>
                </a:prstGeom>
                <a:noFill/>
                <a:ln w="9525" algn="ctr">
                  <a:solidFill>
                    <a:schemeClr val="tx1"/>
                  </a:solidFill>
                  <a:round/>
                  <a:headEnd/>
                  <a:tailEnd/>
                </a:ln>
              </p:spPr>
            </p:cxnSp>
            <p:cxnSp>
              <p:nvCxnSpPr>
                <p:cNvPr id="22542" name="Straight Connector 57"/>
                <p:cNvCxnSpPr>
                  <a:cxnSpLocks noChangeShapeType="1"/>
                </p:cNvCxnSpPr>
                <p:nvPr/>
              </p:nvCxnSpPr>
              <p:spPr bwMode="auto">
                <a:xfrm rot="5400000">
                  <a:off x="5973286" y="5212080"/>
                  <a:ext cx="91440" cy="1588"/>
                </a:xfrm>
                <a:prstGeom prst="line">
                  <a:avLst/>
                </a:prstGeom>
                <a:noFill/>
                <a:ln w="9525" algn="ctr">
                  <a:solidFill>
                    <a:schemeClr val="tx1"/>
                  </a:solidFill>
                  <a:round/>
                  <a:headEnd/>
                  <a:tailEnd/>
                </a:ln>
              </p:spPr>
            </p:cxnSp>
            <p:cxnSp>
              <p:nvCxnSpPr>
                <p:cNvPr id="22543" name="Straight Connector 58"/>
                <p:cNvCxnSpPr>
                  <a:cxnSpLocks noChangeShapeType="1"/>
                </p:cNvCxnSpPr>
                <p:nvPr/>
              </p:nvCxnSpPr>
              <p:spPr bwMode="auto">
                <a:xfrm rot="5400000">
                  <a:off x="7878285" y="5212080"/>
                  <a:ext cx="91440" cy="1588"/>
                </a:xfrm>
                <a:prstGeom prst="line">
                  <a:avLst/>
                </a:prstGeom>
                <a:noFill/>
                <a:ln w="9525" algn="ctr">
                  <a:solidFill>
                    <a:schemeClr val="tx1"/>
                  </a:solidFill>
                  <a:round/>
                  <a:headEnd/>
                  <a:tailEnd/>
                </a:ln>
              </p:spPr>
            </p:cxnSp>
            <p:cxnSp>
              <p:nvCxnSpPr>
                <p:cNvPr id="22544" name="Straight Connector 60"/>
                <p:cNvCxnSpPr>
                  <a:cxnSpLocks noChangeShapeType="1"/>
                </p:cNvCxnSpPr>
                <p:nvPr/>
              </p:nvCxnSpPr>
              <p:spPr bwMode="auto">
                <a:xfrm>
                  <a:off x="1371600" y="4724400"/>
                  <a:ext cx="91440" cy="1588"/>
                </a:xfrm>
                <a:prstGeom prst="line">
                  <a:avLst/>
                </a:prstGeom>
                <a:noFill/>
                <a:ln w="9525" algn="ctr">
                  <a:solidFill>
                    <a:schemeClr val="tx1"/>
                  </a:solidFill>
                  <a:round/>
                  <a:headEnd/>
                  <a:tailEnd/>
                </a:ln>
              </p:spPr>
            </p:cxnSp>
            <p:cxnSp>
              <p:nvCxnSpPr>
                <p:cNvPr id="22545" name="Straight Connector 61"/>
                <p:cNvCxnSpPr>
                  <a:cxnSpLocks noChangeShapeType="1"/>
                </p:cNvCxnSpPr>
                <p:nvPr/>
              </p:nvCxnSpPr>
              <p:spPr bwMode="auto">
                <a:xfrm>
                  <a:off x="1371600" y="4267200"/>
                  <a:ext cx="91440" cy="1588"/>
                </a:xfrm>
                <a:prstGeom prst="line">
                  <a:avLst/>
                </a:prstGeom>
                <a:noFill/>
                <a:ln w="9525" algn="ctr">
                  <a:solidFill>
                    <a:schemeClr val="tx1"/>
                  </a:solidFill>
                  <a:round/>
                  <a:headEnd/>
                  <a:tailEnd/>
                </a:ln>
              </p:spPr>
            </p:cxnSp>
            <p:cxnSp>
              <p:nvCxnSpPr>
                <p:cNvPr id="22546" name="Straight Connector 62"/>
                <p:cNvCxnSpPr>
                  <a:cxnSpLocks noChangeShapeType="1"/>
                </p:cNvCxnSpPr>
                <p:nvPr/>
              </p:nvCxnSpPr>
              <p:spPr bwMode="auto">
                <a:xfrm>
                  <a:off x="1371600" y="3810000"/>
                  <a:ext cx="91440" cy="1588"/>
                </a:xfrm>
                <a:prstGeom prst="line">
                  <a:avLst/>
                </a:prstGeom>
                <a:noFill/>
                <a:ln w="9525" algn="ctr">
                  <a:solidFill>
                    <a:schemeClr val="tx1"/>
                  </a:solidFill>
                  <a:round/>
                  <a:headEnd/>
                  <a:tailEnd/>
                </a:ln>
              </p:spPr>
            </p:cxnSp>
            <p:cxnSp>
              <p:nvCxnSpPr>
                <p:cNvPr id="22547" name="Straight Connector 63"/>
                <p:cNvCxnSpPr>
                  <a:cxnSpLocks noChangeShapeType="1"/>
                </p:cNvCxnSpPr>
                <p:nvPr/>
              </p:nvCxnSpPr>
              <p:spPr bwMode="auto">
                <a:xfrm>
                  <a:off x="1371600" y="3352800"/>
                  <a:ext cx="91440" cy="1588"/>
                </a:xfrm>
                <a:prstGeom prst="line">
                  <a:avLst/>
                </a:prstGeom>
                <a:noFill/>
                <a:ln w="9525" algn="ctr">
                  <a:solidFill>
                    <a:schemeClr val="tx1"/>
                  </a:solidFill>
                  <a:round/>
                  <a:headEnd/>
                  <a:tailEnd/>
                </a:ln>
              </p:spPr>
            </p:cxnSp>
            <p:cxnSp>
              <p:nvCxnSpPr>
                <p:cNvPr id="22548" name="Straight Connector 64"/>
                <p:cNvCxnSpPr>
                  <a:cxnSpLocks noChangeShapeType="1"/>
                </p:cNvCxnSpPr>
                <p:nvPr/>
              </p:nvCxnSpPr>
              <p:spPr bwMode="auto">
                <a:xfrm>
                  <a:off x="1371600" y="2895600"/>
                  <a:ext cx="91440" cy="1588"/>
                </a:xfrm>
                <a:prstGeom prst="line">
                  <a:avLst/>
                </a:prstGeom>
                <a:noFill/>
                <a:ln w="9525" algn="ctr">
                  <a:solidFill>
                    <a:schemeClr val="tx1"/>
                  </a:solidFill>
                  <a:round/>
                  <a:headEnd/>
                  <a:tailEnd/>
                </a:ln>
              </p:spPr>
            </p:cxnSp>
            <p:cxnSp>
              <p:nvCxnSpPr>
                <p:cNvPr id="22549" name="Straight Connector 65"/>
                <p:cNvCxnSpPr>
                  <a:cxnSpLocks noChangeShapeType="1"/>
                </p:cNvCxnSpPr>
                <p:nvPr/>
              </p:nvCxnSpPr>
              <p:spPr bwMode="auto">
                <a:xfrm>
                  <a:off x="1371600" y="2438400"/>
                  <a:ext cx="91440" cy="1588"/>
                </a:xfrm>
                <a:prstGeom prst="line">
                  <a:avLst/>
                </a:prstGeom>
                <a:noFill/>
                <a:ln w="9525" algn="ctr">
                  <a:solidFill>
                    <a:schemeClr val="tx1"/>
                  </a:solidFill>
                  <a:round/>
                  <a:headEnd/>
                  <a:tailEnd/>
                </a:ln>
              </p:spPr>
            </p:cxnSp>
            <p:cxnSp>
              <p:nvCxnSpPr>
                <p:cNvPr id="22550" name="Straight Connector 66"/>
                <p:cNvCxnSpPr>
                  <a:cxnSpLocks noChangeShapeType="1"/>
                </p:cNvCxnSpPr>
                <p:nvPr/>
              </p:nvCxnSpPr>
              <p:spPr bwMode="auto">
                <a:xfrm>
                  <a:off x="1371600" y="1905000"/>
                  <a:ext cx="91440" cy="1588"/>
                </a:xfrm>
                <a:prstGeom prst="line">
                  <a:avLst/>
                </a:prstGeom>
                <a:noFill/>
                <a:ln w="9525" algn="ctr">
                  <a:solidFill>
                    <a:schemeClr val="tx1"/>
                  </a:solidFill>
                  <a:round/>
                  <a:headEnd/>
                  <a:tailEnd/>
                </a:ln>
              </p:spPr>
            </p:cxnSp>
          </p:grpSp>
        </p:grpSp>
      </p:gr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p:txBody>
          <a:bodyPr/>
          <a:lstStyle/>
          <a:p>
            <a:pPr eaLnBrk="1" hangingPunct="1"/>
            <a:r>
              <a:rPr lang="en-US" altLang="en-US" smtClean="0"/>
              <a:t>Evidence-Based Regimens</a:t>
            </a:r>
          </a:p>
        </p:txBody>
      </p:sp>
      <p:sp>
        <p:nvSpPr>
          <p:cNvPr id="23555" name="Text Box 6"/>
          <p:cNvSpPr txBox="1">
            <a:spLocks noChangeArrowheads="1"/>
          </p:cNvSpPr>
          <p:nvPr/>
        </p:nvSpPr>
        <p:spPr bwMode="auto">
          <a:xfrm>
            <a:off x="292100" y="6043613"/>
            <a:ext cx="8928100" cy="738187"/>
          </a:xfrm>
          <a:prstGeom prst="rect">
            <a:avLst/>
          </a:prstGeom>
          <a:noFill/>
          <a:ln w="9525">
            <a:noFill/>
            <a:miter lim="800000"/>
            <a:headEnd/>
            <a:tailEnd/>
          </a:ln>
        </p:spPr>
        <p:txBody>
          <a:bodyPr>
            <a:spAutoFit/>
          </a:bodyPr>
          <a:lstStyle/>
          <a:p>
            <a:pPr eaLnBrk="0" hangingPunct="0"/>
            <a:r>
              <a:rPr lang="en-US" altLang="en-US" sz="1400"/>
              <a:t>Kahn JG. </a:t>
            </a:r>
            <a:r>
              <a:rPr lang="en-US" altLang="en-US" sz="1400" i="1"/>
              <a:t>Contraception</a:t>
            </a:r>
            <a:r>
              <a:rPr lang="en-US" altLang="en-US" sz="1400"/>
              <a:t>. 2000.; Middleton T. </a:t>
            </a:r>
            <a:r>
              <a:rPr lang="en-US" altLang="en-US" sz="1400" i="1"/>
              <a:t>Contraception.</a:t>
            </a:r>
            <a:r>
              <a:rPr lang="en-US" altLang="en-US" sz="1400"/>
              <a:t> 2005.; El-Rafaey H. </a:t>
            </a:r>
            <a:r>
              <a:rPr lang="en-US" altLang="en-US" sz="1400" i="1"/>
              <a:t>N Engl J Med</a:t>
            </a:r>
            <a:r>
              <a:rPr lang="en-US" altLang="en-US" sz="1400"/>
              <a:t>. </a:t>
            </a:r>
          </a:p>
          <a:p>
            <a:pPr eaLnBrk="0" hangingPunct="0"/>
            <a:r>
              <a:rPr lang="en-US" altLang="en-US" sz="1400"/>
              <a:t>1995.; Schaff EA. </a:t>
            </a:r>
            <a:r>
              <a:rPr lang="en-US" altLang="en-US" sz="1400" i="1"/>
              <a:t>J Fam Pract</a:t>
            </a:r>
            <a:r>
              <a:rPr lang="en-US" altLang="en-US" sz="1400"/>
              <a:t>. 1997.; Schaff EA. </a:t>
            </a:r>
            <a:r>
              <a:rPr lang="en-US" altLang="en-US" sz="1400" i="1"/>
              <a:t>Contraception</a:t>
            </a:r>
            <a:r>
              <a:rPr lang="en-US" altLang="en-US" sz="1400"/>
              <a:t>. 1999.; Schaff EA. </a:t>
            </a:r>
          </a:p>
          <a:p>
            <a:pPr eaLnBrk="0" hangingPunct="0"/>
            <a:r>
              <a:rPr lang="en-US" altLang="en-US" sz="1400" i="1"/>
              <a:t>JAMA</a:t>
            </a:r>
            <a:r>
              <a:rPr lang="en-US" altLang="en-US" sz="1400"/>
              <a:t>. 2000.; Schaff EA. </a:t>
            </a:r>
            <a:r>
              <a:rPr lang="en-US" altLang="en-US" sz="1400" i="1"/>
              <a:t>Contraception</a:t>
            </a:r>
            <a:r>
              <a:rPr lang="en-US" altLang="en-US" sz="1400"/>
              <a:t>. 2001.; Schaff EA. </a:t>
            </a:r>
            <a:r>
              <a:rPr lang="en-US" altLang="en-US" sz="1400" i="1"/>
              <a:t>Contraception</a:t>
            </a:r>
            <a:r>
              <a:rPr lang="en-US" altLang="en-US" sz="1400"/>
              <a:t>. 2000; von Hertzen </a:t>
            </a:r>
            <a:r>
              <a:rPr lang="en-US" altLang="en-US" sz="1400" i="1"/>
              <a:t>BJOG </a:t>
            </a:r>
            <a:r>
              <a:rPr lang="en-US" altLang="en-US" sz="1400"/>
              <a:t>2010.</a:t>
            </a:r>
          </a:p>
        </p:txBody>
      </p:sp>
      <p:grpSp>
        <p:nvGrpSpPr>
          <p:cNvPr id="23556" name="Group 16"/>
          <p:cNvGrpSpPr>
            <a:grpSpLocks/>
          </p:cNvGrpSpPr>
          <p:nvPr/>
        </p:nvGrpSpPr>
        <p:grpSpPr bwMode="auto">
          <a:xfrm>
            <a:off x="381000" y="1524000"/>
            <a:ext cx="8486775" cy="4025900"/>
            <a:chOff x="547688" y="1901825"/>
            <a:chExt cx="8320087" cy="3661485"/>
          </a:xfrm>
        </p:grpSpPr>
        <p:grpSp>
          <p:nvGrpSpPr>
            <p:cNvPr id="23557" name="Group 10"/>
            <p:cNvGrpSpPr>
              <a:grpSpLocks/>
            </p:cNvGrpSpPr>
            <p:nvPr/>
          </p:nvGrpSpPr>
          <p:grpSpPr bwMode="auto">
            <a:xfrm>
              <a:off x="547688" y="1901825"/>
              <a:ext cx="8320087" cy="3661485"/>
              <a:chOff x="1711" y="1543"/>
              <a:chExt cx="3074" cy="2198"/>
            </a:xfrm>
          </p:grpSpPr>
          <p:pic>
            <p:nvPicPr>
              <p:cNvPr id="23559" name="Picture 11" descr="Rectangle 9_pptX"/>
              <p:cNvPicPr>
                <a:picLocks noChangeAspect="1" noChangeArrowheads="1"/>
              </p:cNvPicPr>
              <p:nvPr>
                <p:custDataLst>
                  <p:tags r:id="rId1"/>
                </p:custDataLst>
              </p:nvPr>
            </p:nvPicPr>
            <p:blipFill>
              <a:blip r:embed="rId4" cstate="print"/>
              <a:srcRect/>
              <a:stretch>
                <a:fillRect/>
              </a:stretch>
            </p:blipFill>
            <p:spPr bwMode="invGray">
              <a:xfrm>
                <a:off x="1711" y="1543"/>
                <a:ext cx="3074" cy="2198"/>
              </a:xfrm>
              <a:prstGeom prst="rect">
                <a:avLst/>
              </a:prstGeom>
              <a:noFill/>
              <a:ln w="9525">
                <a:noFill/>
                <a:miter lim="800000"/>
                <a:headEnd/>
                <a:tailEnd/>
              </a:ln>
            </p:spPr>
          </p:pic>
          <p:sp>
            <p:nvSpPr>
              <p:cNvPr id="23560" name="Rectangle 12"/>
              <p:cNvSpPr>
                <a:spLocks noChangeArrowheads="1"/>
              </p:cNvSpPr>
              <p:nvPr/>
            </p:nvSpPr>
            <p:spPr bwMode="auto">
              <a:xfrm>
                <a:off x="1775" y="1633"/>
                <a:ext cx="2881" cy="311"/>
              </a:xfrm>
              <a:prstGeom prst="rect">
                <a:avLst/>
              </a:prstGeom>
              <a:solidFill>
                <a:srgbClr val="663366"/>
              </a:solidFill>
              <a:ln w="9525">
                <a:solidFill>
                  <a:schemeClr val="tx1"/>
                </a:solidFill>
                <a:miter lim="800000"/>
                <a:headEnd/>
                <a:tailEnd/>
              </a:ln>
            </p:spPr>
            <p:txBody>
              <a:bodyPr wrap="none" anchor="ctr"/>
              <a:lstStyle/>
              <a:p>
                <a:pPr algn="ctr"/>
                <a:r>
                  <a:rPr lang="en-US" sz="2800">
                    <a:solidFill>
                      <a:schemeClr val="bg1"/>
                    </a:solidFill>
                  </a:rPr>
                  <a:t>Mifepristone and Misoprostol</a:t>
                </a:r>
              </a:p>
            </p:txBody>
          </p:sp>
          <p:sp>
            <p:nvSpPr>
              <p:cNvPr id="23561" name="Rectangle 13"/>
              <p:cNvSpPr>
                <a:spLocks noChangeArrowheads="1"/>
              </p:cNvSpPr>
              <p:nvPr/>
            </p:nvSpPr>
            <p:spPr bwMode="auto">
              <a:xfrm>
                <a:off x="4101" y="1762"/>
                <a:ext cx="111" cy="312"/>
              </a:xfrm>
              <a:prstGeom prst="rect">
                <a:avLst/>
              </a:prstGeom>
              <a:noFill/>
              <a:ln w="9525">
                <a:noFill/>
                <a:miter lim="800000"/>
                <a:headEnd/>
                <a:tailEnd/>
              </a:ln>
            </p:spPr>
            <p:txBody>
              <a:bodyPr>
                <a:spAutoFit/>
              </a:bodyPr>
              <a:lstStyle/>
              <a:p>
                <a:pPr algn="ctr"/>
                <a:endParaRPr lang="en-US" sz="2800">
                  <a:solidFill>
                    <a:schemeClr val="bg1"/>
                  </a:solidFill>
                </a:endParaRPr>
              </a:p>
            </p:txBody>
          </p:sp>
          <p:sp>
            <p:nvSpPr>
              <p:cNvPr id="23562" name="Rectangle 14"/>
              <p:cNvSpPr>
                <a:spLocks noChangeArrowheads="1"/>
              </p:cNvSpPr>
              <p:nvPr/>
            </p:nvSpPr>
            <p:spPr bwMode="auto">
              <a:xfrm>
                <a:off x="1827" y="2032"/>
                <a:ext cx="2842" cy="839"/>
              </a:xfrm>
              <a:prstGeom prst="rect">
                <a:avLst/>
              </a:prstGeom>
              <a:noFill/>
              <a:ln w="9525">
                <a:noFill/>
                <a:miter lim="800000"/>
                <a:headEnd/>
                <a:tailEnd/>
              </a:ln>
            </p:spPr>
            <p:txBody>
              <a:bodyPr>
                <a:spAutoFit/>
              </a:bodyPr>
              <a:lstStyle/>
              <a:p>
                <a:pPr marL="228600" indent="-228600">
                  <a:lnSpc>
                    <a:spcPct val="90000"/>
                  </a:lnSpc>
                  <a:spcBef>
                    <a:spcPts val="600"/>
                  </a:spcBef>
                  <a:buClr>
                    <a:schemeClr val="accent1"/>
                  </a:buClr>
                  <a:buFont typeface="Arial" charset="0"/>
                  <a:buChar char="•"/>
                </a:pPr>
                <a:endParaRPr lang="en-US" sz="2800"/>
              </a:p>
              <a:p>
                <a:pPr marL="228600" indent="-228600">
                  <a:lnSpc>
                    <a:spcPct val="90000"/>
                  </a:lnSpc>
                  <a:spcBef>
                    <a:spcPts val="600"/>
                  </a:spcBef>
                  <a:buClr>
                    <a:schemeClr val="accent1"/>
                  </a:buClr>
                  <a:buFont typeface="Arial" charset="0"/>
                  <a:buChar char="•"/>
                </a:pPr>
                <a:endParaRPr lang="en-US" sz="2800"/>
              </a:p>
              <a:p>
                <a:pPr marL="228600" indent="-228600">
                  <a:lnSpc>
                    <a:spcPct val="90000"/>
                  </a:lnSpc>
                  <a:spcBef>
                    <a:spcPts val="600"/>
                  </a:spcBef>
                  <a:buClr>
                    <a:schemeClr val="accent1"/>
                  </a:buClr>
                  <a:buFont typeface="Arial" charset="0"/>
                  <a:buChar char="•"/>
                </a:pPr>
                <a:endParaRPr lang="en-US" sz="2800"/>
              </a:p>
            </p:txBody>
          </p:sp>
        </p:grpSp>
        <p:sp>
          <p:nvSpPr>
            <p:cNvPr id="23558" name="Rectangle 19"/>
            <p:cNvSpPr>
              <a:spLocks noChangeArrowheads="1"/>
            </p:cNvSpPr>
            <p:nvPr/>
          </p:nvSpPr>
          <p:spPr bwMode="auto">
            <a:xfrm>
              <a:off x="815975" y="2635250"/>
              <a:ext cx="7689850" cy="2770661"/>
            </a:xfrm>
            <a:prstGeom prst="rect">
              <a:avLst/>
            </a:prstGeom>
            <a:noFill/>
            <a:ln w="9525">
              <a:noFill/>
              <a:miter lim="800000"/>
              <a:headEnd/>
              <a:tailEnd/>
            </a:ln>
          </p:spPr>
          <p:txBody>
            <a:bodyPr>
              <a:spAutoFit/>
            </a:bodyPr>
            <a:lstStyle/>
            <a:p>
              <a:pPr>
                <a:buFont typeface="Arial" charset="0"/>
                <a:buChar char="•"/>
              </a:pPr>
              <a:r>
                <a:rPr lang="en-US" sz="2400"/>
                <a:t> 200mg dose of mifepristone, followed by:</a:t>
              </a:r>
            </a:p>
            <a:p>
              <a:pPr marL="457200" lvl="2">
                <a:buFont typeface="Arial" charset="0"/>
                <a:buChar char="•"/>
              </a:pPr>
              <a:r>
                <a:rPr lang="en-US" sz="2400"/>
                <a:t>800</a:t>
              </a:r>
              <a:r>
                <a:rPr lang="en-US" sz="2400">
                  <a:sym typeface="Symbol" pitchFamily="18" charset="2"/>
                </a:rPr>
                <a:t>µ</a:t>
              </a:r>
              <a:r>
                <a:rPr lang="en-US" sz="2400"/>
                <a:t>g of buccal misoprostol OR</a:t>
              </a:r>
            </a:p>
            <a:p>
              <a:pPr marL="457200" lvl="2">
                <a:buFont typeface="Arial" charset="0"/>
                <a:buChar char="•"/>
              </a:pPr>
              <a:r>
                <a:rPr lang="en-US" sz="2400"/>
                <a:t>800</a:t>
              </a:r>
              <a:r>
                <a:rPr lang="en-US" sz="2400">
                  <a:sym typeface="Symbol" pitchFamily="18" charset="2"/>
                </a:rPr>
                <a:t>µ</a:t>
              </a:r>
              <a:r>
                <a:rPr lang="en-US" sz="2400"/>
                <a:t>g of vaginal misoprostol OR</a:t>
              </a:r>
            </a:p>
            <a:p>
              <a:pPr marL="457200" lvl="2">
                <a:buFont typeface="Arial" charset="0"/>
                <a:buChar char="•"/>
              </a:pPr>
              <a:r>
                <a:rPr lang="en-US" sz="2400"/>
                <a:t>800</a:t>
              </a:r>
              <a:r>
                <a:rPr lang="en-US" sz="2400">
                  <a:sym typeface="Symbol" pitchFamily="18" charset="2"/>
                </a:rPr>
                <a:t>µ</a:t>
              </a:r>
              <a:r>
                <a:rPr lang="en-US" sz="2400"/>
                <a:t>g of sublingual misoprostol OR</a:t>
              </a:r>
            </a:p>
            <a:p>
              <a:pPr marL="457200" lvl="2">
                <a:buFont typeface="Arial" charset="0"/>
                <a:buChar char="•"/>
              </a:pPr>
              <a:r>
                <a:rPr lang="en-US" sz="2400"/>
                <a:t>400</a:t>
              </a:r>
              <a:r>
                <a:rPr lang="en-US" sz="2400">
                  <a:sym typeface="Symbol" pitchFamily="18" charset="2"/>
                </a:rPr>
                <a:t>µ</a:t>
              </a:r>
              <a:r>
                <a:rPr lang="en-US" sz="2400"/>
                <a:t>g of sublingual misoprostol</a:t>
              </a:r>
            </a:p>
            <a:p>
              <a:pPr>
                <a:buFont typeface="Arial" charset="0"/>
                <a:buChar char="•"/>
              </a:pPr>
              <a:r>
                <a:rPr lang="en-US" sz="2400"/>
                <a:t> Home use of misoprostol</a:t>
              </a:r>
            </a:p>
            <a:p>
              <a:pPr>
                <a:buFont typeface="Arial" charset="0"/>
                <a:buChar char="•"/>
              </a:pPr>
              <a:r>
                <a:rPr lang="en-US" sz="2400"/>
                <a:t> Flexibility in timing of vaginal misoprostol use</a:t>
              </a:r>
            </a:p>
            <a:p>
              <a:pPr>
                <a:buFont typeface="Arial" charset="0"/>
                <a:buChar char="•"/>
              </a:pPr>
              <a:r>
                <a:rPr lang="en-US" sz="2400"/>
                <a:t> Flexibility in follow-up evaluation</a:t>
              </a: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6"/>
          <p:cNvGrpSpPr>
            <a:grpSpLocks/>
          </p:cNvGrpSpPr>
          <p:nvPr/>
        </p:nvGrpSpPr>
        <p:grpSpPr bwMode="auto">
          <a:xfrm>
            <a:off x="2300288" y="2147888"/>
            <a:ext cx="4522787" cy="3187700"/>
            <a:chOff x="3249" y="1299"/>
            <a:chExt cx="2230" cy="1518"/>
          </a:xfrm>
        </p:grpSpPr>
        <p:pic>
          <p:nvPicPr>
            <p:cNvPr id="24580" name="Picture 7" descr="Rectangle 9_pptX"/>
            <p:cNvPicPr>
              <a:picLocks noChangeAspect="1" noChangeArrowheads="1"/>
            </p:cNvPicPr>
            <p:nvPr>
              <p:custDataLst>
                <p:tags r:id="rId1"/>
              </p:custDataLst>
            </p:nvPr>
          </p:nvPicPr>
          <p:blipFill>
            <a:blip r:embed="rId4" cstate="print"/>
            <a:srcRect/>
            <a:stretch>
              <a:fillRect/>
            </a:stretch>
          </p:blipFill>
          <p:spPr bwMode="invGray">
            <a:xfrm>
              <a:off x="3249" y="1299"/>
              <a:ext cx="2230" cy="1518"/>
            </a:xfrm>
            <a:prstGeom prst="rect">
              <a:avLst/>
            </a:prstGeom>
            <a:noFill/>
            <a:ln w="9525">
              <a:noFill/>
              <a:miter lim="800000"/>
              <a:headEnd/>
              <a:tailEnd/>
            </a:ln>
          </p:spPr>
        </p:pic>
        <p:pic>
          <p:nvPicPr>
            <p:cNvPr id="24581" name="Picture 8" descr="patient intake"/>
            <p:cNvPicPr>
              <a:picLocks noChangeAspect="1" noChangeArrowheads="1"/>
            </p:cNvPicPr>
            <p:nvPr/>
          </p:nvPicPr>
          <p:blipFill>
            <a:blip r:embed="rId5" cstate="print"/>
            <a:srcRect/>
            <a:stretch>
              <a:fillRect/>
            </a:stretch>
          </p:blipFill>
          <p:spPr bwMode="auto">
            <a:xfrm>
              <a:off x="3285" y="1323"/>
              <a:ext cx="2110" cy="1407"/>
            </a:xfrm>
            <a:prstGeom prst="rect">
              <a:avLst/>
            </a:prstGeom>
            <a:noFill/>
            <a:ln w="9525">
              <a:noFill/>
              <a:miter lim="800000"/>
              <a:headEnd/>
              <a:tailEnd/>
            </a:ln>
          </p:spPr>
        </p:pic>
      </p:grpSp>
      <p:sp>
        <p:nvSpPr>
          <p:cNvPr id="24579" name="Rectangle 9"/>
          <p:cNvSpPr>
            <a:spLocks noChangeArrowheads="1"/>
          </p:cNvSpPr>
          <p:nvPr/>
        </p:nvSpPr>
        <p:spPr bwMode="auto">
          <a:xfrm>
            <a:off x="338138" y="228600"/>
            <a:ext cx="8582025" cy="1143000"/>
          </a:xfrm>
          <a:prstGeom prst="rect">
            <a:avLst/>
          </a:prstGeom>
          <a:noFill/>
          <a:ln w="9525">
            <a:noFill/>
            <a:miter lim="800000"/>
            <a:headEnd/>
            <a:tailEnd/>
          </a:ln>
        </p:spPr>
        <p:txBody>
          <a:bodyPr anchor="b"/>
          <a:lstStyle/>
          <a:p>
            <a:pPr>
              <a:lnSpc>
                <a:spcPct val="90000"/>
              </a:lnSpc>
            </a:pPr>
            <a:r>
              <a:rPr lang="en-US" sz="3600">
                <a:solidFill>
                  <a:srgbClr val="663366"/>
                </a:solidFill>
              </a:rPr>
              <a:t>Interactive Exercise: Patient Intake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Patient Intake Steps for Medication Abortion</a:t>
            </a:r>
          </a:p>
        </p:txBody>
      </p:sp>
      <p:sp>
        <p:nvSpPr>
          <p:cNvPr id="25603" name="Rectangle 3"/>
          <p:cNvSpPr>
            <a:spLocks noGrp="1" noChangeArrowheads="1"/>
          </p:cNvSpPr>
          <p:nvPr>
            <p:ph type="body" idx="1"/>
          </p:nvPr>
        </p:nvSpPr>
        <p:spPr>
          <a:xfrm>
            <a:off x="373063" y="1676400"/>
            <a:ext cx="8313737" cy="4114800"/>
          </a:xfrm>
        </p:spPr>
        <p:txBody>
          <a:bodyPr/>
          <a:lstStyle/>
          <a:p>
            <a:pPr lvl="1" eaLnBrk="1" hangingPunct="1"/>
            <a:r>
              <a:rPr lang="en-US" altLang="en-US" smtClean="0"/>
              <a:t>Medical history</a:t>
            </a:r>
          </a:p>
          <a:p>
            <a:pPr lvl="1" eaLnBrk="1" hangingPunct="1"/>
            <a:r>
              <a:rPr lang="en-US" altLang="en-US" smtClean="0"/>
              <a:t>Lab work</a:t>
            </a:r>
          </a:p>
          <a:p>
            <a:pPr lvl="1" eaLnBrk="1" hangingPunct="1"/>
            <a:r>
              <a:rPr lang="en-US" altLang="en-US" smtClean="0"/>
              <a:t>Determine gestational age</a:t>
            </a:r>
          </a:p>
          <a:p>
            <a:pPr lvl="1" eaLnBrk="1" hangingPunct="1"/>
            <a:r>
              <a:rPr lang="en-US" altLang="en-US" smtClean="0"/>
              <a:t>Educate about procedure and pain management</a:t>
            </a:r>
          </a:p>
          <a:p>
            <a:pPr lvl="1" eaLnBrk="1" hangingPunct="1"/>
            <a:r>
              <a:rPr lang="en-US" altLang="en-US" smtClean="0"/>
              <a:t>Informed consent and patient agreement</a:t>
            </a:r>
          </a:p>
          <a:p>
            <a:pPr lvl="1" eaLnBrk="1" hangingPunct="1"/>
            <a:r>
              <a:rPr lang="en-US" altLang="en-US" smtClean="0"/>
              <a:t>Medication guide </a:t>
            </a:r>
          </a:p>
          <a:p>
            <a:pPr lvl="1" eaLnBrk="1" hangingPunct="1"/>
            <a:r>
              <a:rPr lang="en-US" altLang="en-US" smtClean="0"/>
              <a:t>Discuss contraception</a:t>
            </a:r>
          </a:p>
        </p:txBody>
      </p:sp>
      <p:sp>
        <p:nvSpPr>
          <p:cNvPr id="25604" name="Text Box 4"/>
          <p:cNvSpPr txBox="1">
            <a:spLocks noChangeArrowheads="1"/>
          </p:cNvSpPr>
          <p:nvPr/>
        </p:nvSpPr>
        <p:spPr bwMode="auto">
          <a:xfrm>
            <a:off x="292100" y="6051550"/>
            <a:ext cx="5746750" cy="338138"/>
          </a:xfrm>
          <a:prstGeom prst="rect">
            <a:avLst/>
          </a:prstGeom>
          <a:noFill/>
          <a:ln w="9525">
            <a:noFill/>
            <a:miter lim="800000"/>
            <a:headEnd/>
            <a:tailEnd/>
          </a:ln>
        </p:spPr>
        <p:txBody>
          <a:bodyPr wrap="none">
            <a:spAutoFit/>
          </a:bodyPr>
          <a:lstStyle/>
          <a:p>
            <a:pPr eaLnBrk="0" hangingPunct="0"/>
            <a:r>
              <a:rPr lang="en-US" altLang="en-US" sz="1600"/>
              <a:t>Danco Laboratories. 2005.; World Health Organization. 2003.</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Ultrasound and Medication Abortion</a:t>
            </a:r>
          </a:p>
        </p:txBody>
      </p:sp>
      <p:sp>
        <p:nvSpPr>
          <p:cNvPr id="7" name="Rectangle 6"/>
          <p:cNvSpPr txBox="1">
            <a:spLocks noChangeArrowheads="1"/>
          </p:cNvSpPr>
          <p:nvPr/>
        </p:nvSpPr>
        <p:spPr bwMode="auto">
          <a:xfrm>
            <a:off x="373063" y="1676400"/>
            <a:ext cx="3943350" cy="4114800"/>
          </a:xfrm>
          <a:prstGeom prst="rect">
            <a:avLst/>
          </a:prstGeom>
          <a:noFill/>
          <a:ln w="9525">
            <a:noFill/>
            <a:miter lim="800000"/>
            <a:headEnd/>
            <a:tailEnd/>
          </a:ln>
        </p:spPr>
        <p:txBody>
          <a:bodyPr>
            <a:normAutofit/>
          </a:bodyPr>
          <a:lstStyle/>
          <a:p>
            <a:pPr marL="228600" lvl="1" indent="-228600">
              <a:lnSpc>
                <a:spcPct val="90000"/>
              </a:lnSpc>
              <a:spcBef>
                <a:spcPts val="600"/>
              </a:spcBef>
              <a:buClr>
                <a:srgbClr val="5C5CAE"/>
              </a:buClr>
              <a:buFont typeface="Arial" charset="0"/>
              <a:buChar char="•"/>
              <a:defRPr/>
            </a:pPr>
            <a:r>
              <a:rPr lang="en-US" sz="3200" kern="0" dirty="0">
                <a:solidFill>
                  <a:srgbClr val="4D4D4D"/>
                </a:solidFill>
                <a:latin typeface="+mn-lt"/>
              </a:rPr>
              <a:t>Used by some providers routinely</a:t>
            </a:r>
          </a:p>
          <a:p>
            <a:pPr marL="228600" lvl="1" indent="-228600">
              <a:lnSpc>
                <a:spcPct val="90000"/>
              </a:lnSpc>
              <a:spcBef>
                <a:spcPts val="600"/>
              </a:spcBef>
              <a:buClr>
                <a:srgbClr val="5C5CAE"/>
              </a:buClr>
              <a:buFont typeface="Arial" charset="0"/>
              <a:buChar char="•"/>
              <a:defRPr/>
            </a:pPr>
            <a:r>
              <a:rPr lang="en-US" sz="3200" kern="0" dirty="0">
                <a:solidFill>
                  <a:srgbClr val="4D4D4D"/>
                </a:solidFill>
                <a:latin typeface="+mn-lt"/>
              </a:rPr>
              <a:t>Use contingent on provider preference and experience</a:t>
            </a:r>
          </a:p>
          <a:p>
            <a:pPr marL="228600" lvl="1" indent="-228600">
              <a:lnSpc>
                <a:spcPct val="90000"/>
              </a:lnSpc>
              <a:spcBef>
                <a:spcPts val="600"/>
              </a:spcBef>
              <a:buClr>
                <a:srgbClr val="5C5CAE"/>
              </a:buClr>
              <a:buFont typeface="Arial" charset="0"/>
              <a:buChar char="•"/>
              <a:defRPr/>
            </a:pPr>
            <a:r>
              <a:rPr lang="en-US" sz="3200" kern="0" dirty="0">
                <a:solidFill>
                  <a:srgbClr val="4D4D4D"/>
                </a:solidFill>
                <a:latin typeface="+mn-lt"/>
              </a:rPr>
              <a:t>New data show other options for follow-up care</a:t>
            </a:r>
          </a:p>
          <a:p>
            <a:pPr marL="228600" lvl="1" indent="-228600">
              <a:lnSpc>
                <a:spcPct val="90000"/>
              </a:lnSpc>
              <a:spcBef>
                <a:spcPts val="600"/>
              </a:spcBef>
              <a:buClr>
                <a:srgbClr val="5C5CAE"/>
              </a:buClr>
              <a:buFont typeface="Arial" charset="0"/>
              <a:buChar char="•"/>
              <a:defRPr/>
            </a:pPr>
            <a:endParaRPr lang="en-US" sz="3200" kern="0" dirty="0">
              <a:solidFill>
                <a:srgbClr val="4D4D4D"/>
              </a:solidFill>
              <a:latin typeface="+mn-lt"/>
            </a:endParaRPr>
          </a:p>
        </p:txBody>
      </p:sp>
      <p:sp>
        <p:nvSpPr>
          <p:cNvPr id="26628" name="Text Box 11"/>
          <p:cNvSpPr txBox="1">
            <a:spLocks noChangeArrowheads="1"/>
          </p:cNvSpPr>
          <p:nvPr/>
        </p:nvSpPr>
        <p:spPr bwMode="auto">
          <a:xfrm>
            <a:off x="292100" y="6051550"/>
            <a:ext cx="5011738" cy="338138"/>
          </a:xfrm>
          <a:prstGeom prst="rect">
            <a:avLst/>
          </a:prstGeom>
          <a:noFill/>
          <a:ln w="9525">
            <a:noFill/>
            <a:miter lim="800000"/>
            <a:headEnd/>
            <a:tailEnd/>
          </a:ln>
        </p:spPr>
        <p:txBody>
          <a:bodyPr wrap="none">
            <a:spAutoFit/>
          </a:bodyPr>
          <a:lstStyle/>
          <a:p>
            <a:pPr eaLnBrk="0" hangingPunct="0"/>
            <a:r>
              <a:rPr lang="en-US" altLang="en-US" sz="1600"/>
              <a:t>Clark W, Bracken H et al. </a:t>
            </a:r>
            <a:r>
              <a:rPr lang="en-US" altLang="en-US" sz="1600" i="1"/>
              <a:t>Obstetrics and </a:t>
            </a:r>
            <a:r>
              <a:rPr lang="en-US" altLang="en-US" sz="1600"/>
              <a:t>Gynecology. 2010.</a:t>
            </a:r>
          </a:p>
        </p:txBody>
      </p:sp>
      <p:grpSp>
        <p:nvGrpSpPr>
          <p:cNvPr id="26629" name="Group 12"/>
          <p:cNvGrpSpPr>
            <a:grpSpLocks/>
          </p:cNvGrpSpPr>
          <p:nvPr/>
        </p:nvGrpSpPr>
        <p:grpSpPr bwMode="auto">
          <a:xfrm>
            <a:off x="4419600" y="1752600"/>
            <a:ext cx="4302125" cy="3127375"/>
            <a:chOff x="2877" y="1119"/>
            <a:chExt cx="2710" cy="1970"/>
          </a:xfrm>
        </p:grpSpPr>
        <p:pic>
          <p:nvPicPr>
            <p:cNvPr id="26630" name="Picture 9" descr="Rectangle 9_pptX"/>
            <p:cNvPicPr>
              <a:picLocks noChangeAspect="1" noChangeArrowheads="1"/>
            </p:cNvPicPr>
            <p:nvPr>
              <p:custDataLst>
                <p:tags r:id="rId1"/>
              </p:custDataLst>
            </p:nvPr>
          </p:nvPicPr>
          <p:blipFill>
            <a:blip r:embed="rId4" cstate="print"/>
            <a:srcRect/>
            <a:stretch>
              <a:fillRect/>
            </a:stretch>
          </p:blipFill>
          <p:spPr bwMode="invGray">
            <a:xfrm>
              <a:off x="2877" y="1119"/>
              <a:ext cx="2710" cy="1970"/>
            </a:xfrm>
            <a:prstGeom prst="rect">
              <a:avLst/>
            </a:prstGeom>
            <a:noFill/>
            <a:ln w="9525">
              <a:noFill/>
              <a:miter lim="800000"/>
              <a:headEnd/>
              <a:tailEnd/>
            </a:ln>
          </p:spPr>
        </p:pic>
        <p:pic>
          <p:nvPicPr>
            <p:cNvPr id="26631" name="Picture 7" descr="sonogram machine"/>
            <p:cNvPicPr>
              <a:picLocks noChangeAspect="1" noChangeArrowheads="1"/>
            </p:cNvPicPr>
            <p:nvPr/>
          </p:nvPicPr>
          <p:blipFill>
            <a:blip r:embed="rId5" cstate="print"/>
            <a:srcRect/>
            <a:stretch>
              <a:fillRect/>
            </a:stretch>
          </p:blipFill>
          <p:spPr bwMode="auto">
            <a:xfrm>
              <a:off x="2934" y="1181"/>
              <a:ext cx="2532" cy="1786"/>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38138" y="228600"/>
            <a:ext cx="8805862" cy="1143000"/>
          </a:xfrm>
        </p:spPr>
        <p:txBody>
          <a:bodyPr/>
          <a:lstStyle/>
          <a:p>
            <a:pPr eaLnBrk="1" hangingPunct="1"/>
            <a:r>
              <a:rPr lang="en-US" altLang="en-US" smtClean="0"/>
              <a:t>Factors to Consider When Counseling about Medication Abortion</a:t>
            </a:r>
          </a:p>
        </p:txBody>
      </p:sp>
      <p:sp>
        <p:nvSpPr>
          <p:cNvPr id="27651" name="Rectangle 3"/>
          <p:cNvSpPr>
            <a:spLocks noGrp="1" noChangeArrowheads="1"/>
          </p:cNvSpPr>
          <p:nvPr>
            <p:ph type="body" idx="1"/>
          </p:nvPr>
        </p:nvSpPr>
        <p:spPr>
          <a:xfrm>
            <a:off x="373063" y="1673225"/>
            <a:ext cx="8562975" cy="4114800"/>
          </a:xfrm>
        </p:spPr>
        <p:txBody>
          <a:bodyPr/>
          <a:lstStyle/>
          <a:p>
            <a:pPr lvl="1" eaLnBrk="1" hangingPunct="1"/>
            <a:r>
              <a:rPr lang="en-US" altLang="en-US" smtClean="0"/>
              <a:t>Duration of pregnancy</a:t>
            </a:r>
          </a:p>
          <a:p>
            <a:pPr lvl="1" eaLnBrk="1" hangingPunct="1"/>
            <a:r>
              <a:rPr lang="en-US" altLang="en-US" smtClean="0"/>
              <a:t>Efficacy</a:t>
            </a:r>
          </a:p>
          <a:p>
            <a:pPr lvl="1" eaLnBrk="1" hangingPunct="1"/>
            <a:r>
              <a:rPr lang="en-US" altLang="en-US" smtClean="0"/>
              <a:t>Safety</a:t>
            </a:r>
          </a:p>
          <a:p>
            <a:pPr lvl="1" eaLnBrk="1" hangingPunct="1"/>
            <a:r>
              <a:rPr lang="en-US" altLang="en-US" smtClean="0"/>
              <a:t>Side effects</a:t>
            </a:r>
          </a:p>
          <a:p>
            <a:pPr lvl="1" eaLnBrk="1" hangingPunct="1"/>
            <a:r>
              <a:rPr lang="en-US" altLang="en-US" smtClean="0"/>
              <a:t>A safe, comfortable place when</a:t>
            </a:r>
          </a:p>
          <a:p>
            <a:pPr lvl="2" eaLnBrk="1" hangingPunct="1">
              <a:buFont typeface="Arial" charset="0"/>
              <a:buNone/>
            </a:pPr>
            <a:r>
              <a:rPr lang="en-US" altLang="en-US" smtClean="0"/>
              <a:t>misoprostol is used</a:t>
            </a:r>
          </a:p>
          <a:p>
            <a:pPr lvl="1" eaLnBrk="1" hangingPunct="1"/>
            <a:r>
              <a:rPr lang="en-US" altLang="en-US" smtClean="0"/>
              <a:t>Time required</a:t>
            </a:r>
          </a:p>
          <a:p>
            <a:pPr lvl="1" eaLnBrk="1" hangingPunct="1"/>
            <a:r>
              <a:rPr lang="en-US" altLang="en-US" smtClean="0"/>
              <a:t>Advantages and Disadvantages</a:t>
            </a:r>
          </a:p>
        </p:txBody>
      </p:sp>
      <p:pic>
        <p:nvPicPr>
          <p:cNvPr id="27652" name="Picture 4" descr="female doc and patient 2"/>
          <p:cNvPicPr>
            <a:picLocks noChangeAspect="1" noChangeArrowheads="1"/>
          </p:cNvPicPr>
          <p:nvPr/>
        </p:nvPicPr>
        <p:blipFill>
          <a:blip r:embed="rId3" cstate="print"/>
          <a:srcRect/>
          <a:stretch>
            <a:fillRect/>
          </a:stretch>
        </p:blipFill>
        <p:spPr bwMode="auto">
          <a:xfrm>
            <a:off x="6477000" y="1828800"/>
            <a:ext cx="2260600" cy="3365500"/>
          </a:xfrm>
          <a:prstGeom prst="rect">
            <a:avLst/>
          </a:prstGeom>
          <a:noFill/>
          <a:ln w="9525">
            <a:noFill/>
            <a:miter lim="800000"/>
            <a:headEnd/>
            <a:tailEnd/>
          </a:ln>
        </p:spPr>
      </p:pic>
      <p:sp>
        <p:nvSpPr>
          <p:cNvPr id="27653" name="Text Box 7"/>
          <p:cNvSpPr txBox="1">
            <a:spLocks noChangeArrowheads="1"/>
          </p:cNvSpPr>
          <p:nvPr/>
        </p:nvSpPr>
        <p:spPr bwMode="auto">
          <a:xfrm>
            <a:off x="292100" y="6051550"/>
            <a:ext cx="8470900" cy="584200"/>
          </a:xfrm>
          <a:prstGeom prst="rect">
            <a:avLst/>
          </a:prstGeom>
          <a:noFill/>
          <a:ln w="9525">
            <a:noFill/>
            <a:miter lim="800000"/>
            <a:headEnd/>
            <a:tailEnd/>
          </a:ln>
        </p:spPr>
        <p:txBody>
          <a:bodyPr>
            <a:spAutoFit/>
          </a:bodyPr>
          <a:lstStyle/>
          <a:p>
            <a:pPr eaLnBrk="0" hangingPunct="0"/>
            <a:r>
              <a:rPr lang="en-US" sz="1600"/>
              <a:t>Stewart et al 2004; Danco Laboratories 2005; FDA 2006; Green 2005; Grimes, Creinin 2004; NAF 2006</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304800" y="5410200"/>
            <a:ext cx="8562975" cy="762000"/>
          </a:xfrm>
        </p:spPr>
        <p:txBody>
          <a:bodyPr/>
          <a:lstStyle/>
          <a:p>
            <a:pPr>
              <a:buFont typeface="Arial" charset="0"/>
              <a:buNone/>
            </a:pPr>
            <a:r>
              <a:rPr lang="en-US" sz="2200" smtClean="0"/>
              <a:t>	</a:t>
            </a:r>
            <a:r>
              <a:rPr lang="en-US" sz="1800" smtClean="0"/>
              <a:t>No.  Success rates are no different for obese women than they are for non-obese women using the standard regimens</a:t>
            </a:r>
          </a:p>
          <a:p>
            <a:pPr>
              <a:buFont typeface="Arial" charset="0"/>
              <a:buNone/>
            </a:pPr>
            <a:endParaRPr lang="en-US" sz="1800" smtClean="0"/>
          </a:p>
        </p:txBody>
      </p:sp>
      <p:sp>
        <p:nvSpPr>
          <p:cNvPr id="28675" name="TextBox 3"/>
          <p:cNvSpPr txBox="1">
            <a:spLocks noChangeArrowheads="1"/>
          </p:cNvSpPr>
          <p:nvPr/>
        </p:nvSpPr>
        <p:spPr bwMode="auto">
          <a:xfrm>
            <a:off x="381000" y="6096000"/>
            <a:ext cx="3130550" cy="338138"/>
          </a:xfrm>
          <a:prstGeom prst="rect">
            <a:avLst/>
          </a:prstGeom>
          <a:noFill/>
          <a:ln w="9525">
            <a:noFill/>
            <a:miter lim="800000"/>
            <a:headEnd/>
            <a:tailEnd/>
          </a:ln>
        </p:spPr>
        <p:txBody>
          <a:bodyPr wrap="none">
            <a:spAutoFit/>
          </a:bodyPr>
          <a:lstStyle/>
          <a:p>
            <a:pPr eaLnBrk="0" hangingPunct="0"/>
            <a:r>
              <a:rPr lang="en-US" altLang="en-US" sz="1600"/>
              <a:t>Strafford, Am J of OB/Gyn 2009.</a:t>
            </a:r>
          </a:p>
        </p:txBody>
      </p:sp>
      <p:sp>
        <p:nvSpPr>
          <p:cNvPr id="28676" name="TextBox 5"/>
          <p:cNvSpPr txBox="1">
            <a:spLocks noChangeArrowheads="1"/>
          </p:cNvSpPr>
          <p:nvPr/>
        </p:nvSpPr>
        <p:spPr bwMode="auto">
          <a:xfrm>
            <a:off x="3200400" y="2232025"/>
            <a:ext cx="2133600" cy="3940175"/>
          </a:xfrm>
          <a:prstGeom prst="rect">
            <a:avLst/>
          </a:prstGeom>
          <a:noFill/>
          <a:ln w="9525">
            <a:noFill/>
            <a:miter lim="800000"/>
            <a:headEnd/>
            <a:tailEnd/>
          </a:ln>
        </p:spPr>
        <p:txBody>
          <a:bodyPr>
            <a:spAutoFit/>
          </a:bodyPr>
          <a:lstStyle/>
          <a:p>
            <a:r>
              <a:rPr lang="en-US" sz="25000" b="1">
                <a:solidFill>
                  <a:schemeClr val="tx2"/>
                </a:solidFill>
              </a:rPr>
              <a:t>?</a:t>
            </a:r>
          </a:p>
        </p:txBody>
      </p:sp>
      <p:sp>
        <p:nvSpPr>
          <p:cNvPr id="28677" name="Rectangle 2"/>
          <p:cNvSpPr>
            <a:spLocks noGrp="1" noChangeArrowheads="1"/>
          </p:cNvSpPr>
          <p:nvPr>
            <p:ph type="title" idx="4294967295"/>
          </p:nvPr>
        </p:nvSpPr>
        <p:spPr>
          <a:xfrm>
            <a:off x="312738" y="228600"/>
            <a:ext cx="8582025" cy="1143000"/>
          </a:xfrm>
        </p:spPr>
        <p:txBody>
          <a:bodyPr/>
          <a:lstStyle/>
          <a:p>
            <a:pPr eaLnBrk="1" hangingPunct="1"/>
            <a:r>
              <a:rPr lang="en-US" smtClean="0"/>
              <a:t>Question</a:t>
            </a:r>
          </a:p>
        </p:txBody>
      </p:sp>
      <p:sp>
        <p:nvSpPr>
          <p:cNvPr id="28678" name="Rectangle 5"/>
          <p:cNvSpPr>
            <a:spLocks noChangeArrowheads="1"/>
          </p:cNvSpPr>
          <p:nvPr/>
        </p:nvSpPr>
        <p:spPr bwMode="auto">
          <a:xfrm>
            <a:off x="457200" y="1524000"/>
            <a:ext cx="8229600" cy="1570038"/>
          </a:xfrm>
          <a:prstGeom prst="rect">
            <a:avLst/>
          </a:prstGeom>
          <a:noFill/>
          <a:ln w="9525">
            <a:noFill/>
            <a:miter lim="800000"/>
            <a:headEnd/>
            <a:tailEnd/>
          </a:ln>
        </p:spPr>
        <p:txBody>
          <a:bodyPr>
            <a:spAutoFit/>
          </a:bodyPr>
          <a:lstStyle/>
          <a:p>
            <a:pPr algn="ctr"/>
            <a:r>
              <a:rPr lang="en-US" sz="3200"/>
              <a:t>Does the dosage of mifepristone or misoprostol need to be increased for obese women?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38138" y="228600"/>
            <a:ext cx="8805862" cy="1143000"/>
          </a:xfrm>
        </p:spPr>
        <p:txBody>
          <a:bodyPr/>
          <a:lstStyle/>
          <a:p>
            <a:pPr eaLnBrk="1" hangingPunct="1"/>
            <a:r>
              <a:rPr lang="en-US" smtClean="0"/>
              <a:t>When Women Should Contact Clinician After Medication Abortion</a:t>
            </a:r>
          </a:p>
        </p:txBody>
      </p:sp>
      <p:sp>
        <p:nvSpPr>
          <p:cNvPr id="29699" name="Rectangle 3"/>
          <p:cNvSpPr>
            <a:spLocks noGrp="1" noChangeArrowheads="1"/>
          </p:cNvSpPr>
          <p:nvPr>
            <p:ph type="body" idx="1"/>
          </p:nvPr>
        </p:nvSpPr>
        <p:spPr>
          <a:xfrm>
            <a:off x="373063" y="1600200"/>
            <a:ext cx="8562975" cy="4114800"/>
          </a:xfrm>
        </p:spPr>
        <p:txBody>
          <a:bodyPr/>
          <a:lstStyle/>
          <a:p>
            <a:pPr lvl="1" eaLnBrk="1" hangingPunct="1"/>
            <a:r>
              <a:rPr lang="en-US" altLang="en-US" sz="2800" smtClean="0"/>
              <a:t>Heavy bleeding with dizziness, lightheadedness; soaking 2 pads/hr x 2 consecutive hours</a:t>
            </a:r>
          </a:p>
          <a:p>
            <a:pPr lvl="1" eaLnBrk="1" hangingPunct="1"/>
            <a:r>
              <a:rPr lang="en-US" altLang="en-US" sz="2800" smtClean="0"/>
              <a:t>Worsening pain not relieved with medication</a:t>
            </a:r>
          </a:p>
          <a:p>
            <a:pPr lvl="1" eaLnBrk="1" hangingPunct="1"/>
            <a:r>
              <a:rPr lang="en-US" altLang="en-US" sz="2800" smtClean="0"/>
              <a:t>Flu-like symptoms occurring any day after the day misoprostol is taken</a:t>
            </a:r>
          </a:p>
          <a:p>
            <a:pPr lvl="1" eaLnBrk="1" hangingPunct="1"/>
            <a:r>
              <a:rPr lang="en-US" altLang="en-US" sz="2800" smtClean="0"/>
              <a:t>Fever or chills lasting occurring any day after the day misoprostol is taken</a:t>
            </a:r>
          </a:p>
          <a:p>
            <a:pPr lvl="1" eaLnBrk="1" hangingPunct="1"/>
            <a:r>
              <a:rPr lang="en-US" altLang="en-US" sz="2800" smtClean="0"/>
              <a:t>Syncope</a:t>
            </a:r>
          </a:p>
          <a:p>
            <a:pPr lvl="1" eaLnBrk="1" hangingPunct="1"/>
            <a:r>
              <a:rPr lang="en-US" altLang="en-US" sz="2800" smtClean="0"/>
              <a:t>Odorous vaginal discharge w abdominal pain</a:t>
            </a:r>
          </a:p>
        </p:txBody>
      </p:sp>
      <p:sp>
        <p:nvSpPr>
          <p:cNvPr id="29700" name="Text Box 4"/>
          <p:cNvSpPr txBox="1">
            <a:spLocks noChangeArrowheads="1"/>
          </p:cNvSpPr>
          <p:nvPr/>
        </p:nvSpPr>
        <p:spPr bwMode="auto">
          <a:xfrm>
            <a:off x="292100" y="6051550"/>
            <a:ext cx="1222375" cy="338138"/>
          </a:xfrm>
          <a:prstGeom prst="rect">
            <a:avLst/>
          </a:prstGeom>
          <a:noFill/>
          <a:ln w="9525">
            <a:noFill/>
            <a:miter lim="800000"/>
            <a:headEnd/>
            <a:tailEnd/>
          </a:ln>
        </p:spPr>
        <p:txBody>
          <a:bodyPr wrap="none">
            <a:spAutoFit/>
          </a:bodyPr>
          <a:lstStyle/>
          <a:p>
            <a:pPr eaLnBrk="0" hangingPunct="0"/>
            <a:r>
              <a:rPr lang="en-US" altLang="en-US" sz="1600"/>
              <a:t>FDA. 2006.</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p:txBody>
          <a:bodyPr/>
          <a:lstStyle/>
          <a:p>
            <a:pPr eaLnBrk="1" hangingPunct="1"/>
            <a:r>
              <a:rPr lang="en-US" smtClean="0"/>
              <a:t>Pain Management With Medication Abortion</a:t>
            </a:r>
          </a:p>
        </p:txBody>
      </p:sp>
      <p:sp>
        <p:nvSpPr>
          <p:cNvPr id="30723" name="Rectangle 5"/>
          <p:cNvSpPr>
            <a:spLocks noGrp="1" noChangeArrowheads="1"/>
          </p:cNvSpPr>
          <p:nvPr>
            <p:ph type="body" idx="1"/>
          </p:nvPr>
        </p:nvSpPr>
        <p:spPr/>
        <p:txBody>
          <a:bodyPr/>
          <a:lstStyle/>
          <a:p>
            <a:pPr lvl="1" eaLnBrk="1" hangingPunct="1"/>
            <a:r>
              <a:rPr lang="en-US" altLang="en-US" smtClean="0"/>
              <a:t>Ibuprofen or acetaminophen initially</a:t>
            </a:r>
          </a:p>
          <a:p>
            <a:pPr lvl="2" eaLnBrk="1" hangingPunct="1"/>
            <a:r>
              <a:rPr lang="en-US" altLang="en-US" smtClean="0"/>
              <a:t>Ibuprofen more effective than acetaminophen</a:t>
            </a:r>
          </a:p>
          <a:p>
            <a:pPr lvl="1" eaLnBrk="1" hangingPunct="1"/>
            <a:r>
              <a:rPr lang="en-US" altLang="en-US" smtClean="0"/>
              <a:t>Oral narcotics if necessary</a:t>
            </a:r>
          </a:p>
          <a:p>
            <a:pPr lvl="1" eaLnBrk="1" hangingPunct="1"/>
            <a:endParaRPr lang="en-US" altLang="en-US" smtClean="0"/>
          </a:p>
        </p:txBody>
      </p:sp>
      <p:pic>
        <p:nvPicPr>
          <p:cNvPr id="30724" name="Picture 8" descr="Picture 6_pptX"/>
          <p:cNvPicPr>
            <a:picLocks noChangeAspect="1" noChangeArrowheads="1"/>
          </p:cNvPicPr>
          <p:nvPr>
            <p:custDataLst>
              <p:tags r:id="rId1"/>
            </p:custDataLst>
          </p:nvPr>
        </p:nvPicPr>
        <p:blipFill>
          <a:blip r:embed="rId5" cstate="print"/>
          <a:srcRect/>
          <a:stretch>
            <a:fillRect/>
          </a:stretch>
        </p:blipFill>
        <p:spPr bwMode="auto">
          <a:xfrm>
            <a:off x="4802188" y="3182938"/>
            <a:ext cx="3884612" cy="2836862"/>
          </a:xfrm>
          <a:prstGeom prst="rect">
            <a:avLst/>
          </a:prstGeom>
          <a:noFill/>
          <a:ln w="9525">
            <a:noFill/>
            <a:miter lim="800000"/>
            <a:headEnd/>
            <a:tailEnd/>
          </a:ln>
        </p:spPr>
      </p:pic>
      <p:pic>
        <p:nvPicPr>
          <p:cNvPr id="30725" name="Picture 6" descr="MPj03372340000[1]" hidden="1"/>
          <p:cNvPicPr>
            <a:picLocks noChangeAspect="1" noChangeArrowheads="1"/>
          </p:cNvPicPr>
          <p:nvPr>
            <p:custDataLst>
              <p:tags r:id="rId2"/>
            </p:custDataLst>
          </p:nvPr>
        </p:nvPicPr>
        <p:blipFill>
          <a:blip r:embed="rId6" cstate="print"/>
          <a:srcRect/>
          <a:stretch>
            <a:fillRect/>
          </a:stretch>
        </p:blipFill>
        <p:spPr bwMode="auto">
          <a:xfrm>
            <a:off x="4244975" y="2814638"/>
            <a:ext cx="3657600" cy="2609850"/>
          </a:xfrm>
          <a:prstGeom prst="rect">
            <a:avLst/>
          </a:prstGeom>
          <a:noFill/>
          <a:ln w="76200">
            <a:solidFill>
              <a:schemeClr val="bg1"/>
            </a:solidFill>
            <a:miter lim="800000"/>
            <a:headEnd/>
            <a:tailEnd/>
          </a:ln>
        </p:spPr>
      </p:pic>
      <p:sp>
        <p:nvSpPr>
          <p:cNvPr id="30726" name="Text Box 9"/>
          <p:cNvSpPr txBox="1">
            <a:spLocks noChangeArrowheads="1"/>
          </p:cNvSpPr>
          <p:nvPr/>
        </p:nvSpPr>
        <p:spPr bwMode="auto">
          <a:xfrm>
            <a:off x="292100" y="6051550"/>
            <a:ext cx="8180388" cy="338138"/>
          </a:xfrm>
          <a:prstGeom prst="rect">
            <a:avLst/>
          </a:prstGeom>
          <a:noFill/>
          <a:ln w="9525">
            <a:noFill/>
            <a:miter lim="800000"/>
            <a:headEnd/>
            <a:tailEnd/>
          </a:ln>
        </p:spPr>
        <p:txBody>
          <a:bodyPr wrap="none">
            <a:spAutoFit/>
          </a:bodyPr>
          <a:lstStyle/>
          <a:p>
            <a:pPr eaLnBrk="0" hangingPunct="0"/>
            <a:r>
              <a:rPr lang="en-US" altLang="en-US" sz="1600"/>
              <a:t>Grimes DA, Creinin MD. </a:t>
            </a:r>
            <a:r>
              <a:rPr lang="en-US" altLang="en-US" sz="1600" i="1"/>
              <a:t>Ann Intern Med</a:t>
            </a:r>
            <a:r>
              <a:rPr lang="en-US" altLang="en-US" sz="1600"/>
              <a:t>. 2004.; Livshits et al. </a:t>
            </a:r>
            <a:r>
              <a:rPr lang="en-US" altLang="en-US" sz="1600" i="1"/>
              <a:t>Fertility and Sterility. </a:t>
            </a:r>
            <a:r>
              <a:rPr lang="en-US" altLang="en-US" sz="1600"/>
              <a:t>2009</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p:txBody>
          <a:bodyPr/>
          <a:lstStyle/>
          <a:p>
            <a:pPr eaLnBrk="1" hangingPunct="1"/>
            <a:r>
              <a:rPr lang="en-US" smtClean="0"/>
              <a:t>Contraception After Medication Abortion</a:t>
            </a:r>
          </a:p>
        </p:txBody>
      </p:sp>
      <p:sp>
        <p:nvSpPr>
          <p:cNvPr id="31747" name="Rectangle 5"/>
          <p:cNvSpPr>
            <a:spLocks noGrp="1" noChangeArrowheads="1"/>
          </p:cNvSpPr>
          <p:nvPr>
            <p:ph type="body" idx="1"/>
          </p:nvPr>
        </p:nvSpPr>
        <p:spPr>
          <a:xfrm>
            <a:off x="374650" y="1676400"/>
            <a:ext cx="8672513" cy="4114800"/>
          </a:xfrm>
        </p:spPr>
        <p:txBody>
          <a:bodyPr/>
          <a:lstStyle/>
          <a:p>
            <a:pPr lvl="1" eaLnBrk="1" hangingPunct="1"/>
            <a:r>
              <a:rPr lang="en-US" smtClean="0"/>
              <a:t>Ovulation may occur within 7–10 days after abortion</a:t>
            </a:r>
          </a:p>
          <a:p>
            <a:pPr lvl="1" eaLnBrk="1" hangingPunct="1"/>
            <a:r>
              <a:rPr lang="en-US" smtClean="0"/>
              <a:t>Dispense EC with instructions for use</a:t>
            </a:r>
          </a:p>
          <a:p>
            <a:pPr lvl="1" eaLnBrk="1" hangingPunct="1"/>
            <a:r>
              <a:rPr lang="en-US" smtClean="0"/>
              <a:t>Can start hormonal contraceptives as early as the day of misoprostol</a:t>
            </a:r>
          </a:p>
          <a:p>
            <a:pPr lvl="1" eaLnBrk="1" hangingPunct="1"/>
            <a:r>
              <a:rPr lang="en-US" smtClean="0"/>
              <a:t>Can insert IUD when abortion is confirmed</a:t>
            </a:r>
          </a:p>
        </p:txBody>
      </p:sp>
      <p:sp>
        <p:nvSpPr>
          <p:cNvPr id="31748" name="Text Box 6"/>
          <p:cNvSpPr txBox="1">
            <a:spLocks noChangeArrowheads="1"/>
          </p:cNvSpPr>
          <p:nvPr/>
        </p:nvSpPr>
        <p:spPr bwMode="auto">
          <a:xfrm>
            <a:off x="292100" y="6051550"/>
            <a:ext cx="2341563" cy="338138"/>
          </a:xfrm>
          <a:prstGeom prst="rect">
            <a:avLst/>
          </a:prstGeom>
          <a:noFill/>
          <a:ln w="9525">
            <a:noFill/>
            <a:miter lim="800000"/>
            <a:headEnd/>
            <a:tailEnd/>
          </a:ln>
        </p:spPr>
        <p:txBody>
          <a:bodyPr wrap="none">
            <a:spAutoFit/>
          </a:bodyPr>
          <a:lstStyle/>
          <a:p>
            <a:pPr eaLnBrk="0" hangingPunct="0"/>
            <a:r>
              <a:rPr lang="en-US" altLang="en-US" sz="1600"/>
              <a:t>Stewart FH, et al. 2004.</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pPr eaLnBrk="1" hangingPunct="1"/>
            <a:r>
              <a:rPr lang="en-US" smtClean="0"/>
              <a:t>Learning Objectives</a:t>
            </a:r>
          </a:p>
        </p:txBody>
      </p:sp>
      <p:sp>
        <p:nvSpPr>
          <p:cNvPr id="5123" name="Rectangle 5"/>
          <p:cNvSpPr>
            <a:spLocks noGrp="1" noChangeArrowheads="1"/>
          </p:cNvSpPr>
          <p:nvPr>
            <p:ph type="body" idx="1"/>
          </p:nvPr>
        </p:nvSpPr>
        <p:spPr/>
        <p:txBody>
          <a:bodyPr/>
          <a:lstStyle/>
          <a:p>
            <a:pPr>
              <a:buFont typeface="Arial" charset="0"/>
              <a:buChar char="•"/>
            </a:pPr>
            <a:r>
              <a:rPr lang="en-US" sz="3000" smtClean="0"/>
              <a:t>Screen patients for contraindications to first trimester medical abortion</a:t>
            </a:r>
          </a:p>
          <a:p>
            <a:pPr>
              <a:buFont typeface="Arial" charset="0"/>
              <a:buChar char="•"/>
            </a:pPr>
            <a:r>
              <a:rPr lang="en-US" sz="3000" smtClean="0"/>
              <a:t>Implement at least one medical abortion regimen</a:t>
            </a:r>
          </a:p>
          <a:p>
            <a:pPr>
              <a:buFont typeface="Arial" charset="0"/>
              <a:buChar char="•"/>
            </a:pPr>
            <a:r>
              <a:rPr lang="en-US" sz="3000" smtClean="0"/>
              <a:t>Identify at least three advantages of using medications for management of elective first-trimester abortion</a:t>
            </a:r>
          </a:p>
          <a:p>
            <a:pPr>
              <a:buFont typeface="Arial" charset="0"/>
              <a:buChar char="•"/>
            </a:pPr>
            <a:r>
              <a:rPr lang="en-US" sz="3000" smtClean="0"/>
              <a:t>Recognize at least four factors to consider when counseling women about medical abortion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title"/>
          </p:nvPr>
        </p:nvSpPr>
        <p:spPr/>
        <p:txBody>
          <a:bodyPr/>
          <a:lstStyle/>
          <a:p>
            <a:pPr eaLnBrk="1" hangingPunct="1"/>
            <a:r>
              <a:rPr lang="en-US" smtClean="0"/>
              <a:t>Follow-up After Medication Abortion</a:t>
            </a:r>
          </a:p>
        </p:txBody>
      </p:sp>
      <p:sp>
        <p:nvSpPr>
          <p:cNvPr id="32771" name="Rectangle 5"/>
          <p:cNvSpPr>
            <a:spLocks noGrp="1" noChangeArrowheads="1"/>
          </p:cNvSpPr>
          <p:nvPr>
            <p:ph type="body" idx="1"/>
          </p:nvPr>
        </p:nvSpPr>
        <p:spPr>
          <a:xfrm>
            <a:off x="373063" y="1524000"/>
            <a:ext cx="8562975" cy="4114800"/>
          </a:xfrm>
        </p:spPr>
        <p:txBody>
          <a:bodyPr/>
          <a:lstStyle/>
          <a:p>
            <a:pPr eaLnBrk="1" hangingPunct="1">
              <a:buFont typeface="Arial" charset="0"/>
              <a:buChar char="•"/>
            </a:pPr>
            <a:r>
              <a:rPr lang="en-US" smtClean="0"/>
              <a:t>Assess success of abortion by</a:t>
            </a:r>
          </a:p>
          <a:p>
            <a:pPr lvl="2" eaLnBrk="1" hangingPunct="1"/>
            <a:r>
              <a:rPr lang="en-US" smtClean="0"/>
              <a:t>Patient history with targeted questions in person or by phone</a:t>
            </a:r>
          </a:p>
          <a:p>
            <a:pPr lvl="2" eaLnBrk="1" hangingPunct="1"/>
            <a:r>
              <a:rPr lang="en-US" smtClean="0"/>
              <a:t>Serial </a:t>
            </a:r>
            <a:r>
              <a:rPr lang="en-US" smtClean="0">
                <a:solidFill>
                  <a:schemeClr val="tx1"/>
                </a:solidFill>
              </a:rPr>
              <a:t>h</a:t>
            </a:r>
            <a:r>
              <a:rPr lang="en-US" smtClean="0"/>
              <a:t>CGs (original hCG on Day One repeated 6-18 days later)</a:t>
            </a:r>
          </a:p>
          <a:p>
            <a:pPr lvl="2" eaLnBrk="1" hangingPunct="1"/>
            <a:r>
              <a:rPr lang="en-US" smtClean="0"/>
              <a:t>sonography</a:t>
            </a:r>
          </a:p>
          <a:p>
            <a:pPr lvl="2" eaLnBrk="1" hangingPunct="1"/>
            <a:r>
              <a:rPr lang="en-US" smtClean="0"/>
              <a:t>Bimanual exam as indicated</a:t>
            </a:r>
          </a:p>
          <a:p>
            <a:pPr eaLnBrk="1" hangingPunct="1">
              <a:buFont typeface="Arial" charset="0"/>
              <a:buChar char="•"/>
            </a:pPr>
            <a:r>
              <a:rPr lang="en-US" smtClean="0"/>
              <a:t>Documentation of missed follow-up</a:t>
            </a:r>
          </a:p>
        </p:txBody>
      </p:sp>
      <p:sp>
        <p:nvSpPr>
          <p:cNvPr id="32772" name="Text Box 7"/>
          <p:cNvSpPr txBox="1">
            <a:spLocks noChangeArrowheads="1"/>
          </p:cNvSpPr>
          <p:nvPr/>
        </p:nvSpPr>
        <p:spPr bwMode="auto">
          <a:xfrm>
            <a:off x="292100" y="6051550"/>
            <a:ext cx="7175500" cy="338138"/>
          </a:xfrm>
          <a:prstGeom prst="rect">
            <a:avLst/>
          </a:prstGeom>
          <a:noFill/>
          <a:ln w="9525">
            <a:noFill/>
            <a:miter lim="800000"/>
            <a:headEnd/>
            <a:tailEnd/>
          </a:ln>
        </p:spPr>
        <p:txBody>
          <a:bodyPr>
            <a:spAutoFit/>
          </a:bodyPr>
          <a:lstStyle/>
          <a:p>
            <a:pPr eaLnBrk="0" hangingPunct="0"/>
            <a:r>
              <a:rPr lang="en-US" altLang="en-US" sz="1600"/>
              <a:t> Clark 2007; Fiala 2003; Perriera 2009</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p:txBody>
          <a:bodyPr/>
          <a:lstStyle/>
          <a:p>
            <a:pPr eaLnBrk="1" hangingPunct="1"/>
            <a:r>
              <a:rPr lang="en-US" smtClean="0"/>
              <a:t>Follow-up After Medication Abortion (con’t)</a:t>
            </a:r>
          </a:p>
        </p:txBody>
      </p:sp>
      <p:sp>
        <p:nvSpPr>
          <p:cNvPr id="33795" name="Rectangle 5"/>
          <p:cNvSpPr>
            <a:spLocks noGrp="1" noChangeArrowheads="1"/>
          </p:cNvSpPr>
          <p:nvPr>
            <p:ph type="body" idx="1"/>
          </p:nvPr>
        </p:nvSpPr>
        <p:spPr>
          <a:xfrm>
            <a:off x="373063" y="1524000"/>
            <a:ext cx="8562975" cy="4114800"/>
          </a:xfrm>
        </p:spPr>
        <p:txBody>
          <a:bodyPr/>
          <a:lstStyle/>
          <a:p>
            <a:pPr eaLnBrk="1" hangingPunct="1">
              <a:buFont typeface="Arial" charset="0"/>
              <a:buNone/>
            </a:pPr>
            <a:r>
              <a:rPr lang="en-US" smtClean="0"/>
              <a:t>Assess that there is no longer an ongoing pregnancy</a:t>
            </a:r>
          </a:p>
          <a:p>
            <a:pPr eaLnBrk="1" hangingPunct="1">
              <a:buFont typeface="Arial" charset="0"/>
              <a:buChar char="•"/>
            </a:pPr>
            <a:r>
              <a:rPr lang="en-US" smtClean="0"/>
              <a:t>If woman is still pregnant, vacuum aspiration is standard treatment</a:t>
            </a:r>
          </a:p>
          <a:p>
            <a:pPr eaLnBrk="1" hangingPunct="1">
              <a:buFont typeface="Arial" charset="0"/>
              <a:buChar char="•"/>
            </a:pPr>
            <a:r>
              <a:rPr lang="en-US" smtClean="0"/>
              <a:t>Repeat dose of misoprostol may be given for persistent sac or ongoing pregnancy</a:t>
            </a:r>
          </a:p>
          <a:p>
            <a:pPr eaLnBrk="1" hangingPunct="1">
              <a:buFont typeface="Arial" charset="0"/>
              <a:buNone/>
            </a:pPr>
            <a:endParaRPr lang="en-US" smtClean="0"/>
          </a:p>
          <a:p>
            <a:pPr eaLnBrk="1" hangingPunct="1">
              <a:buFont typeface="Arial" charset="0"/>
              <a:buNone/>
            </a:pPr>
            <a:r>
              <a:rPr lang="en-US" smtClean="0"/>
              <a:t>Also assess the woman clinically</a:t>
            </a:r>
          </a:p>
          <a:p>
            <a:pPr eaLnBrk="1" hangingPunct="1">
              <a:buFont typeface="Arial" charset="0"/>
              <a:buChar char="•"/>
            </a:pPr>
            <a:r>
              <a:rPr lang="en-US" smtClean="0"/>
              <a:t>Bleeding patterns, etc. </a:t>
            </a:r>
          </a:p>
        </p:txBody>
      </p:sp>
      <p:sp>
        <p:nvSpPr>
          <p:cNvPr id="33796" name="Text Box 7"/>
          <p:cNvSpPr txBox="1">
            <a:spLocks noChangeArrowheads="1"/>
          </p:cNvSpPr>
          <p:nvPr/>
        </p:nvSpPr>
        <p:spPr bwMode="auto">
          <a:xfrm>
            <a:off x="292100" y="6051550"/>
            <a:ext cx="1895475" cy="338138"/>
          </a:xfrm>
          <a:prstGeom prst="rect">
            <a:avLst/>
          </a:prstGeom>
          <a:noFill/>
          <a:ln w="9525">
            <a:noFill/>
            <a:miter lim="800000"/>
            <a:headEnd/>
            <a:tailEnd/>
          </a:ln>
        </p:spPr>
        <p:txBody>
          <a:bodyPr wrap="none">
            <a:spAutoFit/>
          </a:bodyPr>
          <a:lstStyle/>
          <a:p>
            <a:pPr eaLnBrk="0" hangingPunct="0"/>
            <a:r>
              <a:rPr lang="en-US" sz="1600"/>
              <a:t>Reeves et al 2008.</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Findings at the follow-up</a:t>
            </a:r>
          </a:p>
        </p:txBody>
      </p:sp>
      <p:sp>
        <p:nvSpPr>
          <p:cNvPr id="34819" name="Content Placeholder 2"/>
          <p:cNvSpPr>
            <a:spLocks noGrp="1"/>
          </p:cNvSpPr>
          <p:nvPr>
            <p:ph idx="1"/>
          </p:nvPr>
        </p:nvSpPr>
        <p:spPr/>
        <p:txBody>
          <a:bodyPr/>
          <a:lstStyle/>
          <a:p>
            <a:pPr>
              <a:buFont typeface="Arial" charset="0"/>
              <a:buChar char="•"/>
            </a:pPr>
            <a:r>
              <a:rPr lang="en-US" smtClean="0"/>
              <a:t>The vast majority of women will have a normal course.</a:t>
            </a:r>
          </a:p>
          <a:p>
            <a:pPr>
              <a:buFont typeface="Arial" charset="0"/>
              <a:buChar char="•"/>
            </a:pPr>
            <a:r>
              <a:rPr lang="en-US" smtClean="0"/>
              <a:t>Among experienced providers, success rate is </a:t>
            </a:r>
            <a:r>
              <a:rPr lang="en-US" u="sng" smtClean="0"/>
              <a:t>&gt;</a:t>
            </a:r>
            <a:r>
              <a:rPr lang="en-US" smtClean="0"/>
              <a:t> 98%</a:t>
            </a:r>
          </a:p>
          <a:p>
            <a:pPr>
              <a:buFont typeface="Arial" charset="0"/>
              <a:buChar char="•"/>
            </a:pPr>
            <a:r>
              <a:rPr lang="en-US" smtClean="0"/>
              <a:t>The ongoing pregnancy rate is about 0.5%</a:t>
            </a:r>
          </a:p>
          <a:p>
            <a:pPr>
              <a:buFont typeface="Arial" charset="0"/>
              <a:buNone/>
            </a:pPr>
            <a:endParaRPr lang="en-US" smtClean="0"/>
          </a:p>
          <a:p>
            <a:pPr>
              <a:buFont typeface="Arial" charset="0"/>
              <a:buNone/>
            </a:pPr>
            <a:endParaRPr lang="en-US" smtClean="0"/>
          </a:p>
        </p:txBody>
      </p:sp>
      <p:sp>
        <p:nvSpPr>
          <p:cNvPr id="34820" name="Rectangle 3"/>
          <p:cNvSpPr>
            <a:spLocks noChangeArrowheads="1"/>
          </p:cNvSpPr>
          <p:nvPr/>
        </p:nvSpPr>
        <p:spPr bwMode="auto">
          <a:xfrm>
            <a:off x="381000" y="6019800"/>
            <a:ext cx="3429000" cy="338138"/>
          </a:xfrm>
          <a:prstGeom prst="rect">
            <a:avLst/>
          </a:prstGeom>
          <a:noFill/>
          <a:ln w="9525">
            <a:noFill/>
            <a:miter lim="800000"/>
            <a:headEnd/>
            <a:tailEnd/>
          </a:ln>
        </p:spPr>
        <p:txBody>
          <a:bodyPr>
            <a:spAutoFit/>
          </a:bodyPr>
          <a:lstStyle/>
          <a:p>
            <a:r>
              <a:rPr lang="en-US" sz="1600"/>
              <a:t>Fjerstad et al. </a:t>
            </a:r>
            <a:r>
              <a:rPr lang="en-US" sz="1600" i="1"/>
              <a:t>Contraception. </a:t>
            </a:r>
            <a:r>
              <a:rPr lang="en-US" sz="1600"/>
              <a:t>2009</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Normal findings on ultrasound after medical abortion</a:t>
            </a:r>
          </a:p>
        </p:txBody>
      </p:sp>
      <p:sp>
        <p:nvSpPr>
          <p:cNvPr id="35843" name="Content Placeholder 2"/>
          <p:cNvSpPr>
            <a:spLocks noGrp="1"/>
          </p:cNvSpPr>
          <p:nvPr>
            <p:ph idx="1"/>
          </p:nvPr>
        </p:nvSpPr>
        <p:spPr>
          <a:xfrm>
            <a:off x="381000" y="1447800"/>
            <a:ext cx="8555038" cy="4343400"/>
          </a:xfrm>
        </p:spPr>
        <p:txBody>
          <a:bodyPr/>
          <a:lstStyle/>
          <a:p>
            <a:pPr>
              <a:buFont typeface="Arial" charset="0"/>
              <a:buChar char="•"/>
            </a:pPr>
            <a:r>
              <a:rPr lang="en-US" smtClean="0"/>
              <a:t>Endometrial thickness should not determine whether intervention is necessary</a:t>
            </a:r>
          </a:p>
        </p:txBody>
      </p:sp>
      <p:sp>
        <p:nvSpPr>
          <p:cNvPr id="35844" name="Rectangle 4"/>
          <p:cNvSpPr>
            <a:spLocks noChangeArrowheads="1"/>
          </p:cNvSpPr>
          <p:nvPr/>
        </p:nvSpPr>
        <p:spPr bwMode="auto">
          <a:xfrm>
            <a:off x="381000" y="6062663"/>
            <a:ext cx="6858000" cy="338137"/>
          </a:xfrm>
          <a:prstGeom prst="rect">
            <a:avLst/>
          </a:prstGeom>
          <a:noFill/>
          <a:ln w="9525">
            <a:noFill/>
            <a:miter lim="800000"/>
            <a:headEnd/>
            <a:tailEnd/>
          </a:ln>
        </p:spPr>
        <p:txBody>
          <a:bodyPr>
            <a:spAutoFit/>
          </a:bodyPr>
          <a:lstStyle/>
          <a:p>
            <a:r>
              <a:rPr lang="en-US" sz="1600"/>
              <a:t>Reeves 2009; Cowett 2004; Edelman 2004; Debby 2008 </a:t>
            </a:r>
          </a:p>
        </p:txBody>
      </p:sp>
      <p:pic>
        <p:nvPicPr>
          <p:cNvPr id="6" name="Trans Uterus - confirming no IUP.avi">
            <a:hlinkClick r:id="" action="ppaction://media"/>
          </p:cNvPr>
          <p:cNvPicPr>
            <a:picLocks noRot="1" noChangeAspect="1"/>
          </p:cNvPicPr>
          <p:nvPr>
            <a:videoFile r:link="rId1"/>
          </p:nvPr>
        </p:nvPicPr>
        <p:blipFill>
          <a:blip r:embed="rId4" cstate="print"/>
          <a:srcRect/>
          <a:stretch>
            <a:fillRect/>
          </a:stretch>
        </p:blipFill>
        <p:spPr bwMode="auto">
          <a:xfrm>
            <a:off x="990600" y="2438400"/>
            <a:ext cx="4449763" cy="3582988"/>
          </a:xfrm>
          <a:prstGeom prst="rect">
            <a:avLst/>
          </a:prstGeom>
          <a:noFill/>
          <a:ln w="9525">
            <a:noFill/>
            <a:miter lim="800000"/>
            <a:headEnd/>
            <a:tailEnd/>
          </a:ln>
        </p:spPr>
      </p:pic>
      <p:sp>
        <p:nvSpPr>
          <p:cNvPr id="35846" name="TextBox 6"/>
          <p:cNvSpPr txBox="1">
            <a:spLocks noChangeArrowheads="1"/>
          </p:cNvSpPr>
          <p:nvPr/>
        </p:nvSpPr>
        <p:spPr bwMode="auto">
          <a:xfrm>
            <a:off x="5562600" y="5410200"/>
            <a:ext cx="3124200" cy="338138"/>
          </a:xfrm>
          <a:prstGeom prst="rect">
            <a:avLst/>
          </a:prstGeom>
          <a:noFill/>
          <a:ln w="9525">
            <a:noFill/>
            <a:miter lim="800000"/>
            <a:headEnd/>
            <a:tailEnd/>
          </a:ln>
        </p:spPr>
        <p:txBody>
          <a:bodyPr wrap="none">
            <a:spAutoFit/>
          </a:bodyPr>
          <a:lstStyle/>
          <a:p>
            <a:r>
              <a:rPr lang="en-US" sz="1600"/>
              <a:t>Video courtesy of Mary Andrews</a:t>
            </a:r>
          </a:p>
        </p:txBody>
      </p:sp>
      <p:sp>
        <p:nvSpPr>
          <p:cNvPr id="35847" name="TextBox 6"/>
          <p:cNvSpPr txBox="1">
            <a:spLocks noChangeArrowheads="1"/>
          </p:cNvSpPr>
          <p:nvPr/>
        </p:nvSpPr>
        <p:spPr bwMode="auto">
          <a:xfrm>
            <a:off x="5791200" y="3048000"/>
            <a:ext cx="3238500" cy="708025"/>
          </a:xfrm>
          <a:prstGeom prst="rect">
            <a:avLst/>
          </a:prstGeom>
          <a:noFill/>
          <a:ln w="9525">
            <a:noFill/>
            <a:miter lim="800000"/>
            <a:headEnd/>
            <a:tailEnd/>
          </a:ln>
        </p:spPr>
        <p:txBody>
          <a:bodyPr wrap="none">
            <a:spAutoFit/>
          </a:bodyPr>
          <a:lstStyle/>
          <a:p>
            <a:r>
              <a:rPr lang="en-US" sz="2000" b="1" i="1"/>
              <a:t>Treat the patient, not the </a:t>
            </a:r>
          </a:p>
          <a:p>
            <a:r>
              <a:rPr lang="en-US" sz="2000" b="1" i="1"/>
              <a:t>Ultrasound.</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p:txBody>
          <a:bodyPr/>
          <a:lstStyle/>
          <a:p>
            <a:pPr eaLnBrk="1" hangingPunct="1"/>
            <a:r>
              <a:rPr lang="en-US" smtClean="0"/>
              <a:t>Medication Abortion Safety Issues</a:t>
            </a:r>
          </a:p>
        </p:txBody>
      </p:sp>
      <p:sp>
        <p:nvSpPr>
          <p:cNvPr id="36867" name="Rectangle 5"/>
          <p:cNvSpPr>
            <a:spLocks noGrp="1" noChangeArrowheads="1"/>
          </p:cNvSpPr>
          <p:nvPr>
            <p:ph type="body" idx="1"/>
          </p:nvPr>
        </p:nvSpPr>
        <p:spPr/>
        <p:txBody>
          <a:bodyPr/>
          <a:lstStyle/>
          <a:p>
            <a:pPr lvl="1" eaLnBrk="1" hangingPunct="1"/>
            <a:r>
              <a:rPr lang="en-US" altLang="en-US" smtClean="0"/>
              <a:t>Atypical presentation of infection and sepsis</a:t>
            </a:r>
          </a:p>
          <a:p>
            <a:pPr lvl="1" eaLnBrk="1" hangingPunct="1"/>
            <a:r>
              <a:rPr lang="en-US" altLang="en-US" smtClean="0"/>
              <a:t>Prolonged heavy vaginal bleeding</a:t>
            </a:r>
          </a:p>
        </p:txBody>
      </p:sp>
      <p:pic>
        <p:nvPicPr>
          <p:cNvPr id="36868" name="Picture 6" descr="Picture 8_pptX"/>
          <p:cNvPicPr>
            <a:picLocks noChangeAspect="1" noChangeArrowheads="1"/>
          </p:cNvPicPr>
          <p:nvPr>
            <p:custDataLst>
              <p:tags r:id="rId1"/>
            </p:custDataLst>
          </p:nvPr>
        </p:nvPicPr>
        <p:blipFill>
          <a:blip r:embed="rId4" cstate="print"/>
          <a:srcRect/>
          <a:stretch>
            <a:fillRect/>
          </a:stretch>
        </p:blipFill>
        <p:spPr bwMode="auto">
          <a:xfrm>
            <a:off x="2590800" y="3048000"/>
            <a:ext cx="3441700" cy="2611438"/>
          </a:xfrm>
          <a:prstGeom prst="rect">
            <a:avLst/>
          </a:prstGeom>
          <a:noFill/>
          <a:ln w="9525">
            <a:noFill/>
            <a:miter lim="800000"/>
            <a:headEnd/>
            <a:tailEnd/>
          </a:ln>
        </p:spPr>
      </p:pic>
      <p:sp>
        <p:nvSpPr>
          <p:cNvPr id="36869" name="Text Box 7"/>
          <p:cNvSpPr txBox="1">
            <a:spLocks noChangeArrowheads="1"/>
          </p:cNvSpPr>
          <p:nvPr/>
        </p:nvSpPr>
        <p:spPr bwMode="auto">
          <a:xfrm>
            <a:off x="292100" y="6051550"/>
            <a:ext cx="7175500" cy="338138"/>
          </a:xfrm>
          <a:prstGeom prst="rect">
            <a:avLst/>
          </a:prstGeom>
          <a:noFill/>
          <a:ln w="9525">
            <a:noFill/>
            <a:miter lim="800000"/>
            <a:headEnd/>
            <a:tailEnd/>
          </a:ln>
        </p:spPr>
        <p:txBody>
          <a:bodyPr>
            <a:spAutoFit/>
          </a:bodyPr>
          <a:lstStyle/>
          <a:p>
            <a:pPr eaLnBrk="0" hangingPunct="0"/>
            <a:r>
              <a:rPr lang="en-US" altLang="en-US" sz="1600"/>
              <a:t>Danco Laboratories. 2005.; FDA. 2006. Green MF. </a:t>
            </a:r>
            <a:r>
              <a:rPr lang="en-US" altLang="en-US" sz="1600" i="1"/>
              <a:t>N Engl J Med</a:t>
            </a:r>
            <a:r>
              <a:rPr lang="en-US" altLang="en-US" sz="1600"/>
              <a:t>. 2005.</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4"/>
          <p:cNvSpPr txBox="1">
            <a:spLocks noChangeArrowheads="1"/>
          </p:cNvSpPr>
          <p:nvPr/>
        </p:nvSpPr>
        <p:spPr bwMode="auto">
          <a:xfrm>
            <a:off x="292100" y="6051550"/>
            <a:ext cx="3981450" cy="338138"/>
          </a:xfrm>
          <a:prstGeom prst="rect">
            <a:avLst/>
          </a:prstGeom>
          <a:noFill/>
          <a:ln w="9525">
            <a:noFill/>
            <a:miter lim="800000"/>
            <a:headEnd/>
            <a:tailEnd/>
          </a:ln>
        </p:spPr>
        <p:txBody>
          <a:bodyPr wrap="none">
            <a:spAutoFit/>
          </a:bodyPr>
          <a:lstStyle/>
          <a:p>
            <a:pPr eaLnBrk="0" hangingPunct="0"/>
            <a:r>
              <a:rPr lang="en-US" altLang="en-US" sz="1600"/>
              <a:t>FDA 2010;  Meites and Zane </a:t>
            </a:r>
            <a:r>
              <a:rPr lang="en-US" altLang="en-US" sz="1600" i="1"/>
              <a:t>NEJM</a:t>
            </a:r>
            <a:r>
              <a:rPr lang="en-US" altLang="en-US" sz="1600"/>
              <a:t> 2010.</a:t>
            </a:r>
          </a:p>
        </p:txBody>
      </p:sp>
      <p:sp>
        <p:nvSpPr>
          <p:cNvPr id="5" name="Rectangle 2"/>
          <p:cNvSpPr txBox="1">
            <a:spLocks noChangeArrowheads="1"/>
          </p:cNvSpPr>
          <p:nvPr/>
        </p:nvSpPr>
        <p:spPr bwMode="auto">
          <a:xfrm>
            <a:off x="338138" y="228600"/>
            <a:ext cx="8582025" cy="1143000"/>
          </a:xfrm>
          <a:prstGeom prst="rect">
            <a:avLst/>
          </a:prstGeom>
          <a:noFill/>
          <a:ln w="9525">
            <a:noFill/>
            <a:miter lim="800000"/>
            <a:headEnd/>
            <a:tailEnd/>
          </a:ln>
        </p:spPr>
        <p:txBody>
          <a:bodyPr anchor="b"/>
          <a:lstStyle/>
          <a:p>
            <a:pPr>
              <a:lnSpc>
                <a:spcPct val="90000"/>
              </a:lnSpc>
              <a:defRPr/>
            </a:pPr>
            <a:r>
              <a:rPr lang="en-US" sz="4000" i="1" kern="0">
                <a:solidFill>
                  <a:srgbClr val="663366"/>
                </a:solidFill>
                <a:latin typeface="+mj-lt"/>
                <a:ea typeface="+mj-ea"/>
                <a:cs typeface="+mj-cs"/>
              </a:rPr>
              <a:t>Clostridium sordelli</a:t>
            </a:r>
            <a:r>
              <a:rPr lang="en-US" sz="4000" kern="0">
                <a:solidFill>
                  <a:srgbClr val="663366"/>
                </a:solidFill>
                <a:latin typeface="+mj-lt"/>
                <a:ea typeface="+mj-ea"/>
                <a:cs typeface="+mj-cs"/>
              </a:rPr>
              <a:t> Infection</a:t>
            </a:r>
            <a:endParaRPr lang="en-US" sz="4000" kern="0" dirty="0">
              <a:solidFill>
                <a:srgbClr val="663366"/>
              </a:solidFill>
              <a:latin typeface="+mj-lt"/>
              <a:ea typeface="+mj-ea"/>
              <a:cs typeface="+mj-cs"/>
            </a:endParaRPr>
          </a:p>
        </p:txBody>
      </p:sp>
      <p:sp>
        <p:nvSpPr>
          <p:cNvPr id="7" name="Rectangle 3"/>
          <p:cNvSpPr txBox="1">
            <a:spLocks noChangeArrowheads="1"/>
          </p:cNvSpPr>
          <p:nvPr/>
        </p:nvSpPr>
        <p:spPr bwMode="auto">
          <a:xfrm>
            <a:off x="428625" y="1447800"/>
            <a:ext cx="8562975" cy="4114800"/>
          </a:xfrm>
          <a:prstGeom prst="rect">
            <a:avLst/>
          </a:prstGeom>
          <a:noFill/>
          <a:ln w="9525">
            <a:noFill/>
            <a:miter lim="800000"/>
            <a:headEnd/>
            <a:tailEnd/>
          </a:ln>
        </p:spPr>
        <p:txBody>
          <a:bodyPr/>
          <a:lstStyle/>
          <a:p>
            <a:pPr marL="228600" indent="-228600">
              <a:lnSpc>
                <a:spcPct val="90000"/>
              </a:lnSpc>
              <a:spcBef>
                <a:spcPts val="600"/>
              </a:spcBef>
              <a:buClr>
                <a:srgbClr val="5C5CAE"/>
              </a:buClr>
              <a:buFont typeface="Arial" pitchFamily="34" charset="0"/>
              <a:buChar char="•"/>
              <a:defRPr/>
            </a:pPr>
            <a:r>
              <a:rPr lang="en-US" sz="3200" kern="0" dirty="0">
                <a:solidFill>
                  <a:srgbClr val="4D4D4D"/>
                </a:solidFill>
                <a:latin typeface="+mn-lt"/>
              </a:rPr>
              <a:t>Serious infection is very rare following medical abortion</a:t>
            </a:r>
          </a:p>
          <a:p>
            <a:pPr marL="228600" indent="-228600">
              <a:lnSpc>
                <a:spcPct val="90000"/>
              </a:lnSpc>
              <a:spcBef>
                <a:spcPts val="600"/>
              </a:spcBef>
              <a:buClr>
                <a:srgbClr val="5C5CAE"/>
              </a:buClr>
              <a:buFont typeface="Arial" pitchFamily="34" charset="0"/>
              <a:buChar char="•"/>
              <a:defRPr/>
            </a:pPr>
            <a:r>
              <a:rPr lang="en-US" sz="3200" kern="0" dirty="0">
                <a:solidFill>
                  <a:srgbClr val="4D4D4D"/>
                </a:solidFill>
                <a:latin typeface="+mn-lt"/>
              </a:rPr>
              <a:t>There have been 8 deaths in the U.S. from </a:t>
            </a:r>
            <a:r>
              <a:rPr lang="en-US" sz="3200" i="1" kern="0" dirty="0" err="1">
                <a:solidFill>
                  <a:srgbClr val="4D4D4D"/>
                </a:solidFill>
                <a:latin typeface="+mn-lt"/>
              </a:rPr>
              <a:t>Clostridial</a:t>
            </a:r>
            <a:r>
              <a:rPr lang="en-US" sz="3200" kern="0" dirty="0">
                <a:solidFill>
                  <a:srgbClr val="4D4D4D"/>
                </a:solidFill>
                <a:latin typeface="+mn-lt"/>
              </a:rPr>
              <a:t> Toxic Shock Syndrome</a:t>
            </a:r>
          </a:p>
          <a:p>
            <a:pPr marL="228600" indent="-228600">
              <a:lnSpc>
                <a:spcPct val="90000"/>
              </a:lnSpc>
              <a:spcBef>
                <a:spcPts val="600"/>
              </a:spcBef>
              <a:buClr>
                <a:srgbClr val="5C5CAE"/>
              </a:buClr>
              <a:buFont typeface="Arial" pitchFamily="34" charset="0"/>
              <a:buChar char="•"/>
              <a:defRPr/>
            </a:pPr>
            <a:r>
              <a:rPr lang="en-US" sz="3200" dirty="0">
                <a:latin typeface="Arial" pitchFamily="34" charset="0"/>
              </a:rPr>
              <a:t>Mortality rate from infection in U.S. is 0.58 per 100,000 medical abortions.</a:t>
            </a:r>
            <a:endParaRPr lang="en-US" sz="3200" kern="0" dirty="0">
              <a:solidFill>
                <a:srgbClr val="4D4D4D"/>
              </a:solidFill>
              <a:latin typeface="+mn-l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i="1" smtClean="0"/>
              <a:t>Clostridium sordelli</a:t>
            </a:r>
            <a:r>
              <a:rPr lang="en-US" smtClean="0"/>
              <a:t> Infection</a:t>
            </a:r>
          </a:p>
        </p:txBody>
      </p:sp>
      <p:sp>
        <p:nvSpPr>
          <p:cNvPr id="38915" name="Rectangle 3"/>
          <p:cNvSpPr>
            <a:spLocks noGrp="1" noChangeArrowheads="1"/>
          </p:cNvSpPr>
          <p:nvPr>
            <p:ph type="body" idx="1"/>
          </p:nvPr>
        </p:nvSpPr>
        <p:spPr>
          <a:xfrm>
            <a:off x="373063" y="1447800"/>
            <a:ext cx="8562975" cy="4114800"/>
          </a:xfrm>
        </p:spPr>
        <p:txBody>
          <a:bodyPr/>
          <a:lstStyle/>
          <a:p>
            <a:pPr eaLnBrk="1" hangingPunct="1">
              <a:buFont typeface="Arial" charset="0"/>
              <a:buChar char="•"/>
            </a:pPr>
            <a:r>
              <a:rPr lang="en-US" smtClean="0"/>
              <a:t>Usually afebrile</a:t>
            </a:r>
          </a:p>
          <a:p>
            <a:pPr eaLnBrk="1" hangingPunct="1">
              <a:buFont typeface="Arial" charset="0"/>
              <a:buChar char="•"/>
            </a:pPr>
            <a:r>
              <a:rPr lang="en-US" smtClean="0"/>
              <a:t>Profound capillary leak syndrome leads to:</a:t>
            </a:r>
          </a:p>
          <a:p>
            <a:pPr lvl="2" eaLnBrk="1" hangingPunct="1"/>
            <a:r>
              <a:rPr lang="en-US" smtClean="0"/>
              <a:t>Drop in blood pressure</a:t>
            </a:r>
          </a:p>
          <a:p>
            <a:pPr lvl="2" eaLnBrk="1" hangingPunct="1"/>
            <a:r>
              <a:rPr lang="en-US" smtClean="0"/>
              <a:t>High hematocrit or hemoglobin</a:t>
            </a:r>
          </a:p>
          <a:p>
            <a:pPr lvl="2" eaLnBrk="1" hangingPunct="1"/>
            <a:r>
              <a:rPr lang="en-US" smtClean="0"/>
              <a:t>Rapid heart rate</a:t>
            </a:r>
          </a:p>
          <a:p>
            <a:pPr lvl="2" eaLnBrk="1" hangingPunct="1"/>
            <a:r>
              <a:rPr lang="en-US" smtClean="0"/>
              <a:t>Abdominal pain (third-spacing)</a:t>
            </a:r>
          </a:p>
          <a:p>
            <a:pPr eaLnBrk="1" hangingPunct="1">
              <a:buFont typeface="Arial" charset="0"/>
              <a:buChar char="•"/>
            </a:pPr>
            <a:r>
              <a:rPr lang="en-US" smtClean="0"/>
              <a:t>Other symptoms of infection:</a:t>
            </a:r>
          </a:p>
          <a:p>
            <a:pPr lvl="2" eaLnBrk="1" hangingPunct="1"/>
            <a:r>
              <a:rPr lang="en-US" smtClean="0"/>
              <a:t>Weakness, nausea, vomiting, diarrhea</a:t>
            </a:r>
          </a:p>
          <a:p>
            <a:pPr lvl="2" eaLnBrk="1" hangingPunct="1">
              <a:buFont typeface="Arial" charset="0"/>
              <a:buNone/>
            </a:pPr>
            <a:endParaRPr lang="en-US" smtClean="0"/>
          </a:p>
        </p:txBody>
      </p:sp>
      <p:sp>
        <p:nvSpPr>
          <p:cNvPr id="38916" name="Text Box 4"/>
          <p:cNvSpPr txBox="1">
            <a:spLocks noChangeArrowheads="1"/>
          </p:cNvSpPr>
          <p:nvPr/>
        </p:nvSpPr>
        <p:spPr bwMode="auto">
          <a:xfrm>
            <a:off x="292100" y="6051550"/>
            <a:ext cx="8682038" cy="338138"/>
          </a:xfrm>
          <a:prstGeom prst="rect">
            <a:avLst/>
          </a:prstGeom>
          <a:noFill/>
          <a:ln w="9525">
            <a:noFill/>
            <a:miter lim="800000"/>
            <a:headEnd/>
            <a:tailEnd/>
          </a:ln>
        </p:spPr>
        <p:txBody>
          <a:bodyPr wrap="none">
            <a:spAutoFit/>
          </a:bodyPr>
          <a:lstStyle/>
          <a:p>
            <a:pPr eaLnBrk="0" hangingPunct="0"/>
            <a:r>
              <a:rPr lang="en-US" altLang="en-US" sz="1600"/>
              <a:t>FDA. 2006., CDC, FDA, NIH transcript May 11, 2006, Emerging Clostridial Disease Workshop</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Antibiotic Prophylaxis After Medication Abortion</a:t>
            </a:r>
          </a:p>
        </p:txBody>
      </p:sp>
      <p:sp>
        <p:nvSpPr>
          <p:cNvPr id="39939" name="Content Placeholder 2"/>
          <p:cNvSpPr>
            <a:spLocks noGrp="1"/>
          </p:cNvSpPr>
          <p:nvPr>
            <p:ph idx="1"/>
          </p:nvPr>
        </p:nvSpPr>
        <p:spPr/>
        <p:txBody>
          <a:bodyPr/>
          <a:lstStyle/>
          <a:p>
            <a:pPr>
              <a:buFont typeface="Arial" charset="0"/>
              <a:buChar char="•"/>
            </a:pPr>
            <a:r>
              <a:rPr lang="en-US" smtClean="0"/>
              <a:t>Protocol for use of antibiotic coverage after medication abortion varies</a:t>
            </a:r>
          </a:p>
          <a:p>
            <a:pPr>
              <a:buFont typeface="Arial" charset="0"/>
              <a:buChar char="•"/>
            </a:pPr>
            <a:r>
              <a:rPr lang="en-US" smtClean="0"/>
              <a:t>100 mg of doxycycline taken orally twice a day for 7 days after mifepristone administration used by some facilities</a:t>
            </a:r>
          </a:p>
          <a:p>
            <a:pPr>
              <a:buFont typeface="Arial" charset="0"/>
              <a:buChar char="•"/>
            </a:pPr>
            <a:endParaRPr lang="en-US" smtClean="0"/>
          </a:p>
        </p:txBody>
      </p:sp>
      <p:sp>
        <p:nvSpPr>
          <p:cNvPr id="39940" name="Text Box 4"/>
          <p:cNvSpPr txBox="1">
            <a:spLocks noChangeArrowheads="1"/>
          </p:cNvSpPr>
          <p:nvPr/>
        </p:nvSpPr>
        <p:spPr bwMode="auto">
          <a:xfrm>
            <a:off x="292100" y="6051550"/>
            <a:ext cx="4281488" cy="338138"/>
          </a:xfrm>
          <a:prstGeom prst="rect">
            <a:avLst/>
          </a:prstGeom>
          <a:noFill/>
          <a:ln w="9525">
            <a:noFill/>
            <a:miter lim="800000"/>
            <a:headEnd/>
            <a:tailEnd/>
          </a:ln>
        </p:spPr>
        <p:txBody>
          <a:bodyPr wrap="none">
            <a:spAutoFit/>
          </a:bodyPr>
          <a:lstStyle/>
          <a:p>
            <a:pPr eaLnBrk="0" hangingPunct="0"/>
            <a:r>
              <a:rPr lang="en-US" altLang="en-US" sz="1600"/>
              <a:t>FDA. 2005.; </a:t>
            </a:r>
            <a:r>
              <a:rPr lang="en-US" sz="1600"/>
              <a:t>Fjerstad M. </a:t>
            </a:r>
            <a:r>
              <a:rPr lang="en-US" sz="1600" i="1"/>
              <a:t>N Engl J Med</a:t>
            </a:r>
            <a:r>
              <a:rPr lang="en-US" sz="1600"/>
              <a:t>. 2009 </a:t>
            </a:r>
            <a:endParaRPr lang="en-US" altLang="en-US" sz="160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Who Can Provide Medication Abortion in the United States?</a:t>
            </a:r>
            <a:endParaRPr lang="en-US" smtClean="0">
              <a:solidFill>
                <a:srgbClr val="FF0000"/>
              </a:solidFill>
            </a:endParaRPr>
          </a:p>
        </p:txBody>
      </p:sp>
      <p:sp>
        <p:nvSpPr>
          <p:cNvPr id="40963" name="Rectangle 3"/>
          <p:cNvSpPr>
            <a:spLocks noGrp="1" noChangeArrowheads="1"/>
          </p:cNvSpPr>
          <p:nvPr>
            <p:ph type="body" sz="half" idx="1"/>
          </p:nvPr>
        </p:nvSpPr>
        <p:spPr>
          <a:xfrm>
            <a:off x="373063" y="1676400"/>
            <a:ext cx="8280400" cy="4114800"/>
          </a:xfrm>
        </p:spPr>
        <p:txBody>
          <a:bodyPr/>
          <a:lstStyle/>
          <a:p>
            <a:pPr marL="228600" indent="-228600" eaLnBrk="1" hangingPunct="1">
              <a:buFont typeface="Arial" charset="0"/>
              <a:buChar char="•"/>
            </a:pPr>
            <a:r>
              <a:rPr lang="en-US" sz="3200" smtClean="0">
                <a:solidFill>
                  <a:schemeClr val="tx1"/>
                </a:solidFill>
              </a:rPr>
              <a:t>Licensed physicians or advanced practice clinicians trained in the provision of abortion care, according to state law, decisions of boards of nursing, etc. </a:t>
            </a:r>
          </a:p>
          <a:p>
            <a:pPr marL="228600" indent="-228600" eaLnBrk="1" hangingPunct="1">
              <a:buFont typeface="Arial" charset="0"/>
              <a:buChar char="•"/>
            </a:pPr>
            <a:r>
              <a:rPr lang="en-US" sz="3200" smtClean="0"/>
              <a:t>All personnel performing abortions must receive training in the performance of abortions and in the prevention, recognition and management of complications</a:t>
            </a:r>
            <a:endParaRPr lang="en-US" sz="3200" smtClean="0">
              <a:solidFill>
                <a:srgbClr val="FF0000"/>
              </a:solidFill>
            </a:endParaRPr>
          </a:p>
        </p:txBody>
      </p:sp>
      <p:sp>
        <p:nvSpPr>
          <p:cNvPr id="40964" name="Rectangle 5"/>
          <p:cNvSpPr>
            <a:spLocks noChangeArrowheads="1"/>
          </p:cNvSpPr>
          <p:nvPr/>
        </p:nvSpPr>
        <p:spPr bwMode="auto">
          <a:xfrm>
            <a:off x="292100" y="6053138"/>
            <a:ext cx="8394700" cy="338137"/>
          </a:xfrm>
          <a:prstGeom prst="rect">
            <a:avLst/>
          </a:prstGeom>
          <a:noFill/>
          <a:ln w="9525">
            <a:noFill/>
            <a:miter lim="800000"/>
            <a:headEnd/>
            <a:tailEnd/>
          </a:ln>
        </p:spPr>
        <p:txBody>
          <a:bodyPr>
            <a:spAutoFit/>
          </a:bodyPr>
          <a:lstStyle/>
          <a:p>
            <a:r>
              <a:rPr lang="en-US" sz="1600"/>
              <a:t>National Abortion Federation (2005). Clinical Policy Guidelines. Washington, DC: NAF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381000" y="228600"/>
            <a:ext cx="7772400" cy="1143000"/>
          </a:xfrm>
        </p:spPr>
        <p:txBody>
          <a:bodyPr/>
          <a:lstStyle/>
          <a:p>
            <a:r>
              <a:rPr lang="en-US" smtClean="0"/>
              <a:t>Prior Studies Demonstrate Safety</a:t>
            </a:r>
          </a:p>
        </p:txBody>
      </p:sp>
      <p:sp>
        <p:nvSpPr>
          <p:cNvPr id="41987" name="Rectangle 3"/>
          <p:cNvSpPr>
            <a:spLocks noGrp="1" noChangeArrowheads="1"/>
          </p:cNvSpPr>
          <p:nvPr>
            <p:ph type="body" idx="4294967295"/>
          </p:nvPr>
        </p:nvSpPr>
        <p:spPr>
          <a:xfrm>
            <a:off x="381000" y="1371600"/>
            <a:ext cx="8153400" cy="4648200"/>
          </a:xfrm>
        </p:spPr>
        <p:txBody>
          <a:bodyPr/>
          <a:lstStyle/>
          <a:p>
            <a:pPr>
              <a:lnSpc>
                <a:spcPts val="2500"/>
              </a:lnSpc>
              <a:buFont typeface="Lucida Grande" pitchFamily="-109" charset="0"/>
              <a:buNone/>
            </a:pPr>
            <a:r>
              <a:rPr lang="en-US" sz="1800" b="1" smtClean="0">
                <a:solidFill>
                  <a:schemeClr val="tx1"/>
                </a:solidFill>
              </a:rPr>
              <a:t>Freedman MA, Jillson DA, Coffin RR, Novick LF (1986) </a:t>
            </a:r>
          </a:p>
          <a:p>
            <a:pPr lvl="1">
              <a:lnSpc>
                <a:spcPts val="2500"/>
              </a:lnSpc>
            </a:pPr>
            <a:r>
              <a:rPr lang="en-US" sz="1600" smtClean="0">
                <a:solidFill>
                  <a:schemeClr val="tx1"/>
                </a:solidFill>
              </a:rPr>
              <a:t>2,458 first trimester abortions in Vermont</a:t>
            </a:r>
          </a:p>
          <a:p>
            <a:pPr lvl="1">
              <a:lnSpc>
                <a:spcPts val="2500"/>
              </a:lnSpc>
            </a:pPr>
            <a:r>
              <a:rPr lang="en-US" sz="1600" smtClean="0">
                <a:solidFill>
                  <a:schemeClr val="tx1"/>
                </a:solidFill>
              </a:rPr>
              <a:t>No difference in complication rates between PAs and MDs (p&lt;0.05)</a:t>
            </a:r>
          </a:p>
          <a:p>
            <a:pPr>
              <a:lnSpc>
                <a:spcPts val="2500"/>
              </a:lnSpc>
              <a:buFont typeface="Lucida Grande" pitchFamily="-109" charset="0"/>
              <a:buNone/>
            </a:pPr>
            <a:r>
              <a:rPr lang="en-US" sz="1800" b="1" smtClean="0">
                <a:solidFill>
                  <a:schemeClr val="tx1"/>
                </a:solidFill>
              </a:rPr>
              <a:t>Boyman K, Gibson C, Forman L (2004) </a:t>
            </a:r>
          </a:p>
          <a:p>
            <a:pPr lvl="1">
              <a:lnSpc>
                <a:spcPts val="2500"/>
              </a:lnSpc>
            </a:pPr>
            <a:r>
              <a:rPr lang="en-US" sz="1600" smtClean="0">
                <a:solidFill>
                  <a:schemeClr val="tx1"/>
                </a:solidFill>
              </a:rPr>
              <a:t>1,976 women at 5 sites in 3 states (VT, NH, and ME)</a:t>
            </a:r>
          </a:p>
          <a:p>
            <a:pPr lvl="1">
              <a:lnSpc>
                <a:spcPts val="2500"/>
              </a:lnSpc>
            </a:pPr>
            <a:r>
              <a:rPr lang="en-US" sz="1600" smtClean="0">
                <a:solidFill>
                  <a:schemeClr val="tx1"/>
                </a:solidFill>
              </a:rPr>
              <a:t>10 MDs, 3NPs, and 4 PAs</a:t>
            </a:r>
          </a:p>
          <a:p>
            <a:pPr lvl="1">
              <a:lnSpc>
                <a:spcPts val="2500"/>
              </a:lnSpc>
            </a:pPr>
            <a:r>
              <a:rPr lang="en-US" sz="1600" smtClean="0">
                <a:solidFill>
                  <a:schemeClr val="tx1"/>
                </a:solidFill>
              </a:rPr>
              <a:t>No difference in complication rates (p&lt;0.05)</a:t>
            </a:r>
          </a:p>
          <a:p>
            <a:pPr>
              <a:lnSpc>
                <a:spcPts val="2500"/>
              </a:lnSpc>
              <a:buFont typeface="Lucida Grande" pitchFamily="-109" charset="0"/>
              <a:buNone/>
            </a:pPr>
            <a:r>
              <a:rPr lang="en-US" sz="1800" b="1" smtClean="0">
                <a:solidFill>
                  <a:schemeClr val="tx1"/>
                </a:solidFill>
              </a:rPr>
              <a:t>Warriner IK, Meirik O, Hoffman M, Morroni C, et al (2006)</a:t>
            </a:r>
          </a:p>
          <a:p>
            <a:pPr lvl="1">
              <a:lnSpc>
                <a:spcPts val="2500"/>
              </a:lnSpc>
            </a:pPr>
            <a:r>
              <a:rPr lang="en-US" sz="1600" smtClean="0">
                <a:solidFill>
                  <a:schemeClr val="tx1"/>
                </a:solidFill>
              </a:rPr>
              <a:t>2,894 women from Vietnam and South Africa</a:t>
            </a:r>
          </a:p>
          <a:p>
            <a:pPr lvl="1">
              <a:lnSpc>
                <a:spcPts val="2500"/>
              </a:lnSpc>
            </a:pPr>
            <a:r>
              <a:rPr lang="en-US" sz="1600" smtClean="0">
                <a:solidFill>
                  <a:schemeClr val="tx1"/>
                </a:solidFill>
              </a:rPr>
              <a:t>Randomized, two-sided controlled equivalence trial</a:t>
            </a:r>
          </a:p>
          <a:p>
            <a:pPr lvl="1">
              <a:lnSpc>
                <a:spcPts val="2500"/>
              </a:lnSpc>
            </a:pPr>
            <a:r>
              <a:rPr lang="en-US" sz="1600" smtClean="0">
                <a:solidFill>
                  <a:schemeClr val="tx1"/>
                </a:solidFill>
              </a:rPr>
              <a:t>11 MDs, 14 APCs</a:t>
            </a:r>
          </a:p>
          <a:p>
            <a:pPr lvl="1">
              <a:lnSpc>
                <a:spcPts val="2500"/>
              </a:lnSpc>
            </a:pPr>
            <a:r>
              <a:rPr lang="en-US" sz="1600" smtClean="0">
                <a:solidFill>
                  <a:schemeClr val="tx1"/>
                </a:solidFill>
              </a:rPr>
              <a:t>No difference in complication rates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26"/>
          <p:cNvSpPr>
            <a:spLocks noGrp="1" noChangeArrowheads="1"/>
          </p:cNvSpPr>
          <p:nvPr>
            <p:ph type="title"/>
          </p:nvPr>
        </p:nvSpPr>
        <p:spPr>
          <a:noFill/>
        </p:spPr>
        <p:txBody>
          <a:bodyPr/>
          <a:lstStyle/>
          <a:p>
            <a:pPr eaLnBrk="1" hangingPunct="1"/>
            <a:r>
              <a:rPr lang="en-US" smtClean="0"/>
              <a:t>Outcomes of Unintended Pregnancies</a:t>
            </a:r>
          </a:p>
        </p:txBody>
      </p:sp>
      <p:sp>
        <p:nvSpPr>
          <p:cNvPr id="6147" name="Rectangle 1028"/>
          <p:cNvSpPr>
            <a:spLocks noChangeArrowheads="1"/>
          </p:cNvSpPr>
          <p:nvPr/>
        </p:nvSpPr>
        <p:spPr bwMode="auto">
          <a:xfrm>
            <a:off x="439738" y="1522413"/>
            <a:ext cx="8204200" cy="1066800"/>
          </a:xfrm>
          <a:prstGeom prst="rect">
            <a:avLst/>
          </a:prstGeom>
          <a:noFill/>
          <a:ln w="9525">
            <a:noFill/>
            <a:miter lim="800000"/>
            <a:headEnd/>
            <a:tailEnd/>
          </a:ln>
        </p:spPr>
        <p:txBody>
          <a:bodyPr>
            <a:spAutoFit/>
          </a:bodyPr>
          <a:lstStyle/>
          <a:p>
            <a:r>
              <a:rPr lang="en-US" sz="3200"/>
              <a:t>Approximately 3 million annually in the United States</a:t>
            </a:r>
          </a:p>
        </p:txBody>
      </p:sp>
      <p:sp>
        <p:nvSpPr>
          <p:cNvPr id="6148" name="Text Box 1034"/>
          <p:cNvSpPr txBox="1">
            <a:spLocks noChangeArrowheads="1"/>
          </p:cNvSpPr>
          <p:nvPr/>
        </p:nvSpPr>
        <p:spPr bwMode="auto">
          <a:xfrm>
            <a:off x="292100" y="6051550"/>
            <a:ext cx="5599113" cy="338138"/>
          </a:xfrm>
          <a:prstGeom prst="rect">
            <a:avLst/>
          </a:prstGeom>
          <a:noFill/>
          <a:ln w="9525">
            <a:noFill/>
            <a:miter lim="800000"/>
            <a:headEnd/>
            <a:tailEnd/>
          </a:ln>
        </p:spPr>
        <p:txBody>
          <a:bodyPr wrap="none">
            <a:spAutoFit/>
          </a:bodyPr>
          <a:lstStyle/>
          <a:p>
            <a:r>
              <a:rPr lang="en-US" sz="1600"/>
              <a:t>Finer LB, Henshaw SK. </a:t>
            </a:r>
            <a:r>
              <a:rPr lang="en-US" sz="1600" i="1"/>
              <a:t>Perspect Sex Reprod Health.</a:t>
            </a:r>
            <a:r>
              <a:rPr lang="en-US" sz="1600"/>
              <a:t> 2006.</a:t>
            </a:r>
            <a:endParaRPr lang="en-US" altLang="en-US" sz="1600"/>
          </a:p>
        </p:txBody>
      </p:sp>
      <p:grpSp>
        <p:nvGrpSpPr>
          <p:cNvPr id="6149" name="Group 13"/>
          <p:cNvGrpSpPr>
            <a:grpSpLocks/>
          </p:cNvGrpSpPr>
          <p:nvPr/>
        </p:nvGrpSpPr>
        <p:grpSpPr bwMode="auto">
          <a:xfrm>
            <a:off x="1782763" y="2209800"/>
            <a:ext cx="6751637" cy="3790950"/>
            <a:chOff x="1128713" y="2227263"/>
            <a:chExt cx="6751637" cy="3790950"/>
          </a:xfrm>
        </p:grpSpPr>
        <p:grpSp>
          <p:nvGrpSpPr>
            <p:cNvPr id="6150" name="Group 1060"/>
            <p:cNvGrpSpPr>
              <a:grpSpLocks/>
            </p:cNvGrpSpPr>
            <p:nvPr/>
          </p:nvGrpSpPr>
          <p:grpSpPr bwMode="auto">
            <a:xfrm>
              <a:off x="1128713" y="2227263"/>
              <a:ext cx="6751637" cy="3790950"/>
              <a:chOff x="711" y="1403"/>
              <a:chExt cx="4253" cy="2388"/>
            </a:xfrm>
          </p:grpSpPr>
          <p:pic>
            <p:nvPicPr>
              <p:cNvPr id="6154" name="Picture 1059" descr="Group 34_pptX"/>
              <p:cNvPicPr>
                <a:picLocks noChangeAspect="1" noChangeArrowheads="1"/>
              </p:cNvPicPr>
              <p:nvPr>
                <p:custDataLst>
                  <p:tags r:id="rId1"/>
                </p:custDataLst>
              </p:nvPr>
            </p:nvPicPr>
            <p:blipFill>
              <a:blip r:embed="rId4" cstate="print"/>
              <a:srcRect/>
              <a:stretch>
                <a:fillRect/>
              </a:stretch>
            </p:blipFill>
            <p:spPr bwMode="auto">
              <a:xfrm>
                <a:off x="1396" y="1403"/>
                <a:ext cx="2576" cy="2319"/>
              </a:xfrm>
              <a:prstGeom prst="rect">
                <a:avLst/>
              </a:prstGeom>
              <a:noFill/>
              <a:ln w="9525">
                <a:noFill/>
                <a:miter lim="800000"/>
                <a:headEnd/>
                <a:tailEnd/>
              </a:ln>
            </p:spPr>
          </p:pic>
          <p:sp>
            <p:nvSpPr>
              <p:cNvPr id="6155" name="Rectangle 1043"/>
              <p:cNvSpPr>
                <a:spLocks noChangeArrowheads="1"/>
              </p:cNvSpPr>
              <p:nvPr/>
            </p:nvSpPr>
            <p:spPr bwMode="auto">
              <a:xfrm>
                <a:off x="2926" y="1969"/>
                <a:ext cx="1773" cy="230"/>
              </a:xfrm>
              <a:prstGeom prst="rect">
                <a:avLst/>
              </a:prstGeom>
              <a:noFill/>
              <a:ln w="9525">
                <a:noFill/>
                <a:miter lim="800000"/>
                <a:headEnd/>
                <a:tailEnd/>
              </a:ln>
            </p:spPr>
            <p:txBody>
              <a:bodyPr lIns="0" tIns="0" rIns="0" bIns="0">
                <a:spAutoFit/>
              </a:bodyPr>
              <a:lstStyle/>
              <a:p>
                <a:r>
                  <a:rPr lang="en-US" sz="2400">
                    <a:solidFill>
                      <a:schemeClr val="bg1"/>
                    </a:solidFill>
                  </a:rPr>
                  <a:t>44%	         </a:t>
                </a:r>
                <a:r>
                  <a:rPr lang="en-US" sz="2400"/>
                  <a:t>Birth</a:t>
                </a:r>
              </a:p>
            </p:txBody>
          </p:sp>
          <p:sp>
            <p:nvSpPr>
              <p:cNvPr id="6156" name="Rectangle 1051"/>
              <p:cNvSpPr>
                <a:spLocks noChangeArrowheads="1"/>
              </p:cNvSpPr>
              <p:nvPr/>
            </p:nvSpPr>
            <p:spPr bwMode="auto">
              <a:xfrm>
                <a:off x="711" y="1969"/>
                <a:ext cx="1698" cy="230"/>
              </a:xfrm>
              <a:prstGeom prst="rect">
                <a:avLst/>
              </a:prstGeom>
              <a:noFill/>
              <a:ln w="9525">
                <a:noFill/>
                <a:miter lim="800000"/>
                <a:headEnd/>
                <a:tailEnd/>
              </a:ln>
            </p:spPr>
            <p:txBody>
              <a:bodyPr lIns="0" tIns="0" rIns="0" bIns="0">
                <a:spAutoFit/>
              </a:bodyPr>
              <a:lstStyle/>
              <a:p>
                <a:r>
                  <a:rPr lang="en-US" sz="2400"/>
                  <a:t>Abortion</a:t>
                </a:r>
                <a:r>
                  <a:rPr lang="en-US" sz="2400">
                    <a:solidFill>
                      <a:schemeClr val="bg1"/>
                    </a:solidFill>
                  </a:rPr>
                  <a:t>          42%</a:t>
                </a:r>
              </a:p>
            </p:txBody>
          </p:sp>
          <p:sp>
            <p:nvSpPr>
              <p:cNvPr id="6157" name="Rectangle 1055"/>
              <p:cNvSpPr>
                <a:spLocks noChangeArrowheads="1"/>
              </p:cNvSpPr>
              <p:nvPr/>
            </p:nvSpPr>
            <p:spPr bwMode="auto">
              <a:xfrm>
                <a:off x="3716" y="3273"/>
                <a:ext cx="1248" cy="518"/>
              </a:xfrm>
              <a:prstGeom prst="rect">
                <a:avLst/>
              </a:prstGeom>
              <a:noFill/>
              <a:ln w="9525">
                <a:noFill/>
                <a:miter lim="800000"/>
                <a:headEnd/>
                <a:tailEnd/>
              </a:ln>
            </p:spPr>
            <p:txBody>
              <a:bodyPr wrap="none">
                <a:spAutoFit/>
              </a:bodyPr>
              <a:lstStyle/>
              <a:p>
                <a:r>
                  <a:rPr lang="en-US" sz="2400"/>
                  <a:t>Miscarriage/</a:t>
                </a:r>
              </a:p>
              <a:p>
                <a:r>
                  <a:rPr lang="en-US" sz="2400"/>
                  <a:t>Fetal Demise</a:t>
                </a:r>
              </a:p>
            </p:txBody>
          </p:sp>
          <p:sp>
            <p:nvSpPr>
              <p:cNvPr id="6158" name="Rectangle 1052"/>
              <p:cNvSpPr>
                <a:spLocks noChangeArrowheads="1"/>
              </p:cNvSpPr>
              <p:nvPr/>
            </p:nvSpPr>
            <p:spPr bwMode="auto">
              <a:xfrm>
                <a:off x="2334" y="3156"/>
                <a:ext cx="518" cy="288"/>
              </a:xfrm>
              <a:prstGeom prst="rect">
                <a:avLst/>
              </a:prstGeom>
              <a:noFill/>
              <a:ln w="9525">
                <a:noFill/>
                <a:miter lim="800000"/>
                <a:headEnd/>
                <a:tailEnd/>
              </a:ln>
            </p:spPr>
            <p:txBody>
              <a:bodyPr>
                <a:spAutoFit/>
              </a:bodyPr>
              <a:lstStyle/>
              <a:p>
                <a:r>
                  <a:rPr lang="en-US" sz="2400">
                    <a:solidFill>
                      <a:schemeClr val="bg1"/>
                    </a:solidFill>
                  </a:rPr>
                  <a:t>14%</a:t>
                </a:r>
              </a:p>
            </p:txBody>
          </p:sp>
        </p:grpSp>
        <p:grpSp>
          <p:nvGrpSpPr>
            <p:cNvPr id="6151" name="Group 12"/>
            <p:cNvGrpSpPr>
              <a:grpSpLocks/>
            </p:cNvGrpSpPr>
            <p:nvPr/>
          </p:nvGrpSpPr>
          <p:grpSpPr bwMode="auto">
            <a:xfrm>
              <a:off x="4167188" y="5529263"/>
              <a:ext cx="1800225" cy="342900"/>
              <a:chOff x="4167188" y="5529263"/>
              <a:chExt cx="1800225" cy="342900"/>
            </a:xfrm>
          </p:grpSpPr>
          <p:sp>
            <p:nvSpPr>
              <p:cNvPr id="6152" name="Line 1053"/>
              <p:cNvSpPr>
                <a:spLocks noChangeShapeType="1"/>
              </p:cNvSpPr>
              <p:nvPr/>
            </p:nvSpPr>
            <p:spPr bwMode="auto">
              <a:xfrm>
                <a:off x="4167188" y="5529263"/>
                <a:ext cx="0" cy="338137"/>
              </a:xfrm>
              <a:prstGeom prst="line">
                <a:avLst/>
              </a:prstGeom>
              <a:noFill/>
              <a:ln w="9525">
                <a:solidFill>
                  <a:schemeClr val="tx1"/>
                </a:solidFill>
                <a:round/>
                <a:headEnd/>
                <a:tailEnd/>
              </a:ln>
            </p:spPr>
            <p:txBody>
              <a:bodyPr/>
              <a:lstStyle/>
              <a:p>
                <a:endParaRPr lang="en-GB"/>
              </a:p>
            </p:txBody>
          </p:sp>
          <p:sp>
            <p:nvSpPr>
              <p:cNvPr id="6153" name="Line 1054"/>
              <p:cNvSpPr>
                <a:spLocks noChangeShapeType="1"/>
              </p:cNvSpPr>
              <p:nvPr/>
            </p:nvSpPr>
            <p:spPr bwMode="auto">
              <a:xfrm>
                <a:off x="4167188" y="5872163"/>
                <a:ext cx="1800225" cy="0"/>
              </a:xfrm>
              <a:prstGeom prst="line">
                <a:avLst/>
              </a:prstGeom>
              <a:noFill/>
              <a:ln w="9525">
                <a:solidFill>
                  <a:schemeClr val="tx1"/>
                </a:solidFill>
                <a:round/>
                <a:headEnd/>
                <a:tailEnd/>
              </a:ln>
            </p:spPr>
            <p:txBody>
              <a:bodyPr/>
              <a:lstStyle/>
              <a:p>
                <a:endParaRPr lang="en-GB"/>
              </a:p>
            </p:txBody>
          </p:sp>
        </p:grpSp>
      </p:gr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Becoming a Medication Abortion Provider  	</a:t>
            </a:r>
          </a:p>
        </p:txBody>
      </p:sp>
      <p:sp>
        <p:nvSpPr>
          <p:cNvPr id="43011" name="Rectangle 3"/>
          <p:cNvSpPr>
            <a:spLocks noGrp="1" noChangeArrowheads="1"/>
          </p:cNvSpPr>
          <p:nvPr>
            <p:ph type="body" idx="1"/>
          </p:nvPr>
        </p:nvSpPr>
        <p:spPr>
          <a:xfrm>
            <a:off x="373063" y="1524000"/>
            <a:ext cx="8562975" cy="4114800"/>
          </a:xfrm>
        </p:spPr>
        <p:txBody>
          <a:bodyPr/>
          <a:lstStyle/>
          <a:p>
            <a:pPr eaLnBrk="1" hangingPunct="1">
              <a:buFont typeface="Arial" charset="0"/>
              <a:buChar char="•"/>
            </a:pPr>
            <a:r>
              <a:rPr lang="en-US" smtClean="0"/>
              <a:t>Apply to distributor to obtain mifepristone: </a:t>
            </a:r>
            <a:r>
              <a:rPr lang="en-US" u="sng" smtClean="0">
                <a:solidFill>
                  <a:schemeClr val="accent1"/>
                </a:solidFill>
              </a:rPr>
              <a:t>www.earlyoptionpill.com</a:t>
            </a:r>
          </a:p>
          <a:p>
            <a:pPr eaLnBrk="1" hangingPunct="1">
              <a:buFont typeface="Arial" charset="0"/>
              <a:buChar char="•"/>
            </a:pPr>
            <a:endParaRPr lang="en-US" u="sng" smtClean="0">
              <a:solidFill>
                <a:schemeClr val="accent1"/>
              </a:solidFill>
            </a:endParaRPr>
          </a:p>
          <a:p>
            <a:pPr eaLnBrk="1" hangingPunct="1">
              <a:buFont typeface="Arial" charset="0"/>
              <a:buChar char="•"/>
            </a:pPr>
            <a:r>
              <a:rPr lang="en-US" smtClean="0"/>
              <a:t>Training available through National Abortion Federation: </a:t>
            </a:r>
            <a:r>
              <a:rPr lang="en-US" u="sng" smtClean="0">
                <a:solidFill>
                  <a:schemeClr val="accent1"/>
                </a:solidFill>
              </a:rPr>
              <a:t>www.prochoice.org</a:t>
            </a:r>
            <a:endParaRPr lang="en-US" smtClean="0"/>
          </a:p>
          <a:p>
            <a:pPr eaLnBrk="1" hangingPunct="1">
              <a:buFont typeface="Arial" charset="0"/>
              <a:buChar char="•"/>
            </a:pPr>
            <a:endParaRPr lang="en-US" smtClean="0"/>
          </a:p>
          <a:p>
            <a:pPr eaLnBrk="1" hangingPunct="1">
              <a:buFont typeface="Arial" charset="0"/>
              <a:buChar char="•"/>
            </a:pPr>
            <a:r>
              <a:rPr lang="en-US" smtClean="0"/>
              <a:t>International Consortium for Medical Abortion training package: </a:t>
            </a:r>
            <a:r>
              <a:rPr lang="en-US" u="sng" smtClean="0">
                <a:solidFill>
                  <a:schemeClr val="accent1"/>
                </a:solidFill>
              </a:rPr>
              <a:t>www.medicalabortionconsortium.org</a:t>
            </a:r>
            <a:endParaRPr lang="en-US" smtClean="0"/>
          </a:p>
        </p:txBody>
      </p:sp>
      <p:sp>
        <p:nvSpPr>
          <p:cNvPr id="43012" name="Text Box 4"/>
          <p:cNvSpPr txBox="1">
            <a:spLocks noChangeArrowheads="1"/>
          </p:cNvSpPr>
          <p:nvPr/>
        </p:nvSpPr>
        <p:spPr bwMode="auto">
          <a:xfrm>
            <a:off x="292100" y="6051550"/>
            <a:ext cx="4475163" cy="338138"/>
          </a:xfrm>
          <a:prstGeom prst="rect">
            <a:avLst/>
          </a:prstGeom>
          <a:noFill/>
          <a:ln w="9525">
            <a:noFill/>
            <a:miter lim="800000"/>
            <a:headEnd/>
            <a:tailEnd/>
          </a:ln>
        </p:spPr>
        <p:txBody>
          <a:bodyPr wrap="none">
            <a:spAutoFit/>
          </a:bodyPr>
          <a:lstStyle/>
          <a:p>
            <a:pPr eaLnBrk="0" hangingPunct="0"/>
            <a:r>
              <a:rPr lang="en-US" altLang="en-US" sz="1600"/>
              <a:t>Grimes DA, Creinin MD. </a:t>
            </a:r>
            <a:r>
              <a:rPr lang="en-US" altLang="en-US" sz="1600" i="1"/>
              <a:t>Ann Intern Med</a:t>
            </a:r>
            <a:r>
              <a:rPr lang="en-US" altLang="en-US" sz="1600"/>
              <a:t>. 2004.</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13"/>
          <p:cNvGrpSpPr>
            <a:grpSpLocks/>
          </p:cNvGrpSpPr>
          <p:nvPr/>
        </p:nvGrpSpPr>
        <p:grpSpPr bwMode="auto">
          <a:xfrm>
            <a:off x="4676775" y="363538"/>
            <a:ext cx="4030663" cy="5919787"/>
            <a:chOff x="2880" y="238"/>
            <a:chExt cx="2539" cy="3729"/>
          </a:xfrm>
        </p:grpSpPr>
        <p:sp>
          <p:nvSpPr>
            <p:cNvPr id="44039" name="TextBox 13"/>
            <p:cNvSpPr txBox="1">
              <a:spLocks noChangeArrowheads="1"/>
            </p:cNvSpPr>
            <p:nvPr/>
          </p:nvSpPr>
          <p:spPr bwMode="auto">
            <a:xfrm>
              <a:off x="3920" y="3568"/>
              <a:ext cx="704" cy="231"/>
            </a:xfrm>
            <a:prstGeom prst="rect">
              <a:avLst/>
            </a:prstGeom>
            <a:noFill/>
            <a:ln w="9525">
              <a:noFill/>
              <a:miter lim="800000"/>
              <a:headEnd/>
              <a:tailEnd/>
            </a:ln>
          </p:spPr>
          <p:txBody>
            <a:bodyPr>
              <a:spAutoFit/>
            </a:bodyPr>
            <a:lstStyle/>
            <a:p>
              <a:pPr algn="ctr"/>
              <a:r>
                <a:rPr lang="en-US" i="1"/>
                <a:t>more…</a:t>
              </a:r>
            </a:p>
          </p:txBody>
        </p:sp>
        <p:pic>
          <p:nvPicPr>
            <p:cNvPr id="44040" name="Picture 5" descr="clipboard_01.png"/>
            <p:cNvPicPr>
              <a:picLocks noChangeAspect="1"/>
            </p:cNvPicPr>
            <p:nvPr/>
          </p:nvPicPr>
          <p:blipFill>
            <a:blip r:embed="rId3" cstate="print"/>
            <a:srcRect r="41" b="37"/>
            <a:stretch>
              <a:fillRect/>
            </a:stretch>
          </p:blipFill>
          <p:spPr bwMode="auto">
            <a:xfrm rot="556919">
              <a:off x="2880" y="238"/>
              <a:ext cx="2539" cy="3729"/>
            </a:xfrm>
            <a:prstGeom prst="rect">
              <a:avLst/>
            </a:prstGeom>
            <a:noFill/>
            <a:ln w="9525">
              <a:noFill/>
              <a:miter lim="800000"/>
              <a:headEnd/>
              <a:tailEnd/>
            </a:ln>
          </p:spPr>
        </p:pic>
        <p:sp>
          <p:nvSpPr>
            <p:cNvPr id="44041" name="TextBox 6"/>
            <p:cNvSpPr txBox="1">
              <a:spLocks noChangeArrowheads="1"/>
            </p:cNvSpPr>
            <p:nvPr/>
          </p:nvSpPr>
          <p:spPr bwMode="auto">
            <a:xfrm rot="590829">
              <a:off x="2999" y="939"/>
              <a:ext cx="2224" cy="2549"/>
            </a:xfrm>
            <a:prstGeom prst="rect">
              <a:avLst/>
            </a:prstGeom>
            <a:noFill/>
            <a:ln w="9525">
              <a:noFill/>
              <a:miter lim="800000"/>
              <a:headEnd/>
              <a:tailEnd/>
            </a:ln>
          </p:spPr>
          <p:txBody>
            <a:bodyPr>
              <a:spAutoFit/>
            </a:bodyPr>
            <a:lstStyle/>
            <a:p>
              <a:pPr marL="228600" indent="-228600" eaLnBrk="0" hangingPunct="0">
                <a:lnSpc>
                  <a:spcPct val="70000"/>
                </a:lnSpc>
                <a:spcBef>
                  <a:spcPts val="600"/>
                </a:spcBef>
                <a:buClr>
                  <a:srgbClr val="5C5CAE"/>
                </a:buClr>
                <a:buFont typeface="Arial" charset="0"/>
                <a:buChar char="•"/>
              </a:pPr>
              <a:r>
                <a:rPr lang="en-US" sz="2600"/>
                <a:t>29-year-old G3P2</a:t>
              </a:r>
            </a:p>
            <a:p>
              <a:pPr marL="228600" indent="-228600" eaLnBrk="0" hangingPunct="0">
                <a:lnSpc>
                  <a:spcPct val="70000"/>
                </a:lnSpc>
                <a:spcBef>
                  <a:spcPts val="600"/>
                </a:spcBef>
                <a:buClr>
                  <a:srgbClr val="5C5CAE"/>
                </a:buClr>
                <a:buFont typeface="Arial" charset="0"/>
                <a:buChar char="•"/>
              </a:pPr>
              <a:r>
                <a:rPr lang="en-US" sz="2600"/>
                <a:t>Requesting medical abortion</a:t>
              </a:r>
            </a:p>
            <a:p>
              <a:pPr marL="228600" indent="-228600" eaLnBrk="0" hangingPunct="0">
                <a:lnSpc>
                  <a:spcPct val="70000"/>
                </a:lnSpc>
                <a:spcBef>
                  <a:spcPts val="600"/>
                </a:spcBef>
                <a:buClr>
                  <a:srgbClr val="5C5CAE"/>
                </a:buClr>
                <a:buFont typeface="Arial" charset="0"/>
                <a:buChar char="•"/>
              </a:pPr>
              <a:r>
                <a:rPr lang="en-US" sz="2600"/>
                <a:t>Good support and lives in a town with a hospital</a:t>
              </a:r>
            </a:p>
            <a:p>
              <a:pPr marL="228600" indent="-228600" eaLnBrk="0" hangingPunct="0">
                <a:lnSpc>
                  <a:spcPct val="70000"/>
                </a:lnSpc>
                <a:spcBef>
                  <a:spcPts val="600"/>
                </a:spcBef>
                <a:buClr>
                  <a:srgbClr val="5C5CAE"/>
                </a:buClr>
                <a:buFont typeface="Arial" charset="0"/>
                <a:buChar char="•"/>
              </a:pPr>
              <a:r>
                <a:rPr lang="en-US" sz="2600"/>
                <a:t>She has traveled 200 miles to your center for medical abortion</a:t>
              </a:r>
            </a:p>
            <a:p>
              <a:pPr marL="228600" indent="-228600" eaLnBrk="0" hangingPunct="0">
                <a:lnSpc>
                  <a:spcPct val="70000"/>
                </a:lnSpc>
                <a:spcBef>
                  <a:spcPts val="600"/>
                </a:spcBef>
                <a:buClr>
                  <a:srgbClr val="5C5CAE"/>
                </a:buClr>
                <a:buFont typeface="Arial" charset="0"/>
                <a:buChar char="•"/>
              </a:pPr>
              <a:r>
                <a:rPr lang="en-US" sz="2600"/>
                <a:t>Does she have to return to your center for follow-up?</a:t>
              </a:r>
            </a:p>
          </p:txBody>
        </p:sp>
      </p:grpSp>
      <p:pic>
        <p:nvPicPr>
          <p:cNvPr id="58372" name="Picture 11" descr="asian teenager"/>
          <p:cNvPicPr>
            <a:picLocks noChangeAspect="1" noChangeArrowheads="1"/>
          </p:cNvPicPr>
          <p:nvPr/>
        </p:nvPicPr>
        <p:blipFill>
          <a:blip r:embed="rId4" cstate="print"/>
          <a:srcRect/>
          <a:stretch>
            <a:fillRect/>
          </a:stretch>
        </p:blipFill>
        <p:spPr bwMode="auto">
          <a:xfrm>
            <a:off x="1243013" y="1200150"/>
            <a:ext cx="2670175" cy="2908300"/>
          </a:xfrm>
          <a:prstGeom prst="rect">
            <a:avLst/>
          </a:prstGeom>
          <a:noFill/>
        </p:spPr>
      </p:pic>
      <p:sp>
        <p:nvSpPr>
          <p:cNvPr id="12" name="Rectangle 10"/>
          <p:cNvSpPr>
            <a:spLocks noChangeArrowheads="1"/>
          </p:cNvSpPr>
          <p:nvPr/>
        </p:nvSpPr>
        <p:spPr bwMode="auto">
          <a:xfrm>
            <a:off x="498475" y="4038600"/>
            <a:ext cx="4835525" cy="2062163"/>
          </a:xfrm>
          <a:prstGeom prst="rect">
            <a:avLst/>
          </a:prstGeom>
          <a:noFill/>
          <a:ln w="9525">
            <a:noFill/>
            <a:miter lim="800000"/>
            <a:headEnd/>
            <a:tailEnd/>
          </a:ln>
        </p:spPr>
        <p:txBody>
          <a:bodyPr>
            <a:spAutoFit/>
          </a:bodyPr>
          <a:lstStyle/>
          <a:p>
            <a:r>
              <a:rPr lang="en-US" sz="3200">
                <a:solidFill>
                  <a:schemeClr val="tx2"/>
                </a:solidFill>
              </a:rPr>
              <a:t>Follow-up options:</a:t>
            </a:r>
          </a:p>
          <a:p>
            <a:pPr>
              <a:buFont typeface="Arial" charset="0"/>
              <a:buChar char="•"/>
            </a:pPr>
            <a:r>
              <a:rPr lang="en-US" sz="3200">
                <a:solidFill>
                  <a:schemeClr val="tx2"/>
                </a:solidFill>
              </a:rPr>
              <a:t>hCG follow-up</a:t>
            </a:r>
          </a:p>
          <a:p>
            <a:pPr>
              <a:buFont typeface="Arial" charset="0"/>
              <a:buChar char="•"/>
            </a:pPr>
            <a:r>
              <a:rPr lang="en-US" sz="3200">
                <a:solidFill>
                  <a:schemeClr val="tx2"/>
                </a:solidFill>
              </a:rPr>
              <a:t>Targeted telephone interview</a:t>
            </a:r>
          </a:p>
        </p:txBody>
      </p:sp>
      <p:sp>
        <p:nvSpPr>
          <p:cNvPr id="44037" name="Title 1"/>
          <p:cNvSpPr>
            <a:spLocks noGrp="1"/>
          </p:cNvSpPr>
          <p:nvPr>
            <p:ph type="title"/>
          </p:nvPr>
        </p:nvSpPr>
        <p:spPr/>
        <p:txBody>
          <a:bodyPr/>
          <a:lstStyle/>
          <a:p>
            <a:pPr eaLnBrk="1" hangingPunct="1"/>
            <a:r>
              <a:rPr lang="en-US" smtClean="0">
                <a:solidFill>
                  <a:schemeClr val="tx2"/>
                </a:solidFill>
              </a:rPr>
              <a:t>Case Study: </a:t>
            </a:r>
            <a:br>
              <a:rPr lang="en-US" smtClean="0">
                <a:solidFill>
                  <a:schemeClr val="tx2"/>
                </a:solidFill>
              </a:rPr>
            </a:br>
            <a:r>
              <a:rPr lang="en-US" smtClean="0">
                <a:solidFill>
                  <a:schemeClr val="tx2"/>
                </a:solidFill>
              </a:rPr>
              <a:t>Margarita</a:t>
            </a:r>
            <a:endParaRPr lang="en-US" sz="2800" smtClean="0">
              <a:solidFill>
                <a:schemeClr val="tx2"/>
              </a:solidFill>
            </a:endParaRPr>
          </a:p>
        </p:txBody>
      </p:sp>
      <p:sp>
        <p:nvSpPr>
          <p:cNvPr id="44038" name="Text Box 7"/>
          <p:cNvSpPr txBox="1">
            <a:spLocks noChangeArrowheads="1"/>
          </p:cNvSpPr>
          <p:nvPr/>
        </p:nvSpPr>
        <p:spPr bwMode="auto">
          <a:xfrm>
            <a:off x="292100" y="6062663"/>
            <a:ext cx="6261100" cy="584200"/>
          </a:xfrm>
          <a:prstGeom prst="rect">
            <a:avLst/>
          </a:prstGeom>
          <a:noFill/>
          <a:ln w="9525">
            <a:noFill/>
            <a:miter lim="800000"/>
            <a:headEnd/>
            <a:tailEnd/>
          </a:ln>
        </p:spPr>
        <p:txBody>
          <a:bodyPr>
            <a:spAutoFit/>
          </a:bodyPr>
          <a:lstStyle/>
          <a:p>
            <a:pPr eaLnBrk="0" hangingPunct="0"/>
            <a:r>
              <a:rPr lang="en-US" sz="1600"/>
              <a:t>Godfrey et al 2007; Perriera et al 2010; Clark et al 2007; Fiala et al 2003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 calcmode="lin" valueType="num">
                                      <p:cBhvr additive="base">
                                        <p:cTn id="11"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 calcmode="lin" valueType="num">
                                      <p:cBhvr additive="base">
                                        <p:cTn id="15"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solidFill>
                  <a:schemeClr val="tx2"/>
                </a:solidFill>
              </a:rPr>
              <a:t>Case Study at Follow-Up:</a:t>
            </a:r>
            <a:endParaRPr lang="en-US" sz="2800" smtClean="0">
              <a:solidFill>
                <a:schemeClr val="tx2"/>
              </a:solidFill>
            </a:endParaRPr>
          </a:p>
        </p:txBody>
      </p:sp>
      <p:sp>
        <p:nvSpPr>
          <p:cNvPr id="45059" name="Content Placeholder 2"/>
          <p:cNvSpPr>
            <a:spLocks noGrp="1"/>
          </p:cNvSpPr>
          <p:nvPr>
            <p:ph idx="1"/>
          </p:nvPr>
        </p:nvSpPr>
        <p:spPr/>
        <p:txBody>
          <a:bodyPr/>
          <a:lstStyle/>
          <a:p>
            <a:pPr>
              <a:buFont typeface="Arial" charset="0"/>
              <a:buChar char="•"/>
            </a:pPr>
            <a:r>
              <a:rPr lang="en-US" smtClean="0">
                <a:solidFill>
                  <a:schemeClr val="tx1"/>
                </a:solidFill>
              </a:rPr>
              <a:t>Anne returns for f/u after medical abortion</a:t>
            </a:r>
          </a:p>
          <a:p>
            <a:pPr>
              <a:buFont typeface="Arial" charset="0"/>
              <a:buChar char="•"/>
            </a:pPr>
            <a:r>
              <a:rPr lang="en-US" smtClean="0">
                <a:solidFill>
                  <a:schemeClr val="tx1"/>
                </a:solidFill>
              </a:rPr>
              <a:t>You perform a vaginal ultrasound</a:t>
            </a:r>
          </a:p>
          <a:p>
            <a:pPr>
              <a:buFont typeface="Arial" charset="0"/>
              <a:buChar char="•"/>
            </a:pPr>
            <a:r>
              <a:rPr lang="en-US" smtClean="0">
                <a:solidFill>
                  <a:schemeClr val="tx1"/>
                </a:solidFill>
              </a:rPr>
              <a:t>You see an empty gestational sac</a:t>
            </a:r>
          </a:p>
          <a:p>
            <a:pPr>
              <a:buFont typeface="Arial" charset="0"/>
              <a:buNone/>
            </a:pPr>
            <a:endParaRPr lang="en-US" smtClean="0">
              <a:solidFill>
                <a:srgbClr val="FF0000"/>
              </a:solidFill>
            </a:endParaRPr>
          </a:p>
        </p:txBody>
      </p:sp>
      <p:sp>
        <p:nvSpPr>
          <p:cNvPr id="4" name="TextBox 3"/>
          <p:cNvSpPr txBox="1">
            <a:spLocks noChangeArrowheads="1"/>
          </p:cNvSpPr>
          <p:nvPr/>
        </p:nvSpPr>
        <p:spPr bwMode="auto">
          <a:xfrm>
            <a:off x="4448175" y="3822700"/>
            <a:ext cx="3992563" cy="1816100"/>
          </a:xfrm>
          <a:prstGeom prst="rect">
            <a:avLst/>
          </a:prstGeom>
          <a:noFill/>
          <a:ln w="9525">
            <a:noFill/>
            <a:miter lim="800000"/>
            <a:headEnd/>
            <a:tailEnd/>
          </a:ln>
        </p:spPr>
        <p:txBody>
          <a:bodyPr>
            <a:spAutoFit/>
          </a:bodyPr>
          <a:lstStyle/>
          <a:p>
            <a:pPr algn="ctr"/>
            <a:r>
              <a:rPr lang="en-US" sz="2800">
                <a:solidFill>
                  <a:schemeClr val="tx2"/>
                </a:solidFill>
              </a:rPr>
              <a:t>What do you tell Anne?</a:t>
            </a:r>
          </a:p>
          <a:p>
            <a:pPr algn="ctr"/>
            <a:r>
              <a:rPr lang="en-US" sz="2800">
                <a:solidFill>
                  <a:schemeClr val="tx2"/>
                </a:solidFill>
              </a:rPr>
              <a:t>What management choices do you discuss with her?</a:t>
            </a:r>
          </a:p>
        </p:txBody>
      </p:sp>
      <p:pic>
        <p:nvPicPr>
          <p:cNvPr id="5" name="Picture 4" descr="42-16943603.jpg"/>
          <p:cNvPicPr>
            <a:picLocks noChangeAspect="1" noChangeArrowheads="1"/>
          </p:cNvPicPr>
          <p:nvPr/>
        </p:nvPicPr>
        <p:blipFill>
          <a:blip r:embed="rId3" cstate="print"/>
          <a:srcRect/>
          <a:stretch>
            <a:fillRect/>
          </a:stretch>
        </p:blipFill>
        <p:spPr bwMode="auto">
          <a:xfrm>
            <a:off x="7461250" y="-19050"/>
            <a:ext cx="1506538" cy="1908175"/>
          </a:xfrm>
          <a:prstGeom prst="rect">
            <a:avLst/>
          </a:prstGeom>
          <a:noFill/>
        </p:spPr>
      </p:pic>
      <p:pic>
        <p:nvPicPr>
          <p:cNvPr id="6" name="Picture 5" descr="anembryonic pregnancy 1.JPG"/>
          <p:cNvPicPr>
            <a:picLocks noChangeAspect="1" noChangeArrowheads="1"/>
          </p:cNvPicPr>
          <p:nvPr/>
        </p:nvPicPr>
        <p:blipFill>
          <a:blip r:embed="rId4" cstate="print"/>
          <a:srcRect/>
          <a:stretch>
            <a:fillRect/>
          </a:stretch>
        </p:blipFill>
        <p:spPr bwMode="auto">
          <a:xfrm>
            <a:off x="523875" y="3724275"/>
            <a:ext cx="3073400" cy="2255838"/>
          </a:xfrm>
          <a:prstGeom prst="rect">
            <a:avLst/>
          </a:prstGeom>
          <a:noFill/>
        </p:spPr>
      </p:pic>
      <p:sp>
        <p:nvSpPr>
          <p:cNvPr id="45063" name="Text Box 7"/>
          <p:cNvSpPr txBox="1">
            <a:spLocks noChangeArrowheads="1"/>
          </p:cNvSpPr>
          <p:nvPr/>
        </p:nvSpPr>
        <p:spPr bwMode="auto">
          <a:xfrm>
            <a:off x="292100" y="6062663"/>
            <a:ext cx="8394700" cy="338137"/>
          </a:xfrm>
          <a:prstGeom prst="rect">
            <a:avLst/>
          </a:prstGeom>
          <a:noFill/>
          <a:ln w="9525">
            <a:noFill/>
            <a:miter lim="800000"/>
            <a:headEnd/>
            <a:tailEnd/>
          </a:ln>
        </p:spPr>
        <p:txBody>
          <a:bodyPr>
            <a:spAutoFit/>
          </a:bodyPr>
          <a:lstStyle/>
          <a:p>
            <a:pPr eaLnBrk="0" hangingPunct="0"/>
            <a:r>
              <a:rPr lang="en-US" sz="1600"/>
              <a:t>Reeves et al 2008.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2" name="Group 13"/>
          <p:cNvGrpSpPr>
            <a:grpSpLocks/>
          </p:cNvGrpSpPr>
          <p:nvPr/>
        </p:nvGrpSpPr>
        <p:grpSpPr bwMode="auto">
          <a:xfrm>
            <a:off x="4676775" y="363538"/>
            <a:ext cx="4030663" cy="5919787"/>
            <a:chOff x="2880" y="238"/>
            <a:chExt cx="2539" cy="3729"/>
          </a:xfrm>
        </p:grpSpPr>
        <p:sp>
          <p:nvSpPr>
            <p:cNvPr id="46087" name="TextBox 13"/>
            <p:cNvSpPr txBox="1">
              <a:spLocks noChangeArrowheads="1"/>
            </p:cNvSpPr>
            <p:nvPr/>
          </p:nvSpPr>
          <p:spPr bwMode="auto">
            <a:xfrm>
              <a:off x="3920" y="3568"/>
              <a:ext cx="704" cy="231"/>
            </a:xfrm>
            <a:prstGeom prst="rect">
              <a:avLst/>
            </a:prstGeom>
            <a:noFill/>
            <a:ln w="9525">
              <a:noFill/>
              <a:miter lim="800000"/>
              <a:headEnd/>
              <a:tailEnd/>
            </a:ln>
          </p:spPr>
          <p:txBody>
            <a:bodyPr>
              <a:spAutoFit/>
            </a:bodyPr>
            <a:lstStyle/>
            <a:p>
              <a:pPr algn="ctr"/>
              <a:r>
                <a:rPr lang="en-US" i="1"/>
                <a:t>more…</a:t>
              </a:r>
            </a:p>
          </p:txBody>
        </p:sp>
        <p:pic>
          <p:nvPicPr>
            <p:cNvPr id="46088" name="Picture 5" descr="clipboard_01.png"/>
            <p:cNvPicPr>
              <a:picLocks noChangeAspect="1"/>
            </p:cNvPicPr>
            <p:nvPr/>
          </p:nvPicPr>
          <p:blipFill>
            <a:blip r:embed="rId3" cstate="print"/>
            <a:srcRect r="41" b="37"/>
            <a:stretch>
              <a:fillRect/>
            </a:stretch>
          </p:blipFill>
          <p:spPr bwMode="auto">
            <a:xfrm rot="556919">
              <a:off x="2880" y="238"/>
              <a:ext cx="2539" cy="3729"/>
            </a:xfrm>
            <a:prstGeom prst="rect">
              <a:avLst/>
            </a:prstGeom>
            <a:noFill/>
            <a:ln w="9525">
              <a:noFill/>
              <a:miter lim="800000"/>
              <a:headEnd/>
              <a:tailEnd/>
            </a:ln>
          </p:spPr>
        </p:pic>
        <p:sp>
          <p:nvSpPr>
            <p:cNvPr id="46089" name="TextBox 6"/>
            <p:cNvSpPr txBox="1">
              <a:spLocks noChangeArrowheads="1"/>
            </p:cNvSpPr>
            <p:nvPr/>
          </p:nvSpPr>
          <p:spPr bwMode="auto">
            <a:xfrm rot="590829">
              <a:off x="2999" y="947"/>
              <a:ext cx="2224" cy="2532"/>
            </a:xfrm>
            <a:prstGeom prst="rect">
              <a:avLst/>
            </a:prstGeom>
            <a:noFill/>
            <a:ln w="9525">
              <a:noFill/>
              <a:miter lim="800000"/>
              <a:headEnd/>
              <a:tailEnd/>
            </a:ln>
          </p:spPr>
          <p:txBody>
            <a:bodyPr>
              <a:spAutoFit/>
            </a:bodyPr>
            <a:lstStyle/>
            <a:p>
              <a:pPr marL="228600" indent="-228600" eaLnBrk="0" hangingPunct="0">
                <a:lnSpc>
                  <a:spcPct val="70000"/>
                </a:lnSpc>
                <a:spcBef>
                  <a:spcPts val="600"/>
                </a:spcBef>
                <a:buClr>
                  <a:srgbClr val="5C5CAE"/>
                </a:buClr>
                <a:buFont typeface="Arial" charset="0"/>
                <a:buChar char="•"/>
              </a:pPr>
              <a:r>
                <a:rPr lang="en-US" sz="2800"/>
                <a:t>Janet  is a 34 year-old G3P2</a:t>
              </a:r>
            </a:p>
            <a:p>
              <a:pPr marL="228600" indent="-228600" eaLnBrk="0" hangingPunct="0">
                <a:lnSpc>
                  <a:spcPct val="70000"/>
                </a:lnSpc>
                <a:spcBef>
                  <a:spcPts val="600"/>
                </a:spcBef>
                <a:buClr>
                  <a:srgbClr val="5C5CAE"/>
                </a:buClr>
                <a:buFont typeface="Arial" charset="0"/>
                <a:buChar char="•"/>
              </a:pPr>
              <a:r>
                <a:rPr lang="en-US" sz="2800"/>
                <a:t>LMP was 8 weeks ago</a:t>
              </a:r>
            </a:p>
            <a:p>
              <a:pPr marL="228600" indent="-228600" eaLnBrk="0" hangingPunct="0">
                <a:lnSpc>
                  <a:spcPct val="70000"/>
                </a:lnSpc>
                <a:spcBef>
                  <a:spcPts val="600"/>
                </a:spcBef>
                <a:buClr>
                  <a:srgbClr val="5C5CAE"/>
                </a:buClr>
                <a:buFont typeface="Arial" charset="0"/>
                <a:buChar char="•"/>
              </a:pPr>
              <a:r>
                <a:rPr lang="en-US" sz="2800"/>
                <a:t>Janet has occasional asthma attacks controlled with an inhaler</a:t>
              </a:r>
            </a:p>
            <a:p>
              <a:pPr marL="228600" indent="-228600" eaLnBrk="0" hangingPunct="0">
                <a:lnSpc>
                  <a:spcPct val="70000"/>
                </a:lnSpc>
                <a:spcBef>
                  <a:spcPts val="600"/>
                </a:spcBef>
                <a:buClr>
                  <a:srgbClr val="5C5CAE"/>
                </a:buClr>
                <a:buFont typeface="Arial" charset="0"/>
                <a:buChar char="•"/>
              </a:pPr>
              <a:r>
                <a:rPr lang="en-US" sz="2800"/>
                <a:t>No other contributory history</a:t>
              </a:r>
            </a:p>
            <a:p>
              <a:pPr marL="228600" indent="-228600" eaLnBrk="0" hangingPunct="0">
                <a:lnSpc>
                  <a:spcPct val="70000"/>
                </a:lnSpc>
                <a:spcBef>
                  <a:spcPts val="600"/>
                </a:spcBef>
                <a:buClr>
                  <a:srgbClr val="5C5CAE"/>
                </a:buClr>
                <a:buFont typeface="Arial" charset="0"/>
                <a:buChar char="•"/>
              </a:pPr>
              <a:r>
                <a:rPr lang="en-US" sz="2800"/>
                <a:t>Requests medical abortion</a:t>
              </a:r>
            </a:p>
          </p:txBody>
        </p:sp>
      </p:grpSp>
      <p:sp>
        <p:nvSpPr>
          <p:cNvPr id="12" name="Rectangle 10"/>
          <p:cNvSpPr>
            <a:spLocks noChangeArrowheads="1"/>
          </p:cNvSpPr>
          <p:nvPr/>
        </p:nvSpPr>
        <p:spPr bwMode="auto">
          <a:xfrm>
            <a:off x="346075" y="4495800"/>
            <a:ext cx="4454525" cy="1570038"/>
          </a:xfrm>
          <a:prstGeom prst="rect">
            <a:avLst/>
          </a:prstGeom>
          <a:noFill/>
          <a:ln w="9525">
            <a:noFill/>
            <a:miter lim="800000"/>
            <a:headEnd/>
            <a:tailEnd/>
          </a:ln>
        </p:spPr>
        <p:txBody>
          <a:bodyPr>
            <a:spAutoFit/>
          </a:bodyPr>
          <a:lstStyle/>
          <a:p>
            <a:r>
              <a:rPr lang="en-US" sz="3200">
                <a:solidFill>
                  <a:schemeClr val="tx2"/>
                </a:solidFill>
              </a:rPr>
              <a:t>Can women with asthma have medical abortion?</a:t>
            </a:r>
          </a:p>
        </p:txBody>
      </p:sp>
      <p:sp>
        <p:nvSpPr>
          <p:cNvPr id="46084" name="Title 1"/>
          <p:cNvSpPr>
            <a:spLocks noGrp="1"/>
          </p:cNvSpPr>
          <p:nvPr>
            <p:ph type="title"/>
          </p:nvPr>
        </p:nvSpPr>
        <p:spPr/>
        <p:txBody>
          <a:bodyPr/>
          <a:lstStyle/>
          <a:p>
            <a:pPr eaLnBrk="1" hangingPunct="1"/>
            <a:r>
              <a:rPr lang="en-US" smtClean="0">
                <a:solidFill>
                  <a:schemeClr val="tx2"/>
                </a:solidFill>
              </a:rPr>
              <a:t>Case Study: Janet</a:t>
            </a:r>
            <a:endParaRPr lang="en-US" sz="2800" smtClean="0">
              <a:solidFill>
                <a:schemeClr val="tx2"/>
              </a:solidFill>
            </a:endParaRPr>
          </a:p>
        </p:txBody>
      </p:sp>
      <p:pic>
        <p:nvPicPr>
          <p:cNvPr id="46085" name="Picture 2" descr="C:\Documents and Settings\fjerstadm\My Documents\Ipas work\National organizations &amp; meetings\ARHP webinar Oct 2010\34-year-old.jpg"/>
          <p:cNvPicPr>
            <a:picLocks noChangeAspect="1" noChangeArrowheads="1"/>
          </p:cNvPicPr>
          <p:nvPr/>
        </p:nvPicPr>
        <p:blipFill>
          <a:blip r:embed="rId4" cstate="print"/>
          <a:srcRect/>
          <a:stretch>
            <a:fillRect/>
          </a:stretch>
        </p:blipFill>
        <p:spPr bwMode="auto">
          <a:xfrm rot="-603831">
            <a:off x="966788" y="1654175"/>
            <a:ext cx="2586037" cy="2568575"/>
          </a:xfrm>
          <a:prstGeom prst="rect">
            <a:avLst/>
          </a:prstGeom>
          <a:noFill/>
          <a:ln w="9525">
            <a:noFill/>
            <a:miter lim="800000"/>
            <a:headEnd/>
            <a:tailEnd/>
          </a:ln>
        </p:spPr>
      </p:pic>
      <p:sp>
        <p:nvSpPr>
          <p:cNvPr id="46086" name="Text Box 7"/>
          <p:cNvSpPr txBox="1">
            <a:spLocks noChangeArrowheads="1"/>
          </p:cNvSpPr>
          <p:nvPr/>
        </p:nvSpPr>
        <p:spPr bwMode="auto">
          <a:xfrm>
            <a:off x="292100" y="6051550"/>
            <a:ext cx="6794500" cy="584200"/>
          </a:xfrm>
          <a:prstGeom prst="rect">
            <a:avLst/>
          </a:prstGeom>
          <a:noFill/>
          <a:ln w="9525">
            <a:noFill/>
            <a:miter lim="800000"/>
            <a:headEnd/>
            <a:tailEnd/>
          </a:ln>
        </p:spPr>
        <p:txBody>
          <a:bodyPr>
            <a:spAutoFit/>
          </a:bodyPr>
          <a:lstStyle/>
          <a:p>
            <a:pPr eaLnBrk="0" hangingPunct="0"/>
            <a:r>
              <a:rPr lang="en-US" sz="1600"/>
              <a:t>Bernstein et al 2004; Creinin  et al 2009; Davey 2006; Christin-Maitre et al 2000; Sitruk-Ware 2006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13"/>
          <p:cNvGrpSpPr>
            <a:grpSpLocks/>
          </p:cNvGrpSpPr>
          <p:nvPr/>
        </p:nvGrpSpPr>
        <p:grpSpPr bwMode="auto">
          <a:xfrm>
            <a:off x="4676775" y="363538"/>
            <a:ext cx="4030663" cy="5919787"/>
            <a:chOff x="2880" y="238"/>
            <a:chExt cx="2539" cy="3729"/>
          </a:xfrm>
        </p:grpSpPr>
        <p:sp>
          <p:nvSpPr>
            <p:cNvPr id="47111" name="TextBox 13"/>
            <p:cNvSpPr txBox="1">
              <a:spLocks noChangeArrowheads="1"/>
            </p:cNvSpPr>
            <p:nvPr/>
          </p:nvSpPr>
          <p:spPr bwMode="auto">
            <a:xfrm>
              <a:off x="3920" y="3568"/>
              <a:ext cx="704" cy="231"/>
            </a:xfrm>
            <a:prstGeom prst="rect">
              <a:avLst/>
            </a:prstGeom>
            <a:noFill/>
            <a:ln w="9525">
              <a:noFill/>
              <a:miter lim="800000"/>
              <a:headEnd/>
              <a:tailEnd/>
            </a:ln>
          </p:spPr>
          <p:txBody>
            <a:bodyPr>
              <a:spAutoFit/>
            </a:bodyPr>
            <a:lstStyle/>
            <a:p>
              <a:pPr algn="ctr"/>
              <a:r>
                <a:rPr lang="en-US" i="1"/>
                <a:t>more…</a:t>
              </a:r>
            </a:p>
          </p:txBody>
        </p:sp>
        <p:pic>
          <p:nvPicPr>
            <p:cNvPr id="47112" name="Picture 5" descr="clipboard_01.png"/>
            <p:cNvPicPr>
              <a:picLocks noChangeAspect="1"/>
            </p:cNvPicPr>
            <p:nvPr/>
          </p:nvPicPr>
          <p:blipFill>
            <a:blip r:embed="rId3" cstate="print"/>
            <a:srcRect r="41" b="37"/>
            <a:stretch>
              <a:fillRect/>
            </a:stretch>
          </p:blipFill>
          <p:spPr bwMode="auto">
            <a:xfrm rot="556919">
              <a:off x="2880" y="238"/>
              <a:ext cx="2539" cy="3729"/>
            </a:xfrm>
            <a:prstGeom prst="rect">
              <a:avLst/>
            </a:prstGeom>
            <a:noFill/>
            <a:ln w="9525">
              <a:noFill/>
              <a:miter lim="800000"/>
              <a:headEnd/>
              <a:tailEnd/>
            </a:ln>
          </p:spPr>
        </p:pic>
        <p:sp>
          <p:nvSpPr>
            <p:cNvPr id="47113" name="TextBox 6"/>
            <p:cNvSpPr txBox="1">
              <a:spLocks noChangeArrowheads="1"/>
            </p:cNvSpPr>
            <p:nvPr/>
          </p:nvSpPr>
          <p:spPr bwMode="auto">
            <a:xfrm rot="590829">
              <a:off x="2999" y="1232"/>
              <a:ext cx="2224" cy="1962"/>
            </a:xfrm>
            <a:prstGeom prst="rect">
              <a:avLst/>
            </a:prstGeom>
            <a:noFill/>
            <a:ln w="9525">
              <a:noFill/>
              <a:miter lim="800000"/>
              <a:headEnd/>
              <a:tailEnd/>
            </a:ln>
          </p:spPr>
          <p:txBody>
            <a:bodyPr>
              <a:spAutoFit/>
            </a:bodyPr>
            <a:lstStyle/>
            <a:p>
              <a:pPr marL="228600" indent="-228600" eaLnBrk="0" hangingPunct="0">
                <a:lnSpc>
                  <a:spcPct val="70000"/>
                </a:lnSpc>
                <a:spcBef>
                  <a:spcPts val="600"/>
                </a:spcBef>
                <a:buClr>
                  <a:srgbClr val="5C5CAE"/>
                </a:buClr>
                <a:buFont typeface="Arial" charset="0"/>
                <a:buChar char="•"/>
              </a:pPr>
              <a:r>
                <a:rPr lang="en-US" sz="2800"/>
                <a:t>Lisa is a 17-year-old G1PO</a:t>
              </a:r>
            </a:p>
            <a:p>
              <a:pPr marL="228600" indent="-228600" eaLnBrk="0" hangingPunct="0">
                <a:lnSpc>
                  <a:spcPct val="70000"/>
                </a:lnSpc>
                <a:spcBef>
                  <a:spcPts val="600"/>
                </a:spcBef>
                <a:buClr>
                  <a:srgbClr val="5C5CAE"/>
                </a:buClr>
                <a:buFont typeface="Arial" charset="0"/>
                <a:buChar char="•"/>
              </a:pPr>
              <a:r>
                <a:rPr lang="en-US" sz="2800"/>
                <a:t>LMP 9 weeks ago</a:t>
              </a:r>
            </a:p>
            <a:p>
              <a:pPr marL="228600" indent="-228600" eaLnBrk="0" hangingPunct="0">
                <a:lnSpc>
                  <a:spcPct val="70000"/>
                </a:lnSpc>
                <a:spcBef>
                  <a:spcPts val="600"/>
                </a:spcBef>
                <a:buClr>
                  <a:srgbClr val="5C5CAE"/>
                </a:buClr>
                <a:buFont typeface="Arial" charset="0"/>
                <a:buChar char="•"/>
              </a:pPr>
              <a:r>
                <a:rPr lang="en-US" sz="2800"/>
                <a:t>Wants medical abortion</a:t>
              </a:r>
            </a:p>
            <a:p>
              <a:pPr marL="228600" indent="-228600" eaLnBrk="0" hangingPunct="0">
                <a:lnSpc>
                  <a:spcPct val="70000"/>
                </a:lnSpc>
                <a:spcBef>
                  <a:spcPts val="600"/>
                </a:spcBef>
                <a:buClr>
                  <a:srgbClr val="5C5CAE"/>
                </a:buClr>
                <a:buFont typeface="Arial" charset="0"/>
                <a:buChar char="•"/>
              </a:pPr>
              <a:r>
                <a:rPr lang="en-US" sz="2800"/>
                <a:t>Has a safe place to take misoprostol</a:t>
              </a:r>
            </a:p>
            <a:p>
              <a:pPr marL="228600" indent="-228600" eaLnBrk="0" hangingPunct="0">
                <a:lnSpc>
                  <a:spcPct val="70000"/>
                </a:lnSpc>
                <a:spcBef>
                  <a:spcPts val="600"/>
                </a:spcBef>
                <a:buClr>
                  <a:srgbClr val="5C5CAE"/>
                </a:buClr>
                <a:buFont typeface="Arial" charset="0"/>
                <a:buChar char="•"/>
              </a:pPr>
              <a:r>
                <a:rPr lang="en-US" sz="2800"/>
                <a:t>Has support of her mother</a:t>
              </a:r>
            </a:p>
          </p:txBody>
        </p:sp>
      </p:grpSp>
      <p:sp>
        <p:nvSpPr>
          <p:cNvPr id="12" name="Rectangle 10"/>
          <p:cNvSpPr>
            <a:spLocks noChangeArrowheads="1"/>
          </p:cNvSpPr>
          <p:nvPr/>
        </p:nvSpPr>
        <p:spPr bwMode="auto">
          <a:xfrm>
            <a:off x="346075" y="4419600"/>
            <a:ext cx="4073525" cy="1384300"/>
          </a:xfrm>
          <a:prstGeom prst="rect">
            <a:avLst/>
          </a:prstGeom>
          <a:noFill/>
          <a:ln w="9525">
            <a:noFill/>
            <a:miter lim="800000"/>
            <a:headEnd/>
            <a:tailEnd/>
          </a:ln>
        </p:spPr>
        <p:txBody>
          <a:bodyPr>
            <a:spAutoFit/>
          </a:bodyPr>
          <a:lstStyle/>
          <a:p>
            <a:r>
              <a:rPr lang="en-US" sz="2800">
                <a:solidFill>
                  <a:schemeClr val="tx2"/>
                </a:solidFill>
              </a:rPr>
              <a:t>Are adolescents appropriate candidates for medical abortion?</a:t>
            </a:r>
          </a:p>
        </p:txBody>
      </p:sp>
      <p:sp>
        <p:nvSpPr>
          <p:cNvPr id="47108" name="Title 1"/>
          <p:cNvSpPr>
            <a:spLocks noGrp="1"/>
          </p:cNvSpPr>
          <p:nvPr>
            <p:ph type="title"/>
          </p:nvPr>
        </p:nvSpPr>
        <p:spPr/>
        <p:txBody>
          <a:bodyPr/>
          <a:lstStyle/>
          <a:p>
            <a:pPr eaLnBrk="1" hangingPunct="1"/>
            <a:r>
              <a:rPr lang="en-US" smtClean="0">
                <a:solidFill>
                  <a:schemeClr val="tx2"/>
                </a:solidFill>
              </a:rPr>
              <a:t>Case Study: Lisa</a:t>
            </a:r>
            <a:endParaRPr lang="en-US" sz="2800" smtClean="0">
              <a:solidFill>
                <a:schemeClr val="tx2"/>
              </a:solidFill>
            </a:endParaRPr>
          </a:p>
        </p:txBody>
      </p:sp>
      <p:pic>
        <p:nvPicPr>
          <p:cNvPr id="47109" name="Picture 2" descr="C:\Documents and Settings\fjerstadm\My Documents\PPFA files\Work photos\for Creative Fusion mife brochures &amp; materials\These photos are possibilities\cute patient looking at clinician.tif"/>
          <p:cNvPicPr>
            <a:picLocks noChangeAspect="1" noChangeArrowheads="1"/>
          </p:cNvPicPr>
          <p:nvPr/>
        </p:nvPicPr>
        <p:blipFill>
          <a:blip r:embed="rId4" cstate="print"/>
          <a:srcRect/>
          <a:stretch>
            <a:fillRect/>
          </a:stretch>
        </p:blipFill>
        <p:spPr bwMode="auto">
          <a:xfrm rot="-604752">
            <a:off x="1362075" y="1430338"/>
            <a:ext cx="1779588" cy="2668587"/>
          </a:xfrm>
          <a:prstGeom prst="rect">
            <a:avLst/>
          </a:prstGeom>
          <a:noFill/>
          <a:ln w="9525">
            <a:noFill/>
            <a:miter lim="800000"/>
            <a:headEnd/>
            <a:tailEnd/>
          </a:ln>
        </p:spPr>
      </p:pic>
      <p:sp>
        <p:nvSpPr>
          <p:cNvPr id="47110" name="Text Box 7"/>
          <p:cNvSpPr txBox="1">
            <a:spLocks noChangeArrowheads="1"/>
          </p:cNvSpPr>
          <p:nvPr/>
        </p:nvSpPr>
        <p:spPr bwMode="auto">
          <a:xfrm>
            <a:off x="292100" y="6051550"/>
            <a:ext cx="5321300" cy="338138"/>
          </a:xfrm>
          <a:prstGeom prst="rect">
            <a:avLst/>
          </a:prstGeom>
          <a:noFill/>
          <a:ln w="9525">
            <a:noFill/>
            <a:miter lim="800000"/>
            <a:headEnd/>
            <a:tailEnd/>
          </a:ln>
        </p:spPr>
        <p:txBody>
          <a:bodyPr wrap="none">
            <a:spAutoFit/>
          </a:bodyPr>
          <a:lstStyle/>
          <a:p>
            <a:pPr eaLnBrk="0" hangingPunct="0"/>
            <a:r>
              <a:rPr lang="en-US" sz="1600"/>
              <a:t>Phelps et al 2001; Niinimaki et al 2009; Li-Wei et al 2009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Abortions by Length of Pregnancy</a:t>
            </a:r>
          </a:p>
        </p:txBody>
      </p:sp>
      <p:sp>
        <p:nvSpPr>
          <p:cNvPr id="7171" name="Text Box 3"/>
          <p:cNvSpPr txBox="1">
            <a:spLocks noChangeArrowheads="1"/>
          </p:cNvSpPr>
          <p:nvPr/>
        </p:nvSpPr>
        <p:spPr bwMode="auto">
          <a:xfrm>
            <a:off x="292100" y="6049963"/>
            <a:ext cx="7491413" cy="338137"/>
          </a:xfrm>
          <a:prstGeom prst="rect">
            <a:avLst/>
          </a:prstGeom>
          <a:noFill/>
          <a:ln w="9525">
            <a:noFill/>
            <a:miter lim="800000"/>
            <a:headEnd/>
            <a:tailEnd/>
          </a:ln>
        </p:spPr>
        <p:txBody>
          <a:bodyPr>
            <a:spAutoFit/>
          </a:bodyPr>
          <a:lstStyle/>
          <a:p>
            <a:r>
              <a:rPr lang="en-US" altLang="en-US" sz="1600"/>
              <a:t>Strauss LT, et al. </a:t>
            </a:r>
            <a:r>
              <a:rPr lang="en-US" altLang="en-US" sz="1600" i="1"/>
              <a:t>MMWR</a:t>
            </a:r>
            <a:r>
              <a:rPr lang="en-US" altLang="en-US" sz="1600"/>
              <a:t>. 2006</a:t>
            </a:r>
          </a:p>
        </p:txBody>
      </p:sp>
      <p:grpSp>
        <p:nvGrpSpPr>
          <p:cNvPr id="7172" name="Group 11"/>
          <p:cNvGrpSpPr>
            <a:grpSpLocks/>
          </p:cNvGrpSpPr>
          <p:nvPr/>
        </p:nvGrpSpPr>
        <p:grpSpPr bwMode="auto">
          <a:xfrm>
            <a:off x="5588000" y="1851025"/>
            <a:ext cx="2538413" cy="2817813"/>
            <a:chOff x="3520" y="1166"/>
            <a:chExt cx="1599" cy="1775"/>
          </a:xfrm>
        </p:grpSpPr>
        <p:sp>
          <p:nvSpPr>
            <p:cNvPr id="7182" name="Rectangle 12"/>
            <p:cNvSpPr>
              <a:spLocks noChangeArrowheads="1"/>
            </p:cNvSpPr>
            <p:nvPr/>
          </p:nvSpPr>
          <p:spPr bwMode="auto">
            <a:xfrm>
              <a:off x="4044" y="1515"/>
              <a:ext cx="144" cy="144"/>
            </a:xfrm>
            <a:prstGeom prst="rect">
              <a:avLst/>
            </a:prstGeom>
            <a:solidFill>
              <a:srgbClr val="CC0066"/>
            </a:solidFill>
            <a:ln w="9525">
              <a:noFill/>
              <a:miter lim="800000"/>
              <a:headEnd/>
              <a:tailEnd/>
            </a:ln>
          </p:spPr>
          <p:txBody>
            <a:bodyPr/>
            <a:lstStyle/>
            <a:p>
              <a:endParaRPr lang="en-US"/>
            </a:p>
          </p:txBody>
        </p:sp>
        <p:sp>
          <p:nvSpPr>
            <p:cNvPr id="7183" name="Rectangle 13"/>
            <p:cNvSpPr>
              <a:spLocks noChangeArrowheads="1"/>
            </p:cNvSpPr>
            <p:nvPr/>
          </p:nvSpPr>
          <p:spPr bwMode="auto">
            <a:xfrm>
              <a:off x="4239" y="1465"/>
              <a:ext cx="212" cy="230"/>
            </a:xfrm>
            <a:prstGeom prst="rect">
              <a:avLst/>
            </a:prstGeom>
            <a:noFill/>
            <a:ln w="9525">
              <a:noFill/>
              <a:miter lim="800000"/>
              <a:headEnd/>
              <a:tailEnd/>
            </a:ln>
          </p:spPr>
          <p:txBody>
            <a:bodyPr wrap="none" lIns="0" tIns="0" rIns="0" bIns="0">
              <a:spAutoFit/>
            </a:bodyPr>
            <a:lstStyle/>
            <a:p>
              <a:r>
                <a:rPr lang="en-US" sz="2400">
                  <a:cs typeface="Arial" charset="0"/>
                </a:rPr>
                <a:t>≤</a:t>
              </a:r>
              <a:r>
                <a:rPr lang="en-US" sz="2400"/>
                <a:t>8</a:t>
              </a:r>
            </a:p>
          </p:txBody>
        </p:sp>
        <p:sp>
          <p:nvSpPr>
            <p:cNvPr id="7184" name="Rectangle 14"/>
            <p:cNvSpPr>
              <a:spLocks noChangeArrowheads="1"/>
            </p:cNvSpPr>
            <p:nvPr/>
          </p:nvSpPr>
          <p:spPr bwMode="auto">
            <a:xfrm>
              <a:off x="4044" y="1761"/>
              <a:ext cx="144" cy="144"/>
            </a:xfrm>
            <a:prstGeom prst="rect">
              <a:avLst/>
            </a:prstGeom>
            <a:solidFill>
              <a:srgbClr val="0066CC"/>
            </a:solidFill>
            <a:ln w="9525">
              <a:noFill/>
              <a:miter lim="800000"/>
              <a:headEnd/>
              <a:tailEnd/>
            </a:ln>
          </p:spPr>
          <p:txBody>
            <a:bodyPr/>
            <a:lstStyle/>
            <a:p>
              <a:endParaRPr lang="en-US"/>
            </a:p>
          </p:txBody>
        </p:sp>
        <p:sp>
          <p:nvSpPr>
            <p:cNvPr id="7185" name="Rectangle 15"/>
            <p:cNvSpPr>
              <a:spLocks noChangeArrowheads="1"/>
            </p:cNvSpPr>
            <p:nvPr/>
          </p:nvSpPr>
          <p:spPr bwMode="auto">
            <a:xfrm>
              <a:off x="4239" y="1714"/>
              <a:ext cx="587" cy="230"/>
            </a:xfrm>
            <a:prstGeom prst="rect">
              <a:avLst/>
            </a:prstGeom>
            <a:noFill/>
            <a:ln w="9525">
              <a:noFill/>
              <a:miter lim="800000"/>
              <a:headEnd/>
              <a:tailEnd/>
            </a:ln>
          </p:spPr>
          <p:txBody>
            <a:bodyPr wrap="none" lIns="0" tIns="0" rIns="0" bIns="0">
              <a:spAutoFit/>
            </a:bodyPr>
            <a:lstStyle/>
            <a:p>
              <a:r>
                <a:rPr lang="en-US" sz="2400"/>
                <a:t>9 to 10</a:t>
              </a:r>
            </a:p>
          </p:txBody>
        </p:sp>
        <p:sp>
          <p:nvSpPr>
            <p:cNvPr id="7186" name="Rectangle 16"/>
            <p:cNvSpPr>
              <a:spLocks noChangeArrowheads="1"/>
            </p:cNvSpPr>
            <p:nvPr/>
          </p:nvSpPr>
          <p:spPr bwMode="auto">
            <a:xfrm>
              <a:off x="4044" y="2007"/>
              <a:ext cx="144" cy="144"/>
            </a:xfrm>
            <a:prstGeom prst="rect">
              <a:avLst/>
            </a:prstGeom>
            <a:solidFill>
              <a:schemeClr val="tx2"/>
            </a:solidFill>
            <a:ln w="9525">
              <a:noFill/>
              <a:miter lim="800000"/>
              <a:headEnd/>
              <a:tailEnd/>
            </a:ln>
          </p:spPr>
          <p:txBody>
            <a:bodyPr/>
            <a:lstStyle/>
            <a:p>
              <a:endParaRPr lang="en-US"/>
            </a:p>
          </p:txBody>
        </p:sp>
        <p:sp>
          <p:nvSpPr>
            <p:cNvPr id="7187" name="Rectangle 17"/>
            <p:cNvSpPr>
              <a:spLocks noChangeArrowheads="1"/>
            </p:cNvSpPr>
            <p:nvPr/>
          </p:nvSpPr>
          <p:spPr bwMode="auto">
            <a:xfrm>
              <a:off x="4239" y="1963"/>
              <a:ext cx="694" cy="230"/>
            </a:xfrm>
            <a:prstGeom prst="rect">
              <a:avLst/>
            </a:prstGeom>
            <a:noFill/>
            <a:ln w="9525">
              <a:noFill/>
              <a:miter lim="800000"/>
              <a:headEnd/>
              <a:tailEnd/>
            </a:ln>
          </p:spPr>
          <p:txBody>
            <a:bodyPr wrap="none" lIns="0" tIns="0" rIns="0" bIns="0">
              <a:spAutoFit/>
            </a:bodyPr>
            <a:lstStyle/>
            <a:p>
              <a:r>
                <a:rPr lang="en-US" sz="2400"/>
                <a:t>11 to 12</a:t>
              </a:r>
            </a:p>
          </p:txBody>
        </p:sp>
        <p:sp>
          <p:nvSpPr>
            <p:cNvPr id="7188" name="Rectangle 18"/>
            <p:cNvSpPr>
              <a:spLocks noChangeArrowheads="1"/>
            </p:cNvSpPr>
            <p:nvPr/>
          </p:nvSpPr>
          <p:spPr bwMode="auto">
            <a:xfrm>
              <a:off x="4044" y="2254"/>
              <a:ext cx="144" cy="144"/>
            </a:xfrm>
            <a:prstGeom prst="rect">
              <a:avLst/>
            </a:prstGeom>
            <a:solidFill>
              <a:srgbClr val="808080"/>
            </a:solidFill>
            <a:ln w="9525">
              <a:noFill/>
              <a:miter lim="800000"/>
              <a:headEnd/>
              <a:tailEnd/>
            </a:ln>
          </p:spPr>
          <p:txBody>
            <a:bodyPr/>
            <a:lstStyle/>
            <a:p>
              <a:endParaRPr lang="en-US"/>
            </a:p>
          </p:txBody>
        </p:sp>
        <p:sp>
          <p:nvSpPr>
            <p:cNvPr id="7189" name="Rectangle 19"/>
            <p:cNvSpPr>
              <a:spLocks noChangeArrowheads="1"/>
            </p:cNvSpPr>
            <p:nvPr/>
          </p:nvSpPr>
          <p:spPr bwMode="auto">
            <a:xfrm>
              <a:off x="4239" y="2212"/>
              <a:ext cx="694" cy="230"/>
            </a:xfrm>
            <a:prstGeom prst="rect">
              <a:avLst/>
            </a:prstGeom>
            <a:noFill/>
            <a:ln w="9525">
              <a:noFill/>
              <a:miter lim="800000"/>
              <a:headEnd/>
              <a:tailEnd/>
            </a:ln>
          </p:spPr>
          <p:txBody>
            <a:bodyPr wrap="none" lIns="0" tIns="0" rIns="0" bIns="0">
              <a:spAutoFit/>
            </a:bodyPr>
            <a:lstStyle/>
            <a:p>
              <a:r>
                <a:rPr lang="en-US" sz="2400"/>
                <a:t>13 to 15</a:t>
              </a:r>
            </a:p>
          </p:txBody>
        </p:sp>
        <p:sp>
          <p:nvSpPr>
            <p:cNvPr id="7190" name="Rectangle 20"/>
            <p:cNvSpPr>
              <a:spLocks noChangeArrowheads="1"/>
            </p:cNvSpPr>
            <p:nvPr/>
          </p:nvSpPr>
          <p:spPr bwMode="auto">
            <a:xfrm>
              <a:off x="4044" y="2500"/>
              <a:ext cx="144" cy="144"/>
            </a:xfrm>
            <a:prstGeom prst="rect">
              <a:avLst/>
            </a:prstGeom>
            <a:solidFill>
              <a:schemeClr val="accent1"/>
            </a:solidFill>
            <a:ln w="9525">
              <a:noFill/>
              <a:miter lim="800000"/>
              <a:headEnd/>
              <a:tailEnd/>
            </a:ln>
          </p:spPr>
          <p:txBody>
            <a:bodyPr/>
            <a:lstStyle/>
            <a:p>
              <a:endParaRPr lang="en-US"/>
            </a:p>
          </p:txBody>
        </p:sp>
        <p:sp>
          <p:nvSpPr>
            <p:cNvPr id="7191" name="Rectangle 21"/>
            <p:cNvSpPr>
              <a:spLocks noChangeArrowheads="1"/>
            </p:cNvSpPr>
            <p:nvPr/>
          </p:nvSpPr>
          <p:spPr bwMode="auto">
            <a:xfrm>
              <a:off x="4239" y="2461"/>
              <a:ext cx="694" cy="230"/>
            </a:xfrm>
            <a:prstGeom prst="rect">
              <a:avLst/>
            </a:prstGeom>
            <a:noFill/>
            <a:ln w="9525">
              <a:noFill/>
              <a:miter lim="800000"/>
              <a:headEnd/>
              <a:tailEnd/>
            </a:ln>
          </p:spPr>
          <p:txBody>
            <a:bodyPr wrap="none" lIns="0" tIns="0" rIns="0" bIns="0">
              <a:spAutoFit/>
            </a:bodyPr>
            <a:lstStyle/>
            <a:p>
              <a:r>
                <a:rPr lang="en-US" sz="2400"/>
                <a:t>16 to 20</a:t>
              </a:r>
            </a:p>
          </p:txBody>
        </p:sp>
        <p:sp>
          <p:nvSpPr>
            <p:cNvPr id="7192" name="Rectangle 22"/>
            <p:cNvSpPr>
              <a:spLocks noChangeArrowheads="1"/>
            </p:cNvSpPr>
            <p:nvPr/>
          </p:nvSpPr>
          <p:spPr bwMode="auto">
            <a:xfrm>
              <a:off x="4044" y="2747"/>
              <a:ext cx="144" cy="144"/>
            </a:xfrm>
            <a:prstGeom prst="rect">
              <a:avLst/>
            </a:prstGeom>
            <a:solidFill>
              <a:srgbClr val="FF99CC"/>
            </a:solidFill>
            <a:ln w="9525">
              <a:noFill/>
              <a:miter lim="800000"/>
              <a:headEnd/>
              <a:tailEnd/>
            </a:ln>
          </p:spPr>
          <p:txBody>
            <a:bodyPr/>
            <a:lstStyle/>
            <a:p>
              <a:endParaRPr lang="en-US"/>
            </a:p>
          </p:txBody>
        </p:sp>
        <p:sp>
          <p:nvSpPr>
            <p:cNvPr id="7193" name="Rectangle 23"/>
            <p:cNvSpPr>
              <a:spLocks noChangeArrowheads="1"/>
            </p:cNvSpPr>
            <p:nvPr/>
          </p:nvSpPr>
          <p:spPr bwMode="auto">
            <a:xfrm>
              <a:off x="4239" y="2711"/>
              <a:ext cx="319" cy="230"/>
            </a:xfrm>
            <a:prstGeom prst="rect">
              <a:avLst/>
            </a:prstGeom>
            <a:noFill/>
            <a:ln w="9525">
              <a:noFill/>
              <a:miter lim="800000"/>
              <a:headEnd/>
              <a:tailEnd/>
            </a:ln>
          </p:spPr>
          <p:txBody>
            <a:bodyPr wrap="none" lIns="0" tIns="0" rIns="0" bIns="0">
              <a:spAutoFit/>
            </a:bodyPr>
            <a:lstStyle/>
            <a:p>
              <a:r>
                <a:rPr lang="en-US" sz="2400">
                  <a:cs typeface="Arial" charset="0"/>
                </a:rPr>
                <a:t>≥</a:t>
              </a:r>
              <a:r>
                <a:rPr lang="en-US" sz="2400"/>
                <a:t>21</a:t>
              </a:r>
            </a:p>
          </p:txBody>
        </p:sp>
        <p:sp>
          <p:nvSpPr>
            <p:cNvPr id="7194" name="Text Box 24"/>
            <p:cNvSpPr txBox="1">
              <a:spLocks noChangeArrowheads="1"/>
            </p:cNvSpPr>
            <p:nvPr/>
          </p:nvSpPr>
          <p:spPr bwMode="auto">
            <a:xfrm>
              <a:off x="3520" y="1166"/>
              <a:ext cx="1599" cy="288"/>
            </a:xfrm>
            <a:prstGeom prst="rect">
              <a:avLst/>
            </a:prstGeom>
            <a:noFill/>
            <a:ln w="9525">
              <a:noFill/>
              <a:miter lim="800000"/>
              <a:headEnd/>
              <a:tailEnd/>
            </a:ln>
          </p:spPr>
          <p:txBody>
            <a:bodyPr>
              <a:spAutoFit/>
            </a:bodyPr>
            <a:lstStyle/>
            <a:p>
              <a:pPr>
                <a:spcBef>
                  <a:spcPct val="50000"/>
                </a:spcBef>
              </a:pPr>
              <a:r>
                <a:rPr lang="en-US" sz="2400"/>
                <a:t>Weeks Gestation</a:t>
              </a:r>
            </a:p>
          </p:txBody>
        </p:sp>
      </p:grpSp>
      <p:grpSp>
        <p:nvGrpSpPr>
          <p:cNvPr id="7173" name="Group 25"/>
          <p:cNvGrpSpPr>
            <a:grpSpLocks/>
          </p:cNvGrpSpPr>
          <p:nvPr/>
        </p:nvGrpSpPr>
        <p:grpSpPr bwMode="auto">
          <a:xfrm>
            <a:off x="992188" y="1379538"/>
            <a:ext cx="4113212" cy="4524375"/>
            <a:chOff x="625" y="869"/>
            <a:chExt cx="2591" cy="2850"/>
          </a:xfrm>
        </p:grpSpPr>
        <p:pic>
          <p:nvPicPr>
            <p:cNvPr id="7174" name="Picture 26" descr="Group 71_pptX"/>
            <p:cNvPicPr>
              <a:picLocks noChangeAspect="1" noChangeArrowheads="1"/>
            </p:cNvPicPr>
            <p:nvPr>
              <p:custDataLst>
                <p:tags r:id="rId1"/>
              </p:custDataLst>
            </p:nvPr>
          </p:nvPicPr>
          <p:blipFill>
            <a:blip r:embed="rId4" cstate="print"/>
            <a:srcRect/>
            <a:stretch>
              <a:fillRect/>
            </a:stretch>
          </p:blipFill>
          <p:spPr bwMode="auto">
            <a:xfrm>
              <a:off x="625" y="1168"/>
              <a:ext cx="2591" cy="2551"/>
            </a:xfrm>
            <a:prstGeom prst="rect">
              <a:avLst/>
            </a:prstGeom>
            <a:noFill/>
            <a:ln w="9525">
              <a:noFill/>
              <a:miter lim="800000"/>
              <a:headEnd/>
              <a:tailEnd/>
            </a:ln>
          </p:spPr>
        </p:pic>
        <p:sp>
          <p:nvSpPr>
            <p:cNvPr id="7175" name="Text Box 27"/>
            <p:cNvSpPr txBox="1">
              <a:spLocks noChangeArrowheads="1"/>
            </p:cNvSpPr>
            <p:nvPr/>
          </p:nvSpPr>
          <p:spPr bwMode="auto">
            <a:xfrm>
              <a:off x="2346" y="2267"/>
              <a:ext cx="525" cy="291"/>
            </a:xfrm>
            <a:prstGeom prst="rect">
              <a:avLst/>
            </a:prstGeom>
            <a:noFill/>
            <a:ln w="9525">
              <a:noFill/>
              <a:miter lim="800000"/>
              <a:headEnd/>
              <a:tailEnd/>
            </a:ln>
          </p:spPr>
          <p:txBody>
            <a:bodyPr>
              <a:spAutoFit/>
            </a:bodyPr>
            <a:lstStyle/>
            <a:p>
              <a:pPr>
                <a:spcBef>
                  <a:spcPct val="50000"/>
                </a:spcBef>
              </a:pPr>
              <a:r>
                <a:rPr lang="en-US" sz="2400" b="1">
                  <a:solidFill>
                    <a:schemeClr val="bg1"/>
                  </a:solidFill>
                </a:rPr>
                <a:t>61%</a:t>
              </a:r>
            </a:p>
          </p:txBody>
        </p:sp>
        <p:sp>
          <p:nvSpPr>
            <p:cNvPr id="7176" name="Text Box 28"/>
            <p:cNvSpPr txBox="1">
              <a:spLocks noChangeArrowheads="1"/>
            </p:cNvSpPr>
            <p:nvPr/>
          </p:nvSpPr>
          <p:spPr bwMode="auto">
            <a:xfrm>
              <a:off x="1019" y="2482"/>
              <a:ext cx="511" cy="291"/>
            </a:xfrm>
            <a:prstGeom prst="rect">
              <a:avLst/>
            </a:prstGeom>
            <a:noFill/>
            <a:ln w="9525">
              <a:noFill/>
              <a:miter lim="800000"/>
              <a:headEnd/>
              <a:tailEnd/>
            </a:ln>
          </p:spPr>
          <p:txBody>
            <a:bodyPr>
              <a:spAutoFit/>
            </a:bodyPr>
            <a:lstStyle/>
            <a:p>
              <a:pPr>
                <a:spcBef>
                  <a:spcPct val="50000"/>
                </a:spcBef>
              </a:pPr>
              <a:r>
                <a:rPr lang="en-US" sz="2400" b="1">
                  <a:solidFill>
                    <a:schemeClr val="bg1"/>
                  </a:solidFill>
                </a:rPr>
                <a:t>18%</a:t>
              </a:r>
            </a:p>
          </p:txBody>
        </p:sp>
        <p:sp>
          <p:nvSpPr>
            <p:cNvPr id="7177" name="Text Box 29"/>
            <p:cNvSpPr txBox="1">
              <a:spLocks noChangeArrowheads="1"/>
            </p:cNvSpPr>
            <p:nvPr/>
          </p:nvSpPr>
          <p:spPr bwMode="auto">
            <a:xfrm>
              <a:off x="935" y="1782"/>
              <a:ext cx="539" cy="291"/>
            </a:xfrm>
            <a:prstGeom prst="rect">
              <a:avLst/>
            </a:prstGeom>
            <a:noFill/>
            <a:ln w="9525">
              <a:noFill/>
              <a:miter lim="800000"/>
              <a:headEnd/>
              <a:tailEnd/>
            </a:ln>
          </p:spPr>
          <p:txBody>
            <a:bodyPr>
              <a:spAutoFit/>
            </a:bodyPr>
            <a:lstStyle/>
            <a:p>
              <a:pPr>
                <a:spcBef>
                  <a:spcPct val="50000"/>
                </a:spcBef>
              </a:pPr>
              <a:r>
                <a:rPr lang="en-US" sz="2400" b="1">
                  <a:solidFill>
                    <a:schemeClr val="bg1"/>
                  </a:solidFill>
                </a:rPr>
                <a:t>10%</a:t>
              </a:r>
            </a:p>
          </p:txBody>
        </p:sp>
        <p:sp>
          <p:nvSpPr>
            <p:cNvPr id="7178" name="Text Box 30"/>
            <p:cNvSpPr txBox="1">
              <a:spLocks noChangeArrowheads="1"/>
            </p:cNvSpPr>
            <p:nvPr/>
          </p:nvSpPr>
          <p:spPr bwMode="auto">
            <a:xfrm>
              <a:off x="1308" y="1395"/>
              <a:ext cx="406" cy="291"/>
            </a:xfrm>
            <a:prstGeom prst="rect">
              <a:avLst/>
            </a:prstGeom>
            <a:noFill/>
            <a:ln w="9525">
              <a:noFill/>
              <a:miter lim="800000"/>
              <a:headEnd/>
              <a:tailEnd/>
            </a:ln>
          </p:spPr>
          <p:txBody>
            <a:bodyPr>
              <a:spAutoFit/>
            </a:bodyPr>
            <a:lstStyle/>
            <a:p>
              <a:pPr>
                <a:spcBef>
                  <a:spcPct val="50000"/>
                </a:spcBef>
              </a:pPr>
              <a:r>
                <a:rPr lang="en-US" sz="2400" b="1">
                  <a:solidFill>
                    <a:schemeClr val="bg1"/>
                  </a:solidFill>
                </a:rPr>
                <a:t>6%</a:t>
              </a:r>
            </a:p>
          </p:txBody>
        </p:sp>
        <p:sp>
          <p:nvSpPr>
            <p:cNvPr id="7179" name="Text Box 31"/>
            <p:cNvSpPr txBox="1">
              <a:spLocks noChangeArrowheads="1"/>
            </p:cNvSpPr>
            <p:nvPr/>
          </p:nvSpPr>
          <p:spPr bwMode="auto">
            <a:xfrm>
              <a:off x="1770" y="869"/>
              <a:ext cx="415" cy="291"/>
            </a:xfrm>
            <a:prstGeom prst="rect">
              <a:avLst/>
            </a:prstGeom>
            <a:noFill/>
            <a:ln w="9525">
              <a:noFill/>
              <a:miter lim="800000"/>
              <a:headEnd/>
              <a:tailEnd/>
            </a:ln>
          </p:spPr>
          <p:txBody>
            <a:bodyPr>
              <a:spAutoFit/>
            </a:bodyPr>
            <a:lstStyle/>
            <a:p>
              <a:pPr>
                <a:spcBef>
                  <a:spcPct val="50000"/>
                </a:spcBef>
              </a:pPr>
              <a:r>
                <a:rPr lang="en-US" sz="2400"/>
                <a:t>1%</a:t>
              </a:r>
            </a:p>
          </p:txBody>
        </p:sp>
        <p:sp>
          <p:nvSpPr>
            <p:cNvPr id="7180" name="Text Box 32"/>
            <p:cNvSpPr txBox="1">
              <a:spLocks noChangeArrowheads="1"/>
            </p:cNvSpPr>
            <p:nvPr/>
          </p:nvSpPr>
          <p:spPr bwMode="auto">
            <a:xfrm>
              <a:off x="1616" y="1213"/>
              <a:ext cx="434" cy="291"/>
            </a:xfrm>
            <a:prstGeom prst="rect">
              <a:avLst/>
            </a:prstGeom>
            <a:noFill/>
            <a:ln w="9525">
              <a:noFill/>
              <a:miter lim="800000"/>
              <a:headEnd/>
              <a:tailEnd/>
            </a:ln>
          </p:spPr>
          <p:txBody>
            <a:bodyPr>
              <a:spAutoFit/>
            </a:bodyPr>
            <a:lstStyle/>
            <a:p>
              <a:pPr>
                <a:spcBef>
                  <a:spcPct val="50000"/>
                </a:spcBef>
              </a:pPr>
              <a:r>
                <a:rPr lang="en-US" sz="2400" b="1">
                  <a:solidFill>
                    <a:schemeClr val="bg1"/>
                  </a:solidFill>
                </a:rPr>
                <a:t>4%</a:t>
              </a:r>
            </a:p>
          </p:txBody>
        </p:sp>
        <p:sp>
          <p:nvSpPr>
            <p:cNvPr id="7181" name="Line 33"/>
            <p:cNvSpPr>
              <a:spLocks noChangeShapeType="1"/>
            </p:cNvSpPr>
            <p:nvPr/>
          </p:nvSpPr>
          <p:spPr bwMode="auto">
            <a:xfrm>
              <a:off x="1934" y="1096"/>
              <a:ext cx="0" cy="164"/>
            </a:xfrm>
            <a:prstGeom prst="line">
              <a:avLst/>
            </a:prstGeom>
            <a:noFill/>
            <a:ln w="9525">
              <a:solidFill>
                <a:schemeClr val="tx1"/>
              </a:solidFill>
              <a:round/>
              <a:headEnd/>
              <a:tailEnd/>
            </a:ln>
          </p:spPr>
          <p:txBody>
            <a:bodyPr/>
            <a:lstStyle/>
            <a:p>
              <a:endParaRPr lang="en-GB"/>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Medication Abortion</a:t>
            </a:r>
          </a:p>
        </p:txBody>
      </p:sp>
      <p:grpSp>
        <p:nvGrpSpPr>
          <p:cNvPr id="8195" name="Group 7"/>
          <p:cNvGrpSpPr>
            <a:grpSpLocks/>
          </p:cNvGrpSpPr>
          <p:nvPr/>
        </p:nvGrpSpPr>
        <p:grpSpPr bwMode="auto">
          <a:xfrm>
            <a:off x="2784475" y="1481138"/>
            <a:ext cx="3844925" cy="4614862"/>
            <a:chOff x="1541" y="892"/>
            <a:chExt cx="2251" cy="2998"/>
          </a:xfrm>
        </p:grpSpPr>
        <p:pic>
          <p:nvPicPr>
            <p:cNvPr id="8197" name="Picture 5" descr="Rectangle 9_pptX"/>
            <p:cNvPicPr>
              <a:picLocks noChangeAspect="1" noChangeArrowheads="1"/>
            </p:cNvPicPr>
            <p:nvPr>
              <p:custDataLst>
                <p:tags r:id="rId1"/>
              </p:custDataLst>
            </p:nvPr>
          </p:nvPicPr>
          <p:blipFill>
            <a:blip r:embed="rId4" cstate="print"/>
            <a:srcRect/>
            <a:stretch>
              <a:fillRect/>
            </a:stretch>
          </p:blipFill>
          <p:spPr bwMode="invGray">
            <a:xfrm>
              <a:off x="1541" y="892"/>
              <a:ext cx="2251" cy="2998"/>
            </a:xfrm>
            <a:prstGeom prst="rect">
              <a:avLst/>
            </a:prstGeom>
            <a:noFill/>
            <a:ln w="9525">
              <a:noFill/>
              <a:miter lim="800000"/>
              <a:headEnd/>
              <a:tailEnd/>
            </a:ln>
          </p:spPr>
        </p:pic>
        <p:pic>
          <p:nvPicPr>
            <p:cNvPr id="8198" name="Picture 3" descr="thispill"/>
            <p:cNvPicPr>
              <a:picLocks noChangeAspect="1" noChangeArrowheads="1"/>
            </p:cNvPicPr>
            <p:nvPr/>
          </p:nvPicPr>
          <p:blipFill>
            <a:blip r:embed="rId5" cstate="print"/>
            <a:srcRect/>
            <a:stretch>
              <a:fillRect/>
            </a:stretch>
          </p:blipFill>
          <p:spPr bwMode="auto">
            <a:xfrm>
              <a:off x="1592" y="943"/>
              <a:ext cx="2092" cy="2817"/>
            </a:xfrm>
            <a:prstGeom prst="rect">
              <a:avLst/>
            </a:prstGeom>
            <a:noFill/>
            <a:ln w="9525">
              <a:noFill/>
              <a:miter lim="800000"/>
              <a:headEnd/>
              <a:tailEnd/>
            </a:ln>
          </p:spPr>
        </p:pic>
      </p:grpSp>
      <p:sp>
        <p:nvSpPr>
          <p:cNvPr id="8196" name="Text Box 6"/>
          <p:cNvSpPr txBox="1">
            <a:spLocks noChangeArrowheads="1"/>
          </p:cNvSpPr>
          <p:nvPr/>
        </p:nvSpPr>
        <p:spPr bwMode="auto">
          <a:xfrm>
            <a:off x="292100" y="6051550"/>
            <a:ext cx="5610225" cy="338138"/>
          </a:xfrm>
          <a:prstGeom prst="rect">
            <a:avLst/>
          </a:prstGeom>
          <a:noFill/>
          <a:ln w="9525">
            <a:noFill/>
            <a:miter lim="800000"/>
            <a:headEnd/>
            <a:tailEnd/>
          </a:ln>
        </p:spPr>
        <p:txBody>
          <a:bodyPr wrap="none">
            <a:spAutoFit/>
          </a:bodyPr>
          <a:lstStyle/>
          <a:p>
            <a:pPr eaLnBrk="0" hangingPunct="0"/>
            <a:r>
              <a:rPr lang="en-US" altLang="en-US" sz="1600"/>
              <a:t>Jones RK, Henshaw SK. </a:t>
            </a:r>
            <a:r>
              <a:rPr lang="en-US" altLang="en-US" sz="1600" i="1"/>
              <a:t>Perspet Sex Reprod Health</a:t>
            </a:r>
            <a:r>
              <a:rPr lang="en-US" altLang="en-US" sz="1600"/>
              <a:t>. 2002.</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38138" y="228600"/>
            <a:ext cx="8264525" cy="1143000"/>
          </a:xfrm>
        </p:spPr>
        <p:txBody>
          <a:bodyPr/>
          <a:lstStyle/>
          <a:p>
            <a:pPr eaLnBrk="1" hangingPunct="1"/>
            <a:r>
              <a:rPr lang="en-US" smtClean="0"/>
              <a:t>Mifepristone (Mifeprex®)</a:t>
            </a:r>
          </a:p>
        </p:txBody>
      </p:sp>
      <p:sp>
        <p:nvSpPr>
          <p:cNvPr id="9219" name="Rectangle 3"/>
          <p:cNvSpPr>
            <a:spLocks noGrp="1" noChangeArrowheads="1"/>
          </p:cNvSpPr>
          <p:nvPr>
            <p:ph type="body" sz="half" idx="1"/>
          </p:nvPr>
        </p:nvSpPr>
        <p:spPr>
          <a:xfrm>
            <a:off x="309563" y="1539875"/>
            <a:ext cx="5307012" cy="4114800"/>
          </a:xfrm>
        </p:spPr>
        <p:txBody>
          <a:bodyPr/>
          <a:lstStyle/>
          <a:p>
            <a:pPr eaLnBrk="1" hangingPunct="1"/>
            <a:r>
              <a:rPr lang="en-US" smtClean="0"/>
              <a:t>Acts as an “antiprogestin”</a:t>
            </a:r>
          </a:p>
          <a:p>
            <a:pPr eaLnBrk="1" hangingPunct="1"/>
            <a:r>
              <a:rPr lang="en-US" smtClean="0"/>
              <a:t>Most effective in combination with a prostaglandin analog</a:t>
            </a:r>
          </a:p>
          <a:p>
            <a:pPr eaLnBrk="1" hangingPunct="1"/>
            <a:r>
              <a:rPr lang="en-US" smtClean="0"/>
              <a:t>Approved for use in the U.S. in 2000 for medical abortion</a:t>
            </a:r>
          </a:p>
        </p:txBody>
      </p:sp>
      <p:pic>
        <p:nvPicPr>
          <p:cNvPr id="9220" name="Content Placeholder 5" descr="mife.jpg"/>
          <p:cNvPicPr>
            <a:picLocks noGrp="1" noChangeAspect="1" noChangeArrowheads="1"/>
          </p:cNvPicPr>
          <p:nvPr>
            <p:ph sz="half" idx="2"/>
          </p:nvPr>
        </p:nvPicPr>
        <p:blipFill>
          <a:blip r:embed="rId3" cstate="print"/>
          <a:srcRect/>
          <a:stretch>
            <a:fillRect/>
          </a:stretch>
        </p:blipFill>
        <p:spPr>
          <a:xfrm>
            <a:off x="5443538" y="1682750"/>
            <a:ext cx="3041650" cy="3475038"/>
          </a:xfrm>
        </p:spPr>
      </p:pic>
      <p:sp>
        <p:nvSpPr>
          <p:cNvPr id="9221" name="Text Box 4"/>
          <p:cNvSpPr txBox="1">
            <a:spLocks noChangeArrowheads="1"/>
          </p:cNvSpPr>
          <p:nvPr/>
        </p:nvSpPr>
        <p:spPr bwMode="auto">
          <a:xfrm>
            <a:off x="292100" y="6051550"/>
            <a:ext cx="3289300" cy="336550"/>
          </a:xfrm>
          <a:prstGeom prst="rect">
            <a:avLst/>
          </a:prstGeom>
          <a:noFill/>
          <a:ln w="9525">
            <a:noFill/>
            <a:miter lim="800000"/>
            <a:headEnd/>
            <a:tailEnd/>
          </a:ln>
        </p:spPr>
        <p:txBody>
          <a:bodyPr wrap="none">
            <a:spAutoFit/>
          </a:bodyPr>
          <a:lstStyle/>
          <a:p>
            <a:pPr eaLnBrk="0" hangingPunct="0"/>
            <a:r>
              <a:rPr lang="en-US" sz="1600"/>
              <a:t>Creinin MD, Danielsson KG. 2009.</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Mifepristone: Physiologic Effects</a:t>
            </a:r>
          </a:p>
        </p:txBody>
      </p:sp>
      <p:pic>
        <p:nvPicPr>
          <p:cNvPr id="6" name="Content Placeholder 5"/>
          <p:cNvPicPr>
            <a:picLocks noGrp="1" noChangeArrowheads="1"/>
          </p:cNvPicPr>
          <p:nvPr>
            <p:ph idx="1"/>
          </p:nvPr>
        </p:nvPicPr>
        <p:blipFill>
          <a:blip r:embed="rId3" cstate="print"/>
          <a:srcRect/>
          <a:stretch>
            <a:fillRect/>
          </a:stretch>
        </p:blipFill>
        <p:spPr>
          <a:xfrm>
            <a:off x="304800" y="1871663"/>
            <a:ext cx="8540750" cy="3511550"/>
          </a:xfrm>
        </p:spPr>
      </p:pic>
      <p:sp>
        <p:nvSpPr>
          <p:cNvPr id="10244" name="Text Box 4"/>
          <p:cNvSpPr txBox="1">
            <a:spLocks noChangeArrowheads="1"/>
          </p:cNvSpPr>
          <p:nvPr/>
        </p:nvSpPr>
        <p:spPr bwMode="auto">
          <a:xfrm>
            <a:off x="292100" y="6051550"/>
            <a:ext cx="4402138" cy="338138"/>
          </a:xfrm>
          <a:prstGeom prst="rect">
            <a:avLst/>
          </a:prstGeom>
          <a:noFill/>
          <a:ln w="9525">
            <a:noFill/>
            <a:miter lim="800000"/>
            <a:headEnd/>
            <a:tailEnd/>
          </a:ln>
        </p:spPr>
        <p:txBody>
          <a:bodyPr wrap="none">
            <a:spAutoFit/>
          </a:bodyPr>
          <a:lstStyle/>
          <a:p>
            <a:pPr eaLnBrk="0" hangingPunct="0"/>
            <a:r>
              <a:rPr lang="en-US" sz="1600"/>
              <a:t>Creinin MD, Danielsson KG. 2009.; Spitz 2010</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quot;No&quot; Symbol 5"/>
          <p:cNvSpPr/>
          <p:nvPr/>
        </p:nvSpPr>
        <p:spPr bwMode="auto">
          <a:xfrm>
            <a:off x="2257425" y="1455738"/>
            <a:ext cx="4422775" cy="4497387"/>
          </a:xfrm>
          <a:prstGeom prst="noSmoking">
            <a:avLst/>
          </a:prstGeom>
          <a:solidFill>
            <a:schemeClr val="accent1">
              <a:alpha val="20000"/>
            </a:schemeClr>
          </a:solidFill>
          <a:ln w="9525" cap="flat" cmpd="sng" algn="ctr">
            <a:solidFill>
              <a:schemeClr val="tx1"/>
            </a:solidFill>
            <a:prstDash val="solid"/>
            <a:round/>
            <a:headEnd type="none" w="med" len="med"/>
            <a:tailEnd type="none" w="med" len="med"/>
          </a:ln>
          <a:effectLst/>
        </p:spPr>
        <p:txBody>
          <a:bodyPr/>
          <a:lstStyle/>
          <a:p>
            <a:pPr>
              <a:defRPr/>
            </a:pPr>
            <a:endParaRPr lang="en-US" dirty="0">
              <a:ea typeface="ＭＳ Ｐゴシック"/>
              <a:cs typeface="ＭＳ Ｐゴシック"/>
            </a:endParaRPr>
          </a:p>
        </p:txBody>
      </p:sp>
      <p:sp>
        <p:nvSpPr>
          <p:cNvPr id="11267" name="Rectangle 2"/>
          <p:cNvSpPr>
            <a:spLocks noGrp="1" noChangeArrowheads="1"/>
          </p:cNvSpPr>
          <p:nvPr>
            <p:ph type="title" idx="4294967295"/>
          </p:nvPr>
        </p:nvSpPr>
        <p:spPr>
          <a:xfrm>
            <a:off x="333375" y="228600"/>
            <a:ext cx="8582025" cy="1143000"/>
          </a:xfrm>
        </p:spPr>
        <p:txBody>
          <a:bodyPr/>
          <a:lstStyle/>
          <a:p>
            <a:pPr eaLnBrk="1" hangingPunct="1"/>
            <a:r>
              <a:rPr lang="en-US" smtClean="0"/>
              <a:t>Contraindications to Mifepristone</a:t>
            </a:r>
          </a:p>
        </p:txBody>
      </p:sp>
      <p:sp>
        <p:nvSpPr>
          <p:cNvPr id="11268" name="Rectangle 3"/>
          <p:cNvSpPr>
            <a:spLocks noGrp="1" noChangeArrowheads="1"/>
          </p:cNvSpPr>
          <p:nvPr>
            <p:ph type="body" idx="4294967295"/>
          </p:nvPr>
        </p:nvSpPr>
        <p:spPr>
          <a:xfrm>
            <a:off x="311150" y="1536700"/>
            <a:ext cx="8562975" cy="4114800"/>
          </a:xfrm>
        </p:spPr>
        <p:txBody>
          <a:bodyPr/>
          <a:lstStyle/>
          <a:p>
            <a:pPr lvl="1" eaLnBrk="1" hangingPunct="1"/>
            <a:r>
              <a:rPr lang="en-US" sz="3200" smtClean="0"/>
              <a:t>Ectopic pregnancy</a:t>
            </a:r>
          </a:p>
          <a:p>
            <a:pPr lvl="1" eaLnBrk="1" hangingPunct="1"/>
            <a:r>
              <a:rPr lang="en-US" sz="3200" smtClean="0"/>
              <a:t>Long-term systemic corticosteroid use</a:t>
            </a:r>
          </a:p>
          <a:p>
            <a:pPr lvl="1" eaLnBrk="1" hangingPunct="1"/>
            <a:r>
              <a:rPr lang="en-US" sz="3200" smtClean="0"/>
              <a:t>Hemorrhagic disorders or current anticoagulant use</a:t>
            </a:r>
          </a:p>
          <a:p>
            <a:pPr lvl="1" eaLnBrk="1" hangingPunct="1"/>
            <a:r>
              <a:rPr lang="en-US" sz="3200" smtClean="0"/>
              <a:t>Inherited porphyrias</a:t>
            </a:r>
          </a:p>
          <a:p>
            <a:pPr lvl="1" eaLnBrk="1" hangingPunct="1"/>
            <a:r>
              <a:rPr lang="en-US" sz="3200" smtClean="0"/>
              <a:t>Chronic adrenal failure</a:t>
            </a:r>
          </a:p>
          <a:p>
            <a:pPr lvl="1" eaLnBrk="1" hangingPunct="1"/>
            <a:r>
              <a:rPr lang="en-US" sz="3200" smtClean="0"/>
              <a:t>Known allergy to mifepristone or prostaglandin</a:t>
            </a:r>
          </a:p>
          <a:p>
            <a:pPr lvl="1" eaLnBrk="1" hangingPunct="1"/>
            <a:r>
              <a:rPr lang="en-US" sz="3200" smtClean="0"/>
              <a:t>Remove IUD before giving medical abortion</a:t>
            </a:r>
          </a:p>
          <a:p>
            <a:pPr lvl="1" eaLnBrk="1" hangingPunct="1">
              <a:buFont typeface="Arial" charset="0"/>
              <a:buNone/>
            </a:pPr>
            <a:endParaRPr lang="en-US" sz="3200" smtClean="0"/>
          </a:p>
          <a:p>
            <a:pPr lvl="1" eaLnBrk="1" hangingPunct="1"/>
            <a:endParaRPr lang="en-US" sz="3200" smtClean="0"/>
          </a:p>
        </p:txBody>
      </p:sp>
      <p:sp>
        <p:nvSpPr>
          <p:cNvPr id="11269" name="Text Box 4"/>
          <p:cNvSpPr txBox="1">
            <a:spLocks noChangeArrowheads="1"/>
          </p:cNvSpPr>
          <p:nvPr/>
        </p:nvSpPr>
        <p:spPr bwMode="auto">
          <a:xfrm>
            <a:off x="292100" y="6051550"/>
            <a:ext cx="2579688" cy="336550"/>
          </a:xfrm>
          <a:prstGeom prst="rect">
            <a:avLst/>
          </a:prstGeom>
          <a:noFill/>
          <a:ln w="9525">
            <a:noFill/>
            <a:miter lim="800000"/>
            <a:headEnd/>
            <a:tailEnd/>
          </a:ln>
        </p:spPr>
        <p:txBody>
          <a:bodyPr wrap="none">
            <a:spAutoFit/>
          </a:bodyPr>
          <a:lstStyle/>
          <a:p>
            <a:pPr eaLnBrk="0" hangingPunct="0"/>
            <a:r>
              <a:rPr lang="en-US" sz="1600"/>
              <a:t>Danco Laboratories. 2005.</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PTXSS_ORIGINAL" val="2180130,Group 34,565,Slide310"/>
  <p:tag name="PPTXSS_SETTINGS" val="0,10,10,150,50,3,True,False"/>
  <p:tag name="PTXSS_ORIGID" val="2180131"/>
</p:tagLst>
</file>

<file path=ppt/tags/tag10.xml><?xml version="1.0" encoding="utf-8"?>
<p:tagLst xmlns:a="http://schemas.openxmlformats.org/drawingml/2006/main" xmlns:r="http://schemas.openxmlformats.org/officeDocument/2006/relationships" xmlns:p="http://schemas.openxmlformats.org/presentationml/2006/main">
  <p:tag name="PPTXSS_ORIGINAL" val="1961992,Picture 8,466,Slide211"/>
  <p:tag name="PPTXSS_SETTINGS" val="0,10,10,150,50,3,True,False"/>
  <p:tag name="PTXSS_ORIGID" val="1961997"/>
</p:tagLst>
</file>

<file path=ppt/tags/tag2.xml><?xml version="1.0" encoding="utf-8"?>
<p:tagLst xmlns:a="http://schemas.openxmlformats.org/drawingml/2006/main" xmlns:r="http://schemas.openxmlformats.org/officeDocument/2006/relationships" xmlns:p="http://schemas.openxmlformats.org/presentationml/2006/main">
  <p:tag name="PPTXSS_ORIGINAL" val="2097223,Group 71,518,Slide263"/>
  <p:tag name="PPTXSS_SETTINGS" val="0,-13,2,150,50,3,True,False"/>
  <p:tag name="PTXSS_ORIGID" val="2097224"/>
</p:tagLst>
</file>

<file path=ppt/tags/tag3.xml><?xml version="1.0" encoding="utf-8"?>
<p:tagLst xmlns:a="http://schemas.openxmlformats.org/drawingml/2006/main" xmlns:r="http://schemas.openxmlformats.org/officeDocument/2006/relationships" xmlns:p="http://schemas.openxmlformats.org/presentationml/2006/main">
  <p:tag name="PPTXSS_ORIGINAL" val="1489929,Rectangle 9,366,Slide111"/>
  <p:tag name="PPTXSS_SETTINGS" val="5197647,10,10,150,40,3,False,False"/>
</p:tagLst>
</file>

<file path=ppt/tags/tag4.xml><?xml version="1.0" encoding="utf-8"?>
<p:tagLst xmlns:a="http://schemas.openxmlformats.org/drawingml/2006/main" xmlns:r="http://schemas.openxmlformats.org/officeDocument/2006/relationships" xmlns:p="http://schemas.openxmlformats.org/presentationml/2006/main">
  <p:tag name="PPTXSS_ORIGINAL" val="1489929,Rectangle 9,366,Slide111"/>
  <p:tag name="PPTXSS_SETTINGS" val="5197647,10,10,150,40,3,False,False"/>
</p:tagLst>
</file>

<file path=ppt/tags/tag5.xml><?xml version="1.0" encoding="utf-8"?>
<p:tagLst xmlns:a="http://schemas.openxmlformats.org/drawingml/2006/main" xmlns:r="http://schemas.openxmlformats.org/officeDocument/2006/relationships" xmlns:p="http://schemas.openxmlformats.org/presentationml/2006/main">
  <p:tag name="PPTXSS_ORIGINAL" val="1489929,Rectangle 9,366,Slide111"/>
  <p:tag name="PPTXSS_SETTINGS" val="5197647,10,10,150,40,3,False,False"/>
</p:tagLst>
</file>

<file path=ppt/tags/tag6.xml><?xml version="1.0" encoding="utf-8"?>
<p:tagLst xmlns:a="http://schemas.openxmlformats.org/drawingml/2006/main" xmlns:r="http://schemas.openxmlformats.org/officeDocument/2006/relationships" xmlns:p="http://schemas.openxmlformats.org/presentationml/2006/main">
  <p:tag name="PPTXSS_ORIGINAL" val="1489929,Rectangle 9,366,Slide111"/>
  <p:tag name="PPTXSS_SETTINGS" val="5197647,10,10,150,40,3,False,False"/>
</p:tagLst>
</file>

<file path=ppt/tags/tag7.xml><?xml version="1.0" encoding="utf-8"?>
<p:tagLst xmlns:a="http://schemas.openxmlformats.org/drawingml/2006/main" xmlns:r="http://schemas.openxmlformats.org/officeDocument/2006/relationships" xmlns:p="http://schemas.openxmlformats.org/presentationml/2006/main">
  <p:tag name="PPTXSS_ORIGINAL" val="1489929,Rectangle 9,366,Slide111"/>
  <p:tag name="PPTXSS_SETTINGS" val="5197647,10,10,150,40,3,False,False"/>
</p:tagLst>
</file>

<file path=ppt/tags/tag8.xml><?xml version="1.0" encoding="utf-8"?>
<p:tagLst xmlns:a="http://schemas.openxmlformats.org/drawingml/2006/main" xmlns:r="http://schemas.openxmlformats.org/officeDocument/2006/relationships" xmlns:p="http://schemas.openxmlformats.org/presentationml/2006/main">
  <p:tag name="PPTXSS_ORIGINAL" val="2119686,Picture 6,544,Slide289"/>
  <p:tag name="PPTXSS_SETTINGS" val="0,10,10,150,50,3,True,False"/>
  <p:tag name="PTXSS_ORIGID" val="2119688"/>
</p:tagLst>
</file>

<file path=ppt/tags/tag9.xml><?xml version="1.0" encoding="utf-8"?>
<p:tagLst xmlns:a="http://schemas.openxmlformats.org/drawingml/2006/main" xmlns:r="http://schemas.openxmlformats.org/officeDocument/2006/relationships" xmlns:p="http://schemas.openxmlformats.org/presentationml/2006/main">
  <p:tag name="PTXSS_ISORIGINAL" val="2119688"/>
  <p:tag name="PTXSS_ORIGID" val="2119686"/>
</p:tagLst>
</file>

<file path=ppt/theme/theme1.xml><?xml version="1.0" encoding="utf-8"?>
<a:theme xmlns:a="http://schemas.openxmlformats.org/drawingml/2006/main" name="Bullet Slide">
  <a:themeElements>
    <a:clrScheme name="Bullet Slide 1">
      <a:dk1>
        <a:srgbClr val="4D4D4D"/>
      </a:dk1>
      <a:lt1>
        <a:srgbClr val="FFFFFF"/>
      </a:lt1>
      <a:dk2>
        <a:srgbClr val="663366"/>
      </a:dk2>
      <a:lt2>
        <a:srgbClr val="C0C0C0"/>
      </a:lt2>
      <a:accent1>
        <a:srgbClr val="5C5CAE"/>
      </a:accent1>
      <a:accent2>
        <a:srgbClr val="333399"/>
      </a:accent2>
      <a:accent3>
        <a:srgbClr val="FFFFFF"/>
      </a:accent3>
      <a:accent4>
        <a:srgbClr val="404040"/>
      </a:accent4>
      <a:accent5>
        <a:srgbClr val="B5B5D3"/>
      </a:accent5>
      <a:accent6>
        <a:srgbClr val="2D2D8A"/>
      </a:accent6>
      <a:hlink>
        <a:srgbClr val="663366"/>
      </a:hlink>
      <a:folHlink>
        <a:srgbClr val="CC0066"/>
      </a:folHlink>
    </a:clrScheme>
    <a:fontScheme name="Bullet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4D4D4D"/>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4D4D4D"/>
            </a:solidFill>
            <a:effectLst/>
            <a:latin typeface="Arial" charset="0"/>
          </a:defRPr>
        </a:defPPr>
      </a:lstStyle>
    </a:lnDef>
  </a:objectDefaults>
  <a:extraClrSchemeLst>
    <a:extraClrScheme>
      <a:clrScheme name="Bullet Slide 1">
        <a:dk1>
          <a:srgbClr val="4D4D4D"/>
        </a:dk1>
        <a:lt1>
          <a:srgbClr val="FFFFFF"/>
        </a:lt1>
        <a:dk2>
          <a:srgbClr val="663366"/>
        </a:dk2>
        <a:lt2>
          <a:srgbClr val="C0C0C0"/>
        </a:lt2>
        <a:accent1>
          <a:srgbClr val="5C5CAE"/>
        </a:accent1>
        <a:accent2>
          <a:srgbClr val="333399"/>
        </a:accent2>
        <a:accent3>
          <a:srgbClr val="FFFFFF"/>
        </a:accent3>
        <a:accent4>
          <a:srgbClr val="404040"/>
        </a:accent4>
        <a:accent5>
          <a:srgbClr val="B5B5D3"/>
        </a:accent5>
        <a:accent6>
          <a:srgbClr val="2D2D8A"/>
        </a:accent6>
        <a:hlink>
          <a:srgbClr val="663366"/>
        </a:hlink>
        <a:folHlink>
          <a:srgbClr val="CC00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6050</TotalTime>
  <Words>11546</Words>
  <Application>Microsoft Office PowerPoint</Application>
  <PresentationFormat>On-screen Show (4:3)</PresentationFormat>
  <Paragraphs>1002</Paragraphs>
  <Slides>44</Slides>
  <Notes>44</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Arial</vt:lpstr>
      <vt:lpstr>Calibri</vt:lpstr>
      <vt:lpstr>Verdana</vt:lpstr>
      <vt:lpstr>Courier New</vt:lpstr>
      <vt:lpstr>Symbol</vt:lpstr>
      <vt:lpstr>Lucida Grande</vt:lpstr>
      <vt:lpstr>Times New Roman</vt:lpstr>
      <vt:lpstr>MS PGothic</vt:lpstr>
      <vt:lpstr>Bullet Slide</vt:lpstr>
      <vt:lpstr>Slide 1</vt:lpstr>
      <vt:lpstr>Expert Medical Advisory Committee</vt:lpstr>
      <vt:lpstr>Learning Objectives</vt:lpstr>
      <vt:lpstr>Outcomes of Unintended Pregnancies</vt:lpstr>
      <vt:lpstr>Abortions by Length of Pregnancy</vt:lpstr>
      <vt:lpstr>Medication Abortion</vt:lpstr>
      <vt:lpstr>Mifepristone (Mifeprex®)</vt:lpstr>
      <vt:lpstr>Mifepristone: Physiologic Effects</vt:lpstr>
      <vt:lpstr>Contraindications to Mifepristone</vt:lpstr>
      <vt:lpstr>Misoprostol (Cytotec)</vt:lpstr>
      <vt:lpstr>Misoprostol: Physiologic Effects</vt:lpstr>
      <vt:lpstr>Contraindications to Misoprostol</vt:lpstr>
      <vt:lpstr>Question</vt:lpstr>
      <vt:lpstr>Routes of Administration of Misoprostol</vt:lpstr>
      <vt:lpstr>Buccal Use of Misoprostol</vt:lpstr>
      <vt:lpstr>Sublingual Use of Misoprostol</vt:lpstr>
      <vt:lpstr>Vaginal Use of Misoprostol</vt:lpstr>
      <vt:lpstr>FDA Approved Regimen</vt:lpstr>
      <vt:lpstr>Efficacy of Medication Abortion Options</vt:lpstr>
      <vt:lpstr>Plasma Concentration of Misoprostol</vt:lpstr>
      <vt:lpstr>Evidence-Based Regimens</vt:lpstr>
      <vt:lpstr>Slide 22</vt:lpstr>
      <vt:lpstr>Patient Intake Steps for Medication Abortion</vt:lpstr>
      <vt:lpstr>Ultrasound and Medication Abortion</vt:lpstr>
      <vt:lpstr>Factors to Consider When Counseling about Medication Abortion</vt:lpstr>
      <vt:lpstr>Question</vt:lpstr>
      <vt:lpstr>When Women Should Contact Clinician After Medication Abortion</vt:lpstr>
      <vt:lpstr>Pain Management With Medication Abortion</vt:lpstr>
      <vt:lpstr>Contraception After Medication Abortion</vt:lpstr>
      <vt:lpstr>Follow-up After Medication Abortion</vt:lpstr>
      <vt:lpstr>Follow-up After Medication Abortion (con’t)</vt:lpstr>
      <vt:lpstr>Findings at the follow-up</vt:lpstr>
      <vt:lpstr>Normal findings on ultrasound after medical abortion</vt:lpstr>
      <vt:lpstr>Medication Abortion Safety Issues</vt:lpstr>
      <vt:lpstr>Slide 35</vt:lpstr>
      <vt:lpstr>Clostridium sordelli Infection</vt:lpstr>
      <vt:lpstr>Antibiotic Prophylaxis After Medication Abortion</vt:lpstr>
      <vt:lpstr>Who Can Provide Medication Abortion in the United States?</vt:lpstr>
      <vt:lpstr>Prior Studies Demonstrate Safety</vt:lpstr>
      <vt:lpstr>Becoming a Medication Abortion Provider   </vt:lpstr>
      <vt:lpstr>Case Study:  Margarita</vt:lpstr>
      <vt:lpstr>Case Study at Follow-Up:</vt:lpstr>
      <vt:lpstr>Case Study: Janet</vt:lpstr>
      <vt:lpstr>Case Study: Lisa</vt:lpstr>
    </vt:vector>
  </TitlesOfParts>
  <Company>ARHP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in Initial Caps: 40-point Arial</dc:title>
  <dc:creator>Victoria Reyes</dc:creator>
  <cp:lastModifiedBy>Liam</cp:lastModifiedBy>
  <cp:revision>420</cp:revision>
  <dcterms:created xsi:type="dcterms:W3CDTF">2007-11-19T19:26:17Z</dcterms:created>
  <dcterms:modified xsi:type="dcterms:W3CDTF">2015-01-07T10:58:57Z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000800b01c000000000001024120</vt:lpwstr>
  </property>
</Properties>
</file>