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5" r:id="rId2"/>
    <p:sldMasterId id="2147483671" r:id="rId3"/>
  </p:sldMasterIdLst>
  <p:notesMasterIdLst>
    <p:notesMasterId r:id="rId26"/>
  </p:notesMasterIdLst>
  <p:handoutMasterIdLst>
    <p:handoutMasterId r:id="rId27"/>
  </p:handoutMasterIdLst>
  <p:sldIdLst>
    <p:sldId id="315" r:id="rId4"/>
    <p:sldId id="317" r:id="rId5"/>
    <p:sldId id="316" r:id="rId6"/>
    <p:sldId id="318" r:id="rId7"/>
    <p:sldId id="319" r:id="rId8"/>
    <p:sldId id="320" r:id="rId9"/>
    <p:sldId id="322" r:id="rId10"/>
    <p:sldId id="323" r:id="rId11"/>
    <p:sldId id="324" r:id="rId12"/>
    <p:sldId id="266" r:id="rId13"/>
    <p:sldId id="325" r:id="rId14"/>
    <p:sldId id="326" r:id="rId15"/>
    <p:sldId id="327" r:id="rId16"/>
    <p:sldId id="328" r:id="rId17"/>
    <p:sldId id="330" r:id="rId18"/>
    <p:sldId id="275" r:id="rId19"/>
    <p:sldId id="331" r:id="rId20"/>
    <p:sldId id="332" r:id="rId21"/>
    <p:sldId id="333" r:id="rId22"/>
    <p:sldId id="334" r:id="rId23"/>
    <p:sldId id="335" r:id="rId24"/>
    <p:sldId id="336" r:id="rId25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1B1E"/>
    <a:srgbClr val="000000"/>
    <a:srgbClr val="9900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274" autoAdjust="0"/>
  </p:normalViewPr>
  <p:slideViewPr>
    <p:cSldViewPr snapToGrid="0" snapToObjects="1">
      <p:cViewPr>
        <p:scale>
          <a:sx n="69" d="100"/>
          <a:sy n="69" d="100"/>
        </p:scale>
        <p:origin x="-384" y="-360"/>
      </p:cViewPr>
      <p:guideLst>
        <p:guide orient="horz" pos="4152"/>
        <p:guide orient="horz" pos="2162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53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1037EF-D001-EE4F-B474-E7C257C7D19C}" type="doc">
      <dgm:prSet loTypeId="urn:microsoft.com/office/officeart/2005/8/layout/radial5" loCatId="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A4FC123-55CF-2049-A38C-CB20ADC0EE74}">
      <dgm:prSet phldrT="[Text]"/>
      <dgm:spPr/>
      <dgm:t>
        <a:bodyPr/>
        <a:lstStyle/>
        <a:p>
          <a:r>
            <a:rPr lang="en-US" dirty="0" smtClean="0"/>
            <a:t>Patient</a:t>
          </a:r>
          <a:endParaRPr lang="en-US" dirty="0"/>
        </a:p>
      </dgm:t>
    </dgm:pt>
    <dgm:pt modelId="{3C895B26-110D-0D4E-B06B-E11E1559E04D}" type="parTrans" cxnId="{9ED4EDA1-BDCF-BC4C-842D-C6B54D2E72D2}">
      <dgm:prSet/>
      <dgm:spPr/>
      <dgm:t>
        <a:bodyPr/>
        <a:lstStyle/>
        <a:p>
          <a:endParaRPr lang="en-US"/>
        </a:p>
      </dgm:t>
    </dgm:pt>
    <dgm:pt modelId="{F64EEE25-C8A8-9E41-945B-D39CAE8923EA}" type="sibTrans" cxnId="{9ED4EDA1-BDCF-BC4C-842D-C6B54D2E72D2}">
      <dgm:prSet/>
      <dgm:spPr/>
      <dgm:t>
        <a:bodyPr/>
        <a:lstStyle/>
        <a:p>
          <a:endParaRPr lang="en-US"/>
        </a:p>
      </dgm:t>
    </dgm:pt>
    <dgm:pt modelId="{5D1B89C1-807D-9E42-9E22-73652303BCFB}">
      <dgm:prSet phldrT="[Text]"/>
      <dgm:spPr/>
      <dgm:t>
        <a:bodyPr/>
        <a:lstStyle/>
        <a:p>
          <a:r>
            <a:rPr lang="en-US" b="1" dirty="0" smtClean="0"/>
            <a:t>PT</a:t>
          </a:r>
          <a:endParaRPr lang="en-US" b="1" dirty="0"/>
        </a:p>
      </dgm:t>
    </dgm:pt>
    <dgm:pt modelId="{35F1732E-63B2-3045-AA5A-B36AABAD26FD}" type="parTrans" cxnId="{4EFCE768-1487-2B47-8B09-0F7EA66E3278}">
      <dgm:prSet/>
      <dgm:spPr/>
      <dgm:t>
        <a:bodyPr/>
        <a:lstStyle/>
        <a:p>
          <a:endParaRPr lang="en-US" dirty="0"/>
        </a:p>
      </dgm:t>
    </dgm:pt>
    <dgm:pt modelId="{8FC1646E-99E4-D54D-8D0F-59367B7516F0}" type="sibTrans" cxnId="{4EFCE768-1487-2B47-8B09-0F7EA66E3278}">
      <dgm:prSet/>
      <dgm:spPr/>
      <dgm:t>
        <a:bodyPr/>
        <a:lstStyle/>
        <a:p>
          <a:endParaRPr lang="en-US"/>
        </a:p>
      </dgm:t>
    </dgm:pt>
    <dgm:pt modelId="{39E0F074-86E7-7149-AE28-45DBE1F5B08B}">
      <dgm:prSet phldrT="[Text]"/>
      <dgm:spPr/>
      <dgm:t>
        <a:bodyPr/>
        <a:lstStyle/>
        <a:p>
          <a:r>
            <a:rPr lang="en-US" b="1" dirty="0" smtClean="0"/>
            <a:t>SW</a:t>
          </a:r>
          <a:endParaRPr lang="en-US" b="1" dirty="0"/>
        </a:p>
      </dgm:t>
    </dgm:pt>
    <dgm:pt modelId="{C7A3D876-3AA9-F645-8D7F-2AB12C907234}" type="parTrans" cxnId="{FE4F902C-02F4-394F-BB11-9711FDCED6AA}">
      <dgm:prSet/>
      <dgm:spPr/>
      <dgm:t>
        <a:bodyPr/>
        <a:lstStyle/>
        <a:p>
          <a:endParaRPr lang="en-US" dirty="0"/>
        </a:p>
      </dgm:t>
    </dgm:pt>
    <dgm:pt modelId="{EEF70DAE-D4B4-B842-872E-EADA8EFF4382}" type="sibTrans" cxnId="{FE4F902C-02F4-394F-BB11-9711FDCED6AA}">
      <dgm:prSet/>
      <dgm:spPr/>
      <dgm:t>
        <a:bodyPr/>
        <a:lstStyle/>
        <a:p>
          <a:endParaRPr lang="en-US"/>
        </a:p>
      </dgm:t>
    </dgm:pt>
    <dgm:pt modelId="{33E8CB2F-3136-4A45-BC15-2356B1191796}">
      <dgm:prSet phldrT="[Text]"/>
      <dgm:spPr/>
      <dgm:t>
        <a:bodyPr/>
        <a:lstStyle/>
        <a:p>
          <a:r>
            <a:rPr lang="en-US" b="1" dirty="0" smtClean="0"/>
            <a:t>MD</a:t>
          </a:r>
          <a:endParaRPr lang="en-US" b="1" dirty="0"/>
        </a:p>
      </dgm:t>
    </dgm:pt>
    <dgm:pt modelId="{EDD0598B-D5B3-524F-9301-A273EAD0D9B5}" type="parTrans" cxnId="{4CA6C037-6629-0146-8F0F-EAD6AAD25BF4}">
      <dgm:prSet/>
      <dgm:spPr/>
      <dgm:t>
        <a:bodyPr/>
        <a:lstStyle/>
        <a:p>
          <a:endParaRPr lang="en-US" dirty="0"/>
        </a:p>
      </dgm:t>
    </dgm:pt>
    <dgm:pt modelId="{B7C0C9E8-C1E3-C649-88F5-C773F13F474A}" type="sibTrans" cxnId="{4CA6C037-6629-0146-8F0F-EAD6AAD25BF4}">
      <dgm:prSet/>
      <dgm:spPr/>
      <dgm:t>
        <a:bodyPr/>
        <a:lstStyle/>
        <a:p>
          <a:endParaRPr lang="en-US"/>
        </a:p>
      </dgm:t>
    </dgm:pt>
    <dgm:pt modelId="{0EFFFB0F-B0E9-CA41-9737-7AC88F041452}">
      <dgm:prSet phldrT="[Text]"/>
      <dgm:spPr/>
      <dgm:t>
        <a:bodyPr/>
        <a:lstStyle/>
        <a:p>
          <a:r>
            <a:rPr lang="en-US" b="1" dirty="0" smtClean="0"/>
            <a:t>PharmD</a:t>
          </a:r>
          <a:endParaRPr lang="en-US" b="1" dirty="0"/>
        </a:p>
      </dgm:t>
    </dgm:pt>
    <dgm:pt modelId="{6BA62742-5321-1D41-A875-479D68BF5F70}" type="parTrans" cxnId="{DFC5898E-0A61-2C42-991D-8440A1FFDA1C}">
      <dgm:prSet/>
      <dgm:spPr/>
      <dgm:t>
        <a:bodyPr/>
        <a:lstStyle/>
        <a:p>
          <a:endParaRPr lang="en-US" dirty="0"/>
        </a:p>
      </dgm:t>
    </dgm:pt>
    <dgm:pt modelId="{5B15A843-EEB7-8D43-AFE5-A08E1CA18097}" type="sibTrans" cxnId="{DFC5898E-0A61-2C42-991D-8440A1FFDA1C}">
      <dgm:prSet/>
      <dgm:spPr/>
      <dgm:t>
        <a:bodyPr/>
        <a:lstStyle/>
        <a:p>
          <a:endParaRPr lang="en-US"/>
        </a:p>
      </dgm:t>
    </dgm:pt>
    <dgm:pt modelId="{41303704-DA14-4C4B-801E-65C9EEE75BF5}">
      <dgm:prSet phldrT="[Text]"/>
      <dgm:spPr/>
      <dgm:t>
        <a:bodyPr/>
        <a:lstStyle/>
        <a:p>
          <a:r>
            <a:rPr lang="en-US" b="1" dirty="0" smtClean="0"/>
            <a:t>PA</a:t>
          </a:r>
          <a:endParaRPr lang="en-US" b="1" dirty="0"/>
        </a:p>
      </dgm:t>
    </dgm:pt>
    <dgm:pt modelId="{1864EEE9-28A0-9C48-BD0B-6C7C81B2F13D}" type="parTrans" cxnId="{95E5988B-F63A-6146-AEA7-82358DCB5016}">
      <dgm:prSet/>
      <dgm:spPr/>
      <dgm:t>
        <a:bodyPr/>
        <a:lstStyle/>
        <a:p>
          <a:endParaRPr lang="en-US" dirty="0"/>
        </a:p>
      </dgm:t>
    </dgm:pt>
    <dgm:pt modelId="{D28C8C35-C063-6546-93C2-17405276AD04}" type="sibTrans" cxnId="{95E5988B-F63A-6146-AEA7-82358DCB5016}">
      <dgm:prSet/>
      <dgm:spPr/>
      <dgm:t>
        <a:bodyPr/>
        <a:lstStyle/>
        <a:p>
          <a:endParaRPr lang="en-US"/>
        </a:p>
      </dgm:t>
    </dgm:pt>
    <dgm:pt modelId="{FA265F66-54AB-C140-91A6-AE81A4A9EB53}">
      <dgm:prSet phldrT="[Text]"/>
      <dgm:spPr/>
      <dgm:t>
        <a:bodyPr/>
        <a:lstStyle/>
        <a:p>
          <a:r>
            <a:rPr lang="en-US" b="1" dirty="0" smtClean="0"/>
            <a:t>OT</a:t>
          </a:r>
          <a:endParaRPr lang="en-US" b="1" dirty="0"/>
        </a:p>
      </dgm:t>
    </dgm:pt>
    <dgm:pt modelId="{DDD9704B-6FE0-F949-AD56-703BDEEB54F3}" type="parTrans" cxnId="{FCBD8811-6568-5A4D-9E67-E1D27637ACB6}">
      <dgm:prSet/>
      <dgm:spPr/>
      <dgm:t>
        <a:bodyPr/>
        <a:lstStyle/>
        <a:p>
          <a:endParaRPr lang="en-US" dirty="0"/>
        </a:p>
      </dgm:t>
    </dgm:pt>
    <dgm:pt modelId="{EE5B55A4-CE6C-4C40-84FD-DB42B74557D1}" type="sibTrans" cxnId="{FCBD8811-6568-5A4D-9E67-E1D27637ACB6}">
      <dgm:prSet/>
      <dgm:spPr/>
      <dgm:t>
        <a:bodyPr/>
        <a:lstStyle/>
        <a:p>
          <a:endParaRPr lang="en-US"/>
        </a:p>
      </dgm:t>
    </dgm:pt>
    <dgm:pt modelId="{23E4E0C5-B7D4-304E-BC7B-2B45574101A2}">
      <dgm:prSet phldrT="[Text]"/>
      <dgm:spPr/>
      <dgm:t>
        <a:bodyPr/>
        <a:lstStyle/>
        <a:p>
          <a:r>
            <a:rPr lang="en-US" b="1" dirty="0" smtClean="0"/>
            <a:t>Dentistry</a:t>
          </a:r>
          <a:endParaRPr lang="en-US" b="1" dirty="0"/>
        </a:p>
      </dgm:t>
    </dgm:pt>
    <dgm:pt modelId="{7AC4E212-1AD1-7745-8AE3-1674D8EF8495}" type="parTrans" cxnId="{3A802F2D-7D3D-9A4E-95C0-925B29E9B255}">
      <dgm:prSet/>
      <dgm:spPr/>
      <dgm:t>
        <a:bodyPr/>
        <a:lstStyle/>
        <a:p>
          <a:endParaRPr lang="en-US" dirty="0"/>
        </a:p>
      </dgm:t>
    </dgm:pt>
    <dgm:pt modelId="{2C9D2119-7A6C-BB4B-8776-E996BE970797}" type="sibTrans" cxnId="{3A802F2D-7D3D-9A4E-95C0-925B29E9B255}">
      <dgm:prSet/>
      <dgm:spPr/>
      <dgm:t>
        <a:bodyPr/>
        <a:lstStyle/>
        <a:p>
          <a:endParaRPr lang="en-US"/>
        </a:p>
      </dgm:t>
    </dgm:pt>
    <dgm:pt modelId="{8D561318-5588-A748-B513-C0B8C21FF067}" type="pres">
      <dgm:prSet presAssocID="{091037EF-D001-EE4F-B474-E7C257C7D19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37F1F5-0C5F-9E46-9137-DFE69139D4B5}" type="pres">
      <dgm:prSet presAssocID="{8A4FC123-55CF-2049-A38C-CB20ADC0EE74}" presName="centerShape" presStyleLbl="node0" presStyleIdx="0" presStyleCnt="1"/>
      <dgm:spPr/>
      <dgm:t>
        <a:bodyPr/>
        <a:lstStyle/>
        <a:p>
          <a:endParaRPr lang="en-US"/>
        </a:p>
      </dgm:t>
    </dgm:pt>
    <dgm:pt modelId="{34BDC28F-757C-5C4A-A5A9-8AE6B1FEABFD}" type="pres">
      <dgm:prSet presAssocID="{35F1732E-63B2-3045-AA5A-B36AABAD26FD}" presName="parTrans" presStyleLbl="sibTrans2D1" presStyleIdx="0" presStyleCnt="7"/>
      <dgm:spPr/>
      <dgm:t>
        <a:bodyPr/>
        <a:lstStyle/>
        <a:p>
          <a:endParaRPr lang="en-US"/>
        </a:p>
      </dgm:t>
    </dgm:pt>
    <dgm:pt modelId="{B2A19844-A2F1-604A-98C4-14FB3C64C869}" type="pres">
      <dgm:prSet presAssocID="{35F1732E-63B2-3045-AA5A-B36AABAD26FD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A4C2A3F9-2A98-434B-B70C-BB4DC540535E}" type="pres">
      <dgm:prSet presAssocID="{5D1B89C1-807D-9E42-9E22-73652303BCFB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3BF29B-F86E-7844-A2B7-A41D8C41CF61}" type="pres">
      <dgm:prSet presAssocID="{C7A3D876-3AA9-F645-8D7F-2AB12C907234}" presName="parTrans" presStyleLbl="sibTrans2D1" presStyleIdx="1" presStyleCnt="7"/>
      <dgm:spPr/>
      <dgm:t>
        <a:bodyPr/>
        <a:lstStyle/>
        <a:p>
          <a:endParaRPr lang="en-US"/>
        </a:p>
      </dgm:t>
    </dgm:pt>
    <dgm:pt modelId="{C8D93E2A-30AE-5E47-9FA9-40FE37D08F3F}" type="pres">
      <dgm:prSet presAssocID="{C7A3D876-3AA9-F645-8D7F-2AB12C907234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684262B5-7DB7-D741-B137-1B56E51DE010}" type="pres">
      <dgm:prSet presAssocID="{39E0F074-86E7-7149-AE28-45DBE1F5B08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A6084-F83F-3840-A7DA-D3C0FAA02D51}" type="pres">
      <dgm:prSet presAssocID="{7AC4E212-1AD1-7745-8AE3-1674D8EF8495}" presName="parTrans" presStyleLbl="sibTrans2D1" presStyleIdx="2" presStyleCnt="7"/>
      <dgm:spPr/>
      <dgm:t>
        <a:bodyPr/>
        <a:lstStyle/>
        <a:p>
          <a:endParaRPr lang="en-US"/>
        </a:p>
      </dgm:t>
    </dgm:pt>
    <dgm:pt modelId="{4E104846-0EA3-BD45-85B2-29B1C7A5A78C}" type="pres">
      <dgm:prSet presAssocID="{7AC4E212-1AD1-7745-8AE3-1674D8EF8495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02581A20-6332-9149-8597-BCC316531ABA}" type="pres">
      <dgm:prSet presAssocID="{23E4E0C5-B7D4-304E-BC7B-2B45574101A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43620-138A-1447-A7D7-6A2DB47DB6B5}" type="pres">
      <dgm:prSet presAssocID="{EDD0598B-D5B3-524F-9301-A273EAD0D9B5}" presName="parTrans" presStyleLbl="sibTrans2D1" presStyleIdx="3" presStyleCnt="7"/>
      <dgm:spPr/>
      <dgm:t>
        <a:bodyPr/>
        <a:lstStyle/>
        <a:p>
          <a:endParaRPr lang="en-US"/>
        </a:p>
      </dgm:t>
    </dgm:pt>
    <dgm:pt modelId="{751FABC0-3C4B-0E42-9D44-A4D449C2C02A}" type="pres">
      <dgm:prSet presAssocID="{EDD0598B-D5B3-524F-9301-A273EAD0D9B5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85BD3CD9-D767-0E42-9A06-93972F8FB324}" type="pres">
      <dgm:prSet presAssocID="{33E8CB2F-3136-4A45-BC15-2356B1191796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802A92-24F2-C649-95CA-4AC9AC50726F}" type="pres">
      <dgm:prSet presAssocID="{6BA62742-5321-1D41-A875-479D68BF5F70}" presName="parTrans" presStyleLbl="sibTrans2D1" presStyleIdx="4" presStyleCnt="7"/>
      <dgm:spPr/>
      <dgm:t>
        <a:bodyPr/>
        <a:lstStyle/>
        <a:p>
          <a:endParaRPr lang="en-US"/>
        </a:p>
      </dgm:t>
    </dgm:pt>
    <dgm:pt modelId="{6C8CFB9E-FF25-AB48-BDEB-811F2EA70009}" type="pres">
      <dgm:prSet presAssocID="{6BA62742-5321-1D41-A875-479D68BF5F70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F1A26ACF-5DE0-674D-9651-1C287DB4AD15}" type="pres">
      <dgm:prSet presAssocID="{0EFFFB0F-B0E9-CA41-9737-7AC88F041452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32AB6B-D14A-2A44-B706-84FCC9700992}" type="pres">
      <dgm:prSet presAssocID="{1864EEE9-28A0-9C48-BD0B-6C7C81B2F13D}" presName="parTrans" presStyleLbl="sibTrans2D1" presStyleIdx="5" presStyleCnt="7"/>
      <dgm:spPr/>
      <dgm:t>
        <a:bodyPr/>
        <a:lstStyle/>
        <a:p>
          <a:endParaRPr lang="en-US"/>
        </a:p>
      </dgm:t>
    </dgm:pt>
    <dgm:pt modelId="{C8564C98-D958-474B-8CCD-13B2E4C19622}" type="pres">
      <dgm:prSet presAssocID="{1864EEE9-28A0-9C48-BD0B-6C7C81B2F13D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068D040E-8A0D-A547-AA0E-340569254E40}" type="pres">
      <dgm:prSet presAssocID="{41303704-DA14-4C4B-801E-65C9EEE75BF5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E18678-E5FA-E34D-8DC9-381F2E97FBE1}" type="pres">
      <dgm:prSet presAssocID="{DDD9704B-6FE0-F949-AD56-703BDEEB54F3}" presName="parTrans" presStyleLbl="sibTrans2D1" presStyleIdx="6" presStyleCnt="7"/>
      <dgm:spPr/>
      <dgm:t>
        <a:bodyPr/>
        <a:lstStyle/>
        <a:p>
          <a:endParaRPr lang="en-US"/>
        </a:p>
      </dgm:t>
    </dgm:pt>
    <dgm:pt modelId="{49DE31E0-6025-6842-A755-73F7666CAE49}" type="pres">
      <dgm:prSet presAssocID="{DDD9704B-6FE0-F949-AD56-703BDEEB54F3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195E4A6A-31B5-2F4B-85CF-CE108B955877}" type="pres">
      <dgm:prSet presAssocID="{FA265F66-54AB-C140-91A6-AE81A4A9EB5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A798CC-06E4-4C22-92F1-867F8E8F34D8}" type="presOf" srcId="{39E0F074-86E7-7149-AE28-45DBE1F5B08B}" destId="{684262B5-7DB7-D741-B137-1B56E51DE010}" srcOrd="0" destOrd="0" presId="urn:microsoft.com/office/officeart/2005/8/layout/radial5"/>
    <dgm:cxn modelId="{9FDFC22D-05CC-4BBE-993B-917025C6CF5A}" type="presOf" srcId="{6BA62742-5321-1D41-A875-479D68BF5F70}" destId="{6C8CFB9E-FF25-AB48-BDEB-811F2EA70009}" srcOrd="1" destOrd="0" presId="urn:microsoft.com/office/officeart/2005/8/layout/radial5"/>
    <dgm:cxn modelId="{6396D59D-70EB-45B9-9905-2CD738748D01}" type="presOf" srcId="{7AC4E212-1AD1-7745-8AE3-1674D8EF8495}" destId="{4E104846-0EA3-BD45-85B2-29B1C7A5A78C}" srcOrd="1" destOrd="0" presId="urn:microsoft.com/office/officeart/2005/8/layout/radial5"/>
    <dgm:cxn modelId="{02F1CAD0-0A46-4211-9824-58210F35ED22}" type="presOf" srcId="{DDD9704B-6FE0-F949-AD56-703BDEEB54F3}" destId="{49DE31E0-6025-6842-A755-73F7666CAE49}" srcOrd="1" destOrd="0" presId="urn:microsoft.com/office/officeart/2005/8/layout/radial5"/>
    <dgm:cxn modelId="{F4ED5B78-2158-423B-A454-9978E89CD6E2}" type="presOf" srcId="{8A4FC123-55CF-2049-A38C-CB20ADC0EE74}" destId="{0A37F1F5-0C5F-9E46-9137-DFE69139D4B5}" srcOrd="0" destOrd="0" presId="urn:microsoft.com/office/officeart/2005/8/layout/radial5"/>
    <dgm:cxn modelId="{FE4F902C-02F4-394F-BB11-9711FDCED6AA}" srcId="{8A4FC123-55CF-2049-A38C-CB20ADC0EE74}" destId="{39E0F074-86E7-7149-AE28-45DBE1F5B08B}" srcOrd="1" destOrd="0" parTransId="{C7A3D876-3AA9-F645-8D7F-2AB12C907234}" sibTransId="{EEF70DAE-D4B4-B842-872E-EADA8EFF4382}"/>
    <dgm:cxn modelId="{38936F8B-3587-4E4A-A445-7FAC4155807D}" type="presOf" srcId="{091037EF-D001-EE4F-B474-E7C257C7D19C}" destId="{8D561318-5588-A748-B513-C0B8C21FF067}" srcOrd="0" destOrd="0" presId="urn:microsoft.com/office/officeart/2005/8/layout/radial5"/>
    <dgm:cxn modelId="{DEEBE270-5364-4BA6-A6FA-0336E6B05BB3}" type="presOf" srcId="{EDD0598B-D5B3-524F-9301-A273EAD0D9B5}" destId="{4AE43620-138A-1447-A7D7-6A2DB47DB6B5}" srcOrd="0" destOrd="0" presId="urn:microsoft.com/office/officeart/2005/8/layout/radial5"/>
    <dgm:cxn modelId="{982E4526-395C-4586-99DE-F0CC6B16637D}" type="presOf" srcId="{1864EEE9-28A0-9C48-BD0B-6C7C81B2F13D}" destId="{C8564C98-D958-474B-8CCD-13B2E4C19622}" srcOrd="1" destOrd="0" presId="urn:microsoft.com/office/officeart/2005/8/layout/radial5"/>
    <dgm:cxn modelId="{D4C50489-8EA5-4E9B-B5A0-E3C2204E70AD}" type="presOf" srcId="{33E8CB2F-3136-4A45-BC15-2356B1191796}" destId="{85BD3CD9-D767-0E42-9A06-93972F8FB324}" srcOrd="0" destOrd="0" presId="urn:microsoft.com/office/officeart/2005/8/layout/radial5"/>
    <dgm:cxn modelId="{95E5988B-F63A-6146-AEA7-82358DCB5016}" srcId="{8A4FC123-55CF-2049-A38C-CB20ADC0EE74}" destId="{41303704-DA14-4C4B-801E-65C9EEE75BF5}" srcOrd="5" destOrd="0" parTransId="{1864EEE9-28A0-9C48-BD0B-6C7C81B2F13D}" sibTransId="{D28C8C35-C063-6546-93C2-17405276AD04}"/>
    <dgm:cxn modelId="{321FB41A-8A0D-4803-B630-D5B2FAB48352}" type="presOf" srcId="{7AC4E212-1AD1-7745-8AE3-1674D8EF8495}" destId="{B56A6084-F83F-3840-A7DA-D3C0FAA02D51}" srcOrd="0" destOrd="0" presId="urn:microsoft.com/office/officeart/2005/8/layout/radial5"/>
    <dgm:cxn modelId="{CCBE4715-4BD8-47D3-B430-401D9E3DB108}" type="presOf" srcId="{1864EEE9-28A0-9C48-BD0B-6C7C81B2F13D}" destId="{5632AB6B-D14A-2A44-B706-84FCC9700992}" srcOrd="0" destOrd="0" presId="urn:microsoft.com/office/officeart/2005/8/layout/radial5"/>
    <dgm:cxn modelId="{DFC5898E-0A61-2C42-991D-8440A1FFDA1C}" srcId="{8A4FC123-55CF-2049-A38C-CB20ADC0EE74}" destId="{0EFFFB0F-B0E9-CA41-9737-7AC88F041452}" srcOrd="4" destOrd="0" parTransId="{6BA62742-5321-1D41-A875-479D68BF5F70}" sibTransId="{5B15A843-EEB7-8D43-AFE5-A08E1CA18097}"/>
    <dgm:cxn modelId="{CAB1D739-0FC3-4A6F-BB3A-5DB6CDB29645}" type="presOf" srcId="{6BA62742-5321-1D41-A875-479D68BF5F70}" destId="{62802A92-24F2-C649-95CA-4AC9AC50726F}" srcOrd="0" destOrd="0" presId="urn:microsoft.com/office/officeart/2005/8/layout/radial5"/>
    <dgm:cxn modelId="{3A802F2D-7D3D-9A4E-95C0-925B29E9B255}" srcId="{8A4FC123-55CF-2049-A38C-CB20ADC0EE74}" destId="{23E4E0C5-B7D4-304E-BC7B-2B45574101A2}" srcOrd="2" destOrd="0" parTransId="{7AC4E212-1AD1-7745-8AE3-1674D8EF8495}" sibTransId="{2C9D2119-7A6C-BB4B-8776-E996BE970797}"/>
    <dgm:cxn modelId="{4EFCE768-1487-2B47-8B09-0F7EA66E3278}" srcId="{8A4FC123-55CF-2049-A38C-CB20ADC0EE74}" destId="{5D1B89C1-807D-9E42-9E22-73652303BCFB}" srcOrd="0" destOrd="0" parTransId="{35F1732E-63B2-3045-AA5A-B36AABAD26FD}" sibTransId="{8FC1646E-99E4-D54D-8D0F-59367B7516F0}"/>
    <dgm:cxn modelId="{FCCE64E2-0B00-4044-BE48-C15BD8B0C382}" type="presOf" srcId="{35F1732E-63B2-3045-AA5A-B36AABAD26FD}" destId="{34BDC28F-757C-5C4A-A5A9-8AE6B1FEABFD}" srcOrd="0" destOrd="0" presId="urn:microsoft.com/office/officeart/2005/8/layout/radial5"/>
    <dgm:cxn modelId="{A93C8BE8-861F-467A-8906-67498510C7AB}" type="presOf" srcId="{DDD9704B-6FE0-F949-AD56-703BDEEB54F3}" destId="{FDE18678-E5FA-E34D-8DC9-381F2E97FBE1}" srcOrd="0" destOrd="0" presId="urn:microsoft.com/office/officeart/2005/8/layout/radial5"/>
    <dgm:cxn modelId="{50729A8E-2860-4F36-8EA1-102C4160EEBF}" type="presOf" srcId="{35F1732E-63B2-3045-AA5A-B36AABAD26FD}" destId="{B2A19844-A2F1-604A-98C4-14FB3C64C869}" srcOrd="1" destOrd="0" presId="urn:microsoft.com/office/officeart/2005/8/layout/radial5"/>
    <dgm:cxn modelId="{9228A28F-D65D-400A-81CB-E4426947051A}" type="presOf" srcId="{FA265F66-54AB-C140-91A6-AE81A4A9EB53}" destId="{195E4A6A-31B5-2F4B-85CF-CE108B955877}" srcOrd="0" destOrd="0" presId="urn:microsoft.com/office/officeart/2005/8/layout/radial5"/>
    <dgm:cxn modelId="{65484C18-AAE6-4FFD-A755-6446A241A8A9}" type="presOf" srcId="{C7A3D876-3AA9-F645-8D7F-2AB12C907234}" destId="{833BF29B-F86E-7844-A2B7-A41D8C41CF61}" srcOrd="0" destOrd="0" presId="urn:microsoft.com/office/officeart/2005/8/layout/radial5"/>
    <dgm:cxn modelId="{800A3638-BD4C-4B4A-8B17-6A94EEC14FCE}" type="presOf" srcId="{41303704-DA14-4C4B-801E-65C9EEE75BF5}" destId="{068D040E-8A0D-A547-AA0E-340569254E40}" srcOrd="0" destOrd="0" presId="urn:microsoft.com/office/officeart/2005/8/layout/radial5"/>
    <dgm:cxn modelId="{20ACCE94-C9D9-47D9-92BA-6139C0F08272}" type="presOf" srcId="{0EFFFB0F-B0E9-CA41-9737-7AC88F041452}" destId="{F1A26ACF-5DE0-674D-9651-1C287DB4AD15}" srcOrd="0" destOrd="0" presId="urn:microsoft.com/office/officeart/2005/8/layout/radial5"/>
    <dgm:cxn modelId="{C2D9C330-DB68-4742-9327-71DA36D47D82}" type="presOf" srcId="{EDD0598B-D5B3-524F-9301-A273EAD0D9B5}" destId="{751FABC0-3C4B-0E42-9D44-A4D449C2C02A}" srcOrd="1" destOrd="0" presId="urn:microsoft.com/office/officeart/2005/8/layout/radial5"/>
    <dgm:cxn modelId="{3DDC7F89-ED18-4424-A1E1-0EEE56A1F968}" type="presOf" srcId="{23E4E0C5-B7D4-304E-BC7B-2B45574101A2}" destId="{02581A20-6332-9149-8597-BCC316531ABA}" srcOrd="0" destOrd="0" presId="urn:microsoft.com/office/officeart/2005/8/layout/radial5"/>
    <dgm:cxn modelId="{9ED4EDA1-BDCF-BC4C-842D-C6B54D2E72D2}" srcId="{091037EF-D001-EE4F-B474-E7C257C7D19C}" destId="{8A4FC123-55CF-2049-A38C-CB20ADC0EE74}" srcOrd="0" destOrd="0" parTransId="{3C895B26-110D-0D4E-B06B-E11E1559E04D}" sibTransId="{F64EEE25-C8A8-9E41-945B-D39CAE8923EA}"/>
    <dgm:cxn modelId="{E2B68384-2C2F-4051-A1EC-44E1131A65E0}" type="presOf" srcId="{5D1B89C1-807D-9E42-9E22-73652303BCFB}" destId="{A4C2A3F9-2A98-434B-B70C-BB4DC540535E}" srcOrd="0" destOrd="0" presId="urn:microsoft.com/office/officeart/2005/8/layout/radial5"/>
    <dgm:cxn modelId="{880F3585-FC11-46D0-A4F0-1FF240222BDA}" type="presOf" srcId="{C7A3D876-3AA9-F645-8D7F-2AB12C907234}" destId="{C8D93E2A-30AE-5E47-9FA9-40FE37D08F3F}" srcOrd="1" destOrd="0" presId="urn:microsoft.com/office/officeart/2005/8/layout/radial5"/>
    <dgm:cxn modelId="{FCBD8811-6568-5A4D-9E67-E1D27637ACB6}" srcId="{8A4FC123-55CF-2049-A38C-CB20ADC0EE74}" destId="{FA265F66-54AB-C140-91A6-AE81A4A9EB53}" srcOrd="6" destOrd="0" parTransId="{DDD9704B-6FE0-F949-AD56-703BDEEB54F3}" sibTransId="{EE5B55A4-CE6C-4C40-84FD-DB42B74557D1}"/>
    <dgm:cxn modelId="{4CA6C037-6629-0146-8F0F-EAD6AAD25BF4}" srcId="{8A4FC123-55CF-2049-A38C-CB20ADC0EE74}" destId="{33E8CB2F-3136-4A45-BC15-2356B1191796}" srcOrd="3" destOrd="0" parTransId="{EDD0598B-D5B3-524F-9301-A273EAD0D9B5}" sibTransId="{B7C0C9E8-C1E3-C649-88F5-C773F13F474A}"/>
    <dgm:cxn modelId="{AF882BB9-681F-41DE-85BD-9008D9333023}" type="presParOf" srcId="{8D561318-5588-A748-B513-C0B8C21FF067}" destId="{0A37F1F5-0C5F-9E46-9137-DFE69139D4B5}" srcOrd="0" destOrd="0" presId="urn:microsoft.com/office/officeart/2005/8/layout/radial5"/>
    <dgm:cxn modelId="{D97F6424-0749-43D0-8D71-AA74A016B13C}" type="presParOf" srcId="{8D561318-5588-A748-B513-C0B8C21FF067}" destId="{34BDC28F-757C-5C4A-A5A9-8AE6B1FEABFD}" srcOrd="1" destOrd="0" presId="urn:microsoft.com/office/officeart/2005/8/layout/radial5"/>
    <dgm:cxn modelId="{839FBA0E-1D0D-4AEE-8A9F-90D845C33B39}" type="presParOf" srcId="{34BDC28F-757C-5C4A-A5A9-8AE6B1FEABFD}" destId="{B2A19844-A2F1-604A-98C4-14FB3C64C869}" srcOrd="0" destOrd="0" presId="urn:microsoft.com/office/officeart/2005/8/layout/radial5"/>
    <dgm:cxn modelId="{1B561963-0CEE-4DA1-8431-A799BBD54460}" type="presParOf" srcId="{8D561318-5588-A748-B513-C0B8C21FF067}" destId="{A4C2A3F9-2A98-434B-B70C-BB4DC540535E}" srcOrd="2" destOrd="0" presId="urn:microsoft.com/office/officeart/2005/8/layout/radial5"/>
    <dgm:cxn modelId="{65F240DE-BAA2-4358-9EAC-A163F94FC419}" type="presParOf" srcId="{8D561318-5588-A748-B513-C0B8C21FF067}" destId="{833BF29B-F86E-7844-A2B7-A41D8C41CF61}" srcOrd="3" destOrd="0" presId="urn:microsoft.com/office/officeart/2005/8/layout/radial5"/>
    <dgm:cxn modelId="{42D83851-4E7A-47A2-8DD4-C829DB762763}" type="presParOf" srcId="{833BF29B-F86E-7844-A2B7-A41D8C41CF61}" destId="{C8D93E2A-30AE-5E47-9FA9-40FE37D08F3F}" srcOrd="0" destOrd="0" presId="urn:microsoft.com/office/officeart/2005/8/layout/radial5"/>
    <dgm:cxn modelId="{C3EC226E-6371-4411-AB16-64037F0D08BF}" type="presParOf" srcId="{8D561318-5588-A748-B513-C0B8C21FF067}" destId="{684262B5-7DB7-D741-B137-1B56E51DE010}" srcOrd="4" destOrd="0" presId="urn:microsoft.com/office/officeart/2005/8/layout/radial5"/>
    <dgm:cxn modelId="{24E94AF8-C646-4BDA-AAE8-C4AE04FE61D7}" type="presParOf" srcId="{8D561318-5588-A748-B513-C0B8C21FF067}" destId="{B56A6084-F83F-3840-A7DA-D3C0FAA02D51}" srcOrd="5" destOrd="0" presId="urn:microsoft.com/office/officeart/2005/8/layout/radial5"/>
    <dgm:cxn modelId="{FC06EB76-0231-4C48-B962-39B763EDFD51}" type="presParOf" srcId="{B56A6084-F83F-3840-A7DA-D3C0FAA02D51}" destId="{4E104846-0EA3-BD45-85B2-29B1C7A5A78C}" srcOrd="0" destOrd="0" presId="urn:microsoft.com/office/officeart/2005/8/layout/radial5"/>
    <dgm:cxn modelId="{C86E5061-07EB-4841-B552-2F5D86DC2709}" type="presParOf" srcId="{8D561318-5588-A748-B513-C0B8C21FF067}" destId="{02581A20-6332-9149-8597-BCC316531ABA}" srcOrd="6" destOrd="0" presId="urn:microsoft.com/office/officeart/2005/8/layout/radial5"/>
    <dgm:cxn modelId="{98202771-8673-42D3-9D28-FB303715B474}" type="presParOf" srcId="{8D561318-5588-A748-B513-C0B8C21FF067}" destId="{4AE43620-138A-1447-A7D7-6A2DB47DB6B5}" srcOrd="7" destOrd="0" presId="urn:microsoft.com/office/officeart/2005/8/layout/radial5"/>
    <dgm:cxn modelId="{1EB2FD4D-09BF-4D5B-8D4B-0E9966EECD6B}" type="presParOf" srcId="{4AE43620-138A-1447-A7D7-6A2DB47DB6B5}" destId="{751FABC0-3C4B-0E42-9D44-A4D449C2C02A}" srcOrd="0" destOrd="0" presId="urn:microsoft.com/office/officeart/2005/8/layout/radial5"/>
    <dgm:cxn modelId="{E9C48CEC-C2CC-4E1E-A3D3-9ED0EB9D2CAB}" type="presParOf" srcId="{8D561318-5588-A748-B513-C0B8C21FF067}" destId="{85BD3CD9-D767-0E42-9A06-93972F8FB324}" srcOrd="8" destOrd="0" presId="urn:microsoft.com/office/officeart/2005/8/layout/radial5"/>
    <dgm:cxn modelId="{7390F4A0-8CA5-42C0-A8BF-83A9773EBF22}" type="presParOf" srcId="{8D561318-5588-A748-B513-C0B8C21FF067}" destId="{62802A92-24F2-C649-95CA-4AC9AC50726F}" srcOrd="9" destOrd="0" presId="urn:microsoft.com/office/officeart/2005/8/layout/radial5"/>
    <dgm:cxn modelId="{99F84190-1B86-4694-99C4-D5FB79D67783}" type="presParOf" srcId="{62802A92-24F2-C649-95CA-4AC9AC50726F}" destId="{6C8CFB9E-FF25-AB48-BDEB-811F2EA70009}" srcOrd="0" destOrd="0" presId="urn:microsoft.com/office/officeart/2005/8/layout/radial5"/>
    <dgm:cxn modelId="{6DFF9E11-4364-40E1-8F9C-FAD8B1FC0969}" type="presParOf" srcId="{8D561318-5588-A748-B513-C0B8C21FF067}" destId="{F1A26ACF-5DE0-674D-9651-1C287DB4AD15}" srcOrd="10" destOrd="0" presId="urn:microsoft.com/office/officeart/2005/8/layout/radial5"/>
    <dgm:cxn modelId="{3522D0B2-6687-4534-851E-D8FCF6BFEFD6}" type="presParOf" srcId="{8D561318-5588-A748-B513-C0B8C21FF067}" destId="{5632AB6B-D14A-2A44-B706-84FCC9700992}" srcOrd="11" destOrd="0" presId="urn:microsoft.com/office/officeart/2005/8/layout/radial5"/>
    <dgm:cxn modelId="{BD6B58F6-499C-4773-99E1-7660C9A27331}" type="presParOf" srcId="{5632AB6B-D14A-2A44-B706-84FCC9700992}" destId="{C8564C98-D958-474B-8CCD-13B2E4C19622}" srcOrd="0" destOrd="0" presId="urn:microsoft.com/office/officeart/2005/8/layout/radial5"/>
    <dgm:cxn modelId="{984121A8-3CEE-4BBE-A927-01611E6C1D42}" type="presParOf" srcId="{8D561318-5588-A748-B513-C0B8C21FF067}" destId="{068D040E-8A0D-A547-AA0E-340569254E40}" srcOrd="12" destOrd="0" presId="urn:microsoft.com/office/officeart/2005/8/layout/radial5"/>
    <dgm:cxn modelId="{95A16A4F-1794-4C48-8EE6-1388F7CCA71C}" type="presParOf" srcId="{8D561318-5588-A748-B513-C0B8C21FF067}" destId="{FDE18678-E5FA-E34D-8DC9-381F2E97FBE1}" srcOrd="13" destOrd="0" presId="urn:microsoft.com/office/officeart/2005/8/layout/radial5"/>
    <dgm:cxn modelId="{C70F67AE-C9C3-4B20-B03B-0E3F6703CF8F}" type="presParOf" srcId="{FDE18678-E5FA-E34D-8DC9-381F2E97FBE1}" destId="{49DE31E0-6025-6842-A755-73F7666CAE49}" srcOrd="0" destOrd="0" presId="urn:microsoft.com/office/officeart/2005/8/layout/radial5"/>
    <dgm:cxn modelId="{EEB60803-9AF6-4094-8F58-CC711B2C0175}" type="presParOf" srcId="{8D561318-5588-A748-B513-C0B8C21FF067}" destId="{195E4A6A-31B5-2F4B-85CF-CE108B955877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D50575-5F4B-4449-8C6B-C94015B0E9FC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</dgm:pt>
    <dgm:pt modelId="{A9F86147-39CE-8743-A6D3-F6AB77289ABA}">
      <dgm:prSet phldrT="[Text]"/>
      <dgm:spPr>
        <a:solidFill>
          <a:schemeClr val="tx1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Inattention to Results</a:t>
          </a:r>
          <a:endParaRPr lang="en-US" dirty="0">
            <a:solidFill>
              <a:srgbClr val="000000"/>
            </a:solidFill>
          </a:endParaRPr>
        </a:p>
      </dgm:t>
    </dgm:pt>
    <dgm:pt modelId="{59560E38-C965-4949-9203-C9A8B3E4CC00}" type="parTrans" cxnId="{AD51E9C7-FE56-A045-B71B-DEAD67D5E8F0}">
      <dgm:prSet/>
      <dgm:spPr/>
      <dgm:t>
        <a:bodyPr/>
        <a:lstStyle/>
        <a:p>
          <a:endParaRPr lang="en-US"/>
        </a:p>
      </dgm:t>
    </dgm:pt>
    <dgm:pt modelId="{4F848504-1780-714A-ADD5-8BC4149163D1}" type="sibTrans" cxnId="{AD51E9C7-FE56-A045-B71B-DEAD67D5E8F0}">
      <dgm:prSet/>
      <dgm:spPr/>
      <dgm:t>
        <a:bodyPr/>
        <a:lstStyle/>
        <a:p>
          <a:endParaRPr lang="en-US"/>
        </a:p>
      </dgm:t>
    </dgm:pt>
    <dgm:pt modelId="{B409F473-845C-4447-98B9-8AFDEEF71281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Lack of Commitment</a:t>
          </a:r>
          <a:endParaRPr lang="en-US" dirty="0">
            <a:solidFill>
              <a:srgbClr val="000000"/>
            </a:solidFill>
          </a:endParaRPr>
        </a:p>
      </dgm:t>
    </dgm:pt>
    <dgm:pt modelId="{9D8291A8-815D-5F42-AE4A-B02290DCA4DB}" type="parTrans" cxnId="{3E139F1A-290C-AB45-A7F9-C499C2743F12}">
      <dgm:prSet/>
      <dgm:spPr/>
      <dgm:t>
        <a:bodyPr/>
        <a:lstStyle/>
        <a:p>
          <a:endParaRPr lang="en-US"/>
        </a:p>
      </dgm:t>
    </dgm:pt>
    <dgm:pt modelId="{AAC13D57-10AE-4B46-AC17-798DA9F2C95F}" type="sibTrans" cxnId="{3E139F1A-290C-AB45-A7F9-C499C2743F12}">
      <dgm:prSet/>
      <dgm:spPr/>
      <dgm:t>
        <a:bodyPr/>
        <a:lstStyle/>
        <a:p>
          <a:endParaRPr lang="en-US"/>
        </a:p>
      </dgm:t>
    </dgm:pt>
    <dgm:pt modelId="{89CEB95F-EA0E-8040-BA6D-21F8E4E7A2A9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Fear of Conflict</a:t>
          </a:r>
          <a:endParaRPr lang="en-US" dirty="0">
            <a:solidFill>
              <a:srgbClr val="000000"/>
            </a:solidFill>
          </a:endParaRPr>
        </a:p>
      </dgm:t>
    </dgm:pt>
    <dgm:pt modelId="{8A108E80-90E0-104E-AA2F-E322C4636216}" type="parTrans" cxnId="{733F91E6-2F78-A44D-BD37-A307A6081D9C}">
      <dgm:prSet/>
      <dgm:spPr/>
      <dgm:t>
        <a:bodyPr/>
        <a:lstStyle/>
        <a:p>
          <a:endParaRPr lang="en-US"/>
        </a:p>
      </dgm:t>
    </dgm:pt>
    <dgm:pt modelId="{0F64C15F-9DC8-6A41-AFAD-6DECBAC37CC4}" type="sibTrans" cxnId="{733F91E6-2F78-A44D-BD37-A307A6081D9C}">
      <dgm:prSet/>
      <dgm:spPr/>
      <dgm:t>
        <a:bodyPr/>
        <a:lstStyle/>
        <a:p>
          <a:endParaRPr lang="en-US"/>
        </a:p>
      </dgm:t>
    </dgm:pt>
    <dgm:pt modelId="{7F4F3886-6559-EE4D-8D88-1DBC313A1191}">
      <dgm:prSet phldrT="[Text]"/>
      <dgm:spPr>
        <a:solidFill>
          <a:srgbClr val="FF9900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Absence of Trust</a:t>
          </a:r>
          <a:endParaRPr lang="en-US" dirty="0">
            <a:solidFill>
              <a:srgbClr val="000000"/>
            </a:solidFill>
          </a:endParaRPr>
        </a:p>
      </dgm:t>
    </dgm:pt>
    <dgm:pt modelId="{1D539D66-1B50-F148-AF27-2C2761996634}" type="parTrans" cxnId="{CD2A85E1-E52C-D541-8B52-F1F82087B4C7}">
      <dgm:prSet/>
      <dgm:spPr/>
      <dgm:t>
        <a:bodyPr/>
        <a:lstStyle/>
        <a:p>
          <a:endParaRPr lang="en-US"/>
        </a:p>
      </dgm:t>
    </dgm:pt>
    <dgm:pt modelId="{EFEA077D-A0B6-964C-B836-2D41C24C45B6}" type="sibTrans" cxnId="{CD2A85E1-E52C-D541-8B52-F1F82087B4C7}">
      <dgm:prSet/>
      <dgm:spPr/>
      <dgm:t>
        <a:bodyPr/>
        <a:lstStyle/>
        <a:p>
          <a:endParaRPr lang="en-US"/>
        </a:p>
      </dgm:t>
    </dgm:pt>
    <dgm:pt modelId="{593A385B-2BFE-854C-9513-66EA6A315551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Avoidance of Accountability</a:t>
          </a:r>
          <a:endParaRPr lang="en-US" dirty="0">
            <a:solidFill>
              <a:srgbClr val="000000"/>
            </a:solidFill>
          </a:endParaRPr>
        </a:p>
      </dgm:t>
    </dgm:pt>
    <dgm:pt modelId="{C4FAC41D-3834-EA4D-A4BF-6AFE1CB7FD2E}" type="sibTrans" cxnId="{E18554E4-4AE4-7B45-B9A4-8AD4C16DA7D1}">
      <dgm:prSet/>
      <dgm:spPr/>
      <dgm:t>
        <a:bodyPr/>
        <a:lstStyle/>
        <a:p>
          <a:endParaRPr lang="en-US"/>
        </a:p>
      </dgm:t>
    </dgm:pt>
    <dgm:pt modelId="{67831404-5411-F24B-9AAB-4255D0765436}" type="parTrans" cxnId="{E18554E4-4AE4-7B45-B9A4-8AD4C16DA7D1}">
      <dgm:prSet/>
      <dgm:spPr/>
      <dgm:t>
        <a:bodyPr/>
        <a:lstStyle/>
        <a:p>
          <a:endParaRPr lang="en-US"/>
        </a:p>
      </dgm:t>
    </dgm:pt>
    <dgm:pt modelId="{A86012F2-B7D4-7D42-AC46-357E523E3F4F}" type="pres">
      <dgm:prSet presAssocID="{11D50575-5F4B-4449-8C6B-C94015B0E9FC}" presName="Name0" presStyleCnt="0">
        <dgm:presLayoutVars>
          <dgm:dir/>
          <dgm:animLvl val="lvl"/>
          <dgm:resizeHandles val="exact"/>
        </dgm:presLayoutVars>
      </dgm:prSet>
      <dgm:spPr/>
    </dgm:pt>
    <dgm:pt modelId="{7D5762D3-B051-7748-B894-E50DE8A5532D}" type="pres">
      <dgm:prSet presAssocID="{A9F86147-39CE-8743-A6D3-F6AB77289ABA}" presName="Name8" presStyleCnt="0"/>
      <dgm:spPr/>
    </dgm:pt>
    <dgm:pt modelId="{03E1DFCF-6B4B-EC48-A878-E353C2235733}" type="pres">
      <dgm:prSet presAssocID="{A9F86147-39CE-8743-A6D3-F6AB77289ABA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3918A4-F2A2-6C43-80EA-B4EBB03FDB0A}" type="pres">
      <dgm:prSet presAssocID="{A9F86147-39CE-8743-A6D3-F6AB77289AB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B567A-1E1D-AE43-9BCF-939A54B13E43}" type="pres">
      <dgm:prSet presAssocID="{593A385B-2BFE-854C-9513-66EA6A315551}" presName="Name8" presStyleCnt="0"/>
      <dgm:spPr/>
    </dgm:pt>
    <dgm:pt modelId="{2D4E5F09-D1C3-3E41-9121-DFE9279C0BE4}" type="pres">
      <dgm:prSet presAssocID="{593A385B-2BFE-854C-9513-66EA6A315551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2C29D2-EE97-D340-8D74-BCC9622D84DE}" type="pres">
      <dgm:prSet presAssocID="{593A385B-2BFE-854C-9513-66EA6A31555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2D217D-7DAC-3046-BE45-EB4887D39C52}" type="pres">
      <dgm:prSet presAssocID="{B409F473-845C-4447-98B9-8AFDEEF71281}" presName="Name8" presStyleCnt="0"/>
      <dgm:spPr/>
    </dgm:pt>
    <dgm:pt modelId="{69695AD0-16DD-8A45-8119-8ED25A526F1B}" type="pres">
      <dgm:prSet presAssocID="{B409F473-845C-4447-98B9-8AFDEEF71281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4B763-B2CE-714F-9CA8-DB027C3B5F45}" type="pres">
      <dgm:prSet presAssocID="{B409F473-845C-4447-98B9-8AFDEEF7128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8BD27-CBD3-2345-8E12-D7923C092466}" type="pres">
      <dgm:prSet presAssocID="{89CEB95F-EA0E-8040-BA6D-21F8E4E7A2A9}" presName="Name8" presStyleCnt="0"/>
      <dgm:spPr/>
    </dgm:pt>
    <dgm:pt modelId="{ECFBB487-1486-334A-BC82-07EE2A4E0053}" type="pres">
      <dgm:prSet presAssocID="{89CEB95F-EA0E-8040-BA6D-21F8E4E7A2A9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467C87-5A50-EA49-A48F-AC06950690F7}" type="pres">
      <dgm:prSet presAssocID="{89CEB95F-EA0E-8040-BA6D-21F8E4E7A2A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A3FE7-5C53-D84F-85B2-DED271569103}" type="pres">
      <dgm:prSet presAssocID="{7F4F3886-6559-EE4D-8D88-1DBC313A1191}" presName="Name8" presStyleCnt="0"/>
      <dgm:spPr/>
    </dgm:pt>
    <dgm:pt modelId="{AD479E68-B3A7-5B47-A1F9-F70779D0E0B7}" type="pres">
      <dgm:prSet presAssocID="{7F4F3886-6559-EE4D-8D88-1DBC313A1191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1F672D-4EAC-F044-9D54-C0296A257FE6}" type="pres">
      <dgm:prSet presAssocID="{7F4F3886-6559-EE4D-8D88-1DBC313A119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3F91E6-2F78-A44D-BD37-A307A6081D9C}" srcId="{11D50575-5F4B-4449-8C6B-C94015B0E9FC}" destId="{89CEB95F-EA0E-8040-BA6D-21F8E4E7A2A9}" srcOrd="3" destOrd="0" parTransId="{8A108E80-90E0-104E-AA2F-E322C4636216}" sibTransId="{0F64C15F-9DC8-6A41-AFAD-6DECBAC37CC4}"/>
    <dgm:cxn modelId="{AD51E9C7-FE56-A045-B71B-DEAD67D5E8F0}" srcId="{11D50575-5F4B-4449-8C6B-C94015B0E9FC}" destId="{A9F86147-39CE-8743-A6D3-F6AB77289ABA}" srcOrd="0" destOrd="0" parTransId="{59560E38-C965-4949-9203-C9A8B3E4CC00}" sibTransId="{4F848504-1780-714A-ADD5-8BC4149163D1}"/>
    <dgm:cxn modelId="{4865AF0C-D91C-8C49-90D4-13D12BD63E21}" type="presOf" srcId="{A9F86147-39CE-8743-A6D3-F6AB77289ABA}" destId="{593918A4-F2A2-6C43-80EA-B4EBB03FDB0A}" srcOrd="1" destOrd="0" presId="urn:microsoft.com/office/officeart/2005/8/layout/pyramid1"/>
    <dgm:cxn modelId="{A9996051-E8F5-A443-A18B-4F46B78367C8}" type="presOf" srcId="{89CEB95F-EA0E-8040-BA6D-21F8E4E7A2A9}" destId="{DD467C87-5A50-EA49-A48F-AC06950690F7}" srcOrd="1" destOrd="0" presId="urn:microsoft.com/office/officeart/2005/8/layout/pyramid1"/>
    <dgm:cxn modelId="{62459DE5-2C43-0946-9118-0763FE5DA6BB}" type="presOf" srcId="{593A385B-2BFE-854C-9513-66EA6A315551}" destId="{AD2C29D2-EE97-D340-8D74-BCC9622D84DE}" srcOrd="1" destOrd="0" presId="urn:microsoft.com/office/officeart/2005/8/layout/pyramid1"/>
    <dgm:cxn modelId="{6103A6A1-8E2D-DD42-97D8-1189078933D3}" type="presOf" srcId="{B409F473-845C-4447-98B9-8AFDEEF71281}" destId="{69695AD0-16DD-8A45-8119-8ED25A526F1B}" srcOrd="0" destOrd="0" presId="urn:microsoft.com/office/officeart/2005/8/layout/pyramid1"/>
    <dgm:cxn modelId="{3E139F1A-290C-AB45-A7F9-C499C2743F12}" srcId="{11D50575-5F4B-4449-8C6B-C94015B0E9FC}" destId="{B409F473-845C-4447-98B9-8AFDEEF71281}" srcOrd="2" destOrd="0" parTransId="{9D8291A8-815D-5F42-AE4A-B02290DCA4DB}" sibTransId="{AAC13D57-10AE-4B46-AC17-798DA9F2C95F}"/>
    <dgm:cxn modelId="{559872EB-2C5B-7B4C-A51E-BBFF89F4CC81}" type="presOf" srcId="{11D50575-5F4B-4449-8C6B-C94015B0E9FC}" destId="{A86012F2-B7D4-7D42-AC46-357E523E3F4F}" srcOrd="0" destOrd="0" presId="urn:microsoft.com/office/officeart/2005/8/layout/pyramid1"/>
    <dgm:cxn modelId="{ABC29764-368D-BE43-B849-BB0AB1B6FD3E}" type="presOf" srcId="{7F4F3886-6559-EE4D-8D88-1DBC313A1191}" destId="{AD479E68-B3A7-5B47-A1F9-F70779D0E0B7}" srcOrd="0" destOrd="0" presId="urn:microsoft.com/office/officeart/2005/8/layout/pyramid1"/>
    <dgm:cxn modelId="{81A4614F-2AE8-BE40-94FC-D87B0B6766D8}" type="presOf" srcId="{A9F86147-39CE-8743-A6D3-F6AB77289ABA}" destId="{03E1DFCF-6B4B-EC48-A878-E353C2235733}" srcOrd="0" destOrd="0" presId="urn:microsoft.com/office/officeart/2005/8/layout/pyramid1"/>
    <dgm:cxn modelId="{CD2A85E1-E52C-D541-8B52-F1F82087B4C7}" srcId="{11D50575-5F4B-4449-8C6B-C94015B0E9FC}" destId="{7F4F3886-6559-EE4D-8D88-1DBC313A1191}" srcOrd="4" destOrd="0" parTransId="{1D539D66-1B50-F148-AF27-2C2761996634}" sibTransId="{EFEA077D-A0B6-964C-B836-2D41C24C45B6}"/>
    <dgm:cxn modelId="{99561AC3-33FA-F74D-A29C-27A27D36903C}" type="presOf" srcId="{B409F473-845C-4447-98B9-8AFDEEF71281}" destId="{90E4B763-B2CE-714F-9CA8-DB027C3B5F45}" srcOrd="1" destOrd="0" presId="urn:microsoft.com/office/officeart/2005/8/layout/pyramid1"/>
    <dgm:cxn modelId="{E18554E4-4AE4-7B45-B9A4-8AD4C16DA7D1}" srcId="{11D50575-5F4B-4449-8C6B-C94015B0E9FC}" destId="{593A385B-2BFE-854C-9513-66EA6A315551}" srcOrd="1" destOrd="0" parTransId="{67831404-5411-F24B-9AAB-4255D0765436}" sibTransId="{C4FAC41D-3834-EA4D-A4BF-6AFE1CB7FD2E}"/>
    <dgm:cxn modelId="{C4BA4288-0DE7-1D47-9333-0A65295584CD}" type="presOf" srcId="{593A385B-2BFE-854C-9513-66EA6A315551}" destId="{2D4E5F09-D1C3-3E41-9121-DFE9279C0BE4}" srcOrd="0" destOrd="0" presId="urn:microsoft.com/office/officeart/2005/8/layout/pyramid1"/>
    <dgm:cxn modelId="{5ACC3660-AE65-984D-BADD-E13057184CD5}" type="presOf" srcId="{89CEB95F-EA0E-8040-BA6D-21F8E4E7A2A9}" destId="{ECFBB487-1486-334A-BC82-07EE2A4E0053}" srcOrd="0" destOrd="0" presId="urn:microsoft.com/office/officeart/2005/8/layout/pyramid1"/>
    <dgm:cxn modelId="{B04A490A-33C3-464B-9097-9CC87739DC66}" type="presOf" srcId="{7F4F3886-6559-EE4D-8D88-1DBC313A1191}" destId="{D81F672D-4EAC-F044-9D54-C0296A257FE6}" srcOrd="1" destOrd="0" presId="urn:microsoft.com/office/officeart/2005/8/layout/pyramid1"/>
    <dgm:cxn modelId="{6728A155-F496-BA43-8003-D8ED582E330C}" type="presParOf" srcId="{A86012F2-B7D4-7D42-AC46-357E523E3F4F}" destId="{7D5762D3-B051-7748-B894-E50DE8A5532D}" srcOrd="0" destOrd="0" presId="urn:microsoft.com/office/officeart/2005/8/layout/pyramid1"/>
    <dgm:cxn modelId="{BF89948B-5BC7-0D41-8920-1270653786ED}" type="presParOf" srcId="{7D5762D3-B051-7748-B894-E50DE8A5532D}" destId="{03E1DFCF-6B4B-EC48-A878-E353C2235733}" srcOrd="0" destOrd="0" presId="urn:microsoft.com/office/officeart/2005/8/layout/pyramid1"/>
    <dgm:cxn modelId="{0813F855-5F14-3344-85E4-D527D5598030}" type="presParOf" srcId="{7D5762D3-B051-7748-B894-E50DE8A5532D}" destId="{593918A4-F2A2-6C43-80EA-B4EBB03FDB0A}" srcOrd="1" destOrd="0" presId="urn:microsoft.com/office/officeart/2005/8/layout/pyramid1"/>
    <dgm:cxn modelId="{99D60097-A75C-5844-9E1B-7DBF8642CEC5}" type="presParOf" srcId="{A86012F2-B7D4-7D42-AC46-357E523E3F4F}" destId="{1FEB567A-1E1D-AE43-9BCF-939A54B13E43}" srcOrd="1" destOrd="0" presId="urn:microsoft.com/office/officeart/2005/8/layout/pyramid1"/>
    <dgm:cxn modelId="{E5DD5FBE-F61D-AB40-83EE-DE6335DAED13}" type="presParOf" srcId="{1FEB567A-1E1D-AE43-9BCF-939A54B13E43}" destId="{2D4E5F09-D1C3-3E41-9121-DFE9279C0BE4}" srcOrd="0" destOrd="0" presId="urn:microsoft.com/office/officeart/2005/8/layout/pyramid1"/>
    <dgm:cxn modelId="{7E0F0F12-DB42-6B49-9731-130EF56AEA11}" type="presParOf" srcId="{1FEB567A-1E1D-AE43-9BCF-939A54B13E43}" destId="{AD2C29D2-EE97-D340-8D74-BCC9622D84DE}" srcOrd="1" destOrd="0" presId="urn:microsoft.com/office/officeart/2005/8/layout/pyramid1"/>
    <dgm:cxn modelId="{24E314E0-B2E3-1C4F-8137-BDD501D93757}" type="presParOf" srcId="{A86012F2-B7D4-7D42-AC46-357E523E3F4F}" destId="{D32D217D-7DAC-3046-BE45-EB4887D39C52}" srcOrd="2" destOrd="0" presId="urn:microsoft.com/office/officeart/2005/8/layout/pyramid1"/>
    <dgm:cxn modelId="{F90C8669-E808-1B4F-9BBD-90E2CE202EB2}" type="presParOf" srcId="{D32D217D-7DAC-3046-BE45-EB4887D39C52}" destId="{69695AD0-16DD-8A45-8119-8ED25A526F1B}" srcOrd="0" destOrd="0" presId="urn:microsoft.com/office/officeart/2005/8/layout/pyramid1"/>
    <dgm:cxn modelId="{0BC79D39-6DCC-6146-9981-D7459493DCA9}" type="presParOf" srcId="{D32D217D-7DAC-3046-BE45-EB4887D39C52}" destId="{90E4B763-B2CE-714F-9CA8-DB027C3B5F45}" srcOrd="1" destOrd="0" presId="urn:microsoft.com/office/officeart/2005/8/layout/pyramid1"/>
    <dgm:cxn modelId="{B2C020D0-711A-7441-A87E-30A6BC1FA8B2}" type="presParOf" srcId="{A86012F2-B7D4-7D42-AC46-357E523E3F4F}" destId="{12D8BD27-CBD3-2345-8E12-D7923C092466}" srcOrd="3" destOrd="0" presId="urn:microsoft.com/office/officeart/2005/8/layout/pyramid1"/>
    <dgm:cxn modelId="{3AE546C9-C09E-754D-AC01-09EE7965B39F}" type="presParOf" srcId="{12D8BD27-CBD3-2345-8E12-D7923C092466}" destId="{ECFBB487-1486-334A-BC82-07EE2A4E0053}" srcOrd="0" destOrd="0" presId="urn:microsoft.com/office/officeart/2005/8/layout/pyramid1"/>
    <dgm:cxn modelId="{75CA10F9-7C33-4545-9D44-77B283BBAA1A}" type="presParOf" srcId="{12D8BD27-CBD3-2345-8E12-D7923C092466}" destId="{DD467C87-5A50-EA49-A48F-AC06950690F7}" srcOrd="1" destOrd="0" presId="urn:microsoft.com/office/officeart/2005/8/layout/pyramid1"/>
    <dgm:cxn modelId="{C9A7B76F-D0F2-EB49-9D73-215E33E423E7}" type="presParOf" srcId="{A86012F2-B7D4-7D42-AC46-357E523E3F4F}" destId="{3DEA3FE7-5C53-D84F-85B2-DED271569103}" srcOrd="4" destOrd="0" presId="urn:microsoft.com/office/officeart/2005/8/layout/pyramid1"/>
    <dgm:cxn modelId="{3F87DCF8-B3E3-D240-BFA9-BA6F42EDFBC8}" type="presParOf" srcId="{3DEA3FE7-5C53-D84F-85B2-DED271569103}" destId="{AD479E68-B3A7-5B47-A1F9-F70779D0E0B7}" srcOrd="0" destOrd="0" presId="urn:microsoft.com/office/officeart/2005/8/layout/pyramid1"/>
    <dgm:cxn modelId="{90716136-C591-BC43-9341-156545E8DDDD}" type="presParOf" srcId="{3DEA3FE7-5C53-D84F-85B2-DED271569103}" destId="{D81F672D-4EAC-F044-9D54-C0296A257FE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7F1F5-0C5F-9E46-9137-DFE69139D4B5}">
      <dsp:nvSpPr>
        <dsp:cNvPr id="0" name=""/>
        <dsp:cNvSpPr/>
      </dsp:nvSpPr>
      <dsp:spPr>
        <a:xfrm>
          <a:off x="3482562" y="1998955"/>
          <a:ext cx="1535813" cy="153581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Patient</a:t>
          </a:r>
          <a:endParaRPr lang="en-US" sz="2700" kern="1200" dirty="0"/>
        </a:p>
      </dsp:txBody>
      <dsp:txXfrm>
        <a:off x="3707477" y="2223870"/>
        <a:ext cx="1085983" cy="1085983"/>
      </dsp:txXfrm>
    </dsp:sp>
    <dsp:sp modelId="{34BDC28F-757C-5C4A-A5A9-8AE6B1FEABFD}">
      <dsp:nvSpPr>
        <dsp:cNvPr id="0" name=""/>
        <dsp:cNvSpPr/>
      </dsp:nvSpPr>
      <dsp:spPr>
        <a:xfrm rot="16200000">
          <a:off x="4087693" y="1439956"/>
          <a:ext cx="325551" cy="522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>
        <a:off x="4136526" y="1593224"/>
        <a:ext cx="227886" cy="313306"/>
      </dsp:txXfrm>
    </dsp:sp>
    <dsp:sp modelId="{A4C2A3F9-2A98-434B-B70C-BB4DC540535E}">
      <dsp:nvSpPr>
        <dsp:cNvPr id="0" name=""/>
        <dsp:cNvSpPr/>
      </dsp:nvSpPr>
      <dsp:spPr>
        <a:xfrm>
          <a:off x="3559352" y="2474"/>
          <a:ext cx="1382232" cy="13822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PT</a:t>
          </a:r>
          <a:endParaRPr lang="en-US" sz="1900" b="1" kern="1200" dirty="0"/>
        </a:p>
      </dsp:txBody>
      <dsp:txXfrm>
        <a:off x="3761775" y="204897"/>
        <a:ext cx="977386" cy="977386"/>
      </dsp:txXfrm>
    </dsp:sp>
    <dsp:sp modelId="{833BF29B-F86E-7844-A2B7-A41D8C41CF61}">
      <dsp:nvSpPr>
        <dsp:cNvPr id="0" name=""/>
        <dsp:cNvSpPr/>
      </dsp:nvSpPr>
      <dsp:spPr>
        <a:xfrm rot="19285714">
          <a:off x="4920982" y="1841248"/>
          <a:ext cx="325551" cy="522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>
        <a:off x="4931636" y="1976130"/>
        <a:ext cx="227886" cy="313306"/>
      </dsp:txXfrm>
    </dsp:sp>
    <dsp:sp modelId="{684262B5-7DB7-D741-B137-1B56E51DE010}">
      <dsp:nvSpPr>
        <dsp:cNvPr id="0" name=""/>
        <dsp:cNvSpPr/>
      </dsp:nvSpPr>
      <dsp:spPr>
        <a:xfrm>
          <a:off x="5180301" y="783082"/>
          <a:ext cx="1382232" cy="1382232"/>
        </a:xfrm>
        <a:prstGeom prst="ellipse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SW</a:t>
          </a:r>
          <a:endParaRPr lang="en-US" sz="1900" b="1" kern="1200" dirty="0"/>
        </a:p>
      </dsp:txBody>
      <dsp:txXfrm>
        <a:off x="5382724" y="985505"/>
        <a:ext cx="977386" cy="977386"/>
      </dsp:txXfrm>
    </dsp:sp>
    <dsp:sp modelId="{B56A6084-F83F-3840-A7DA-D3C0FAA02D51}">
      <dsp:nvSpPr>
        <dsp:cNvPr id="0" name=""/>
        <dsp:cNvSpPr/>
      </dsp:nvSpPr>
      <dsp:spPr>
        <a:xfrm rot="771429">
          <a:off x="5126788" y="2742941"/>
          <a:ext cx="325551" cy="522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>
        <a:off x="5128012" y="2836510"/>
        <a:ext cx="227886" cy="313306"/>
      </dsp:txXfrm>
    </dsp:sp>
    <dsp:sp modelId="{02581A20-6332-9149-8597-BCC316531ABA}">
      <dsp:nvSpPr>
        <dsp:cNvPr id="0" name=""/>
        <dsp:cNvSpPr/>
      </dsp:nvSpPr>
      <dsp:spPr>
        <a:xfrm>
          <a:off x="5580643" y="2537092"/>
          <a:ext cx="1382232" cy="1382232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Dentistry</a:t>
          </a:r>
          <a:endParaRPr lang="en-US" sz="1900" b="1" kern="1200" dirty="0"/>
        </a:p>
      </dsp:txBody>
      <dsp:txXfrm>
        <a:off x="5783066" y="2739515"/>
        <a:ext cx="977386" cy="977386"/>
      </dsp:txXfrm>
    </dsp:sp>
    <dsp:sp modelId="{4AE43620-138A-1447-A7D7-6A2DB47DB6B5}">
      <dsp:nvSpPr>
        <dsp:cNvPr id="0" name=""/>
        <dsp:cNvSpPr/>
      </dsp:nvSpPr>
      <dsp:spPr>
        <a:xfrm rot="3857143">
          <a:off x="4550134" y="3466042"/>
          <a:ext cx="325551" cy="522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>
        <a:off x="4577779" y="3526480"/>
        <a:ext cx="227886" cy="313306"/>
      </dsp:txXfrm>
    </dsp:sp>
    <dsp:sp modelId="{85BD3CD9-D767-0E42-9A06-93972F8FB324}">
      <dsp:nvSpPr>
        <dsp:cNvPr id="0" name=""/>
        <dsp:cNvSpPr/>
      </dsp:nvSpPr>
      <dsp:spPr>
        <a:xfrm>
          <a:off x="4458911" y="3943699"/>
          <a:ext cx="1382232" cy="1382232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MD</a:t>
          </a:r>
          <a:endParaRPr lang="en-US" sz="1900" b="1" kern="1200" dirty="0"/>
        </a:p>
      </dsp:txBody>
      <dsp:txXfrm>
        <a:off x="4661334" y="4146122"/>
        <a:ext cx="977386" cy="977386"/>
      </dsp:txXfrm>
    </dsp:sp>
    <dsp:sp modelId="{62802A92-24F2-C649-95CA-4AC9AC50726F}">
      <dsp:nvSpPr>
        <dsp:cNvPr id="0" name=""/>
        <dsp:cNvSpPr/>
      </dsp:nvSpPr>
      <dsp:spPr>
        <a:xfrm rot="6942857">
          <a:off x="3625252" y="3466042"/>
          <a:ext cx="325551" cy="522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10800000">
        <a:off x="3695272" y="3526480"/>
        <a:ext cx="227886" cy="313306"/>
      </dsp:txXfrm>
    </dsp:sp>
    <dsp:sp modelId="{F1A26ACF-5DE0-674D-9651-1C287DB4AD15}">
      <dsp:nvSpPr>
        <dsp:cNvPr id="0" name=""/>
        <dsp:cNvSpPr/>
      </dsp:nvSpPr>
      <dsp:spPr>
        <a:xfrm>
          <a:off x="2659793" y="3943699"/>
          <a:ext cx="1382232" cy="1382232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PharmD</a:t>
          </a:r>
          <a:endParaRPr lang="en-US" sz="1900" b="1" kern="1200" dirty="0"/>
        </a:p>
      </dsp:txBody>
      <dsp:txXfrm>
        <a:off x="2862216" y="4146122"/>
        <a:ext cx="977386" cy="977386"/>
      </dsp:txXfrm>
    </dsp:sp>
    <dsp:sp modelId="{5632AB6B-D14A-2A44-B706-84FCC9700992}">
      <dsp:nvSpPr>
        <dsp:cNvPr id="0" name=""/>
        <dsp:cNvSpPr/>
      </dsp:nvSpPr>
      <dsp:spPr>
        <a:xfrm rot="10028571">
          <a:off x="3048597" y="2742941"/>
          <a:ext cx="325551" cy="522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10800000">
        <a:off x="3145038" y="2836510"/>
        <a:ext cx="227886" cy="313306"/>
      </dsp:txXfrm>
    </dsp:sp>
    <dsp:sp modelId="{068D040E-8A0D-A547-AA0E-340569254E40}">
      <dsp:nvSpPr>
        <dsp:cNvPr id="0" name=""/>
        <dsp:cNvSpPr/>
      </dsp:nvSpPr>
      <dsp:spPr>
        <a:xfrm>
          <a:off x="1538062" y="2537092"/>
          <a:ext cx="1382232" cy="1382232"/>
        </a:xfrm>
        <a:prstGeom prst="ellipse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PA</a:t>
          </a:r>
          <a:endParaRPr lang="en-US" sz="1900" b="1" kern="1200" dirty="0"/>
        </a:p>
      </dsp:txBody>
      <dsp:txXfrm>
        <a:off x="1740485" y="2739515"/>
        <a:ext cx="977386" cy="977386"/>
      </dsp:txXfrm>
    </dsp:sp>
    <dsp:sp modelId="{FDE18678-E5FA-E34D-8DC9-381F2E97FBE1}">
      <dsp:nvSpPr>
        <dsp:cNvPr id="0" name=""/>
        <dsp:cNvSpPr/>
      </dsp:nvSpPr>
      <dsp:spPr>
        <a:xfrm rot="13114286">
          <a:off x="3254403" y="1841248"/>
          <a:ext cx="325551" cy="5221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 rot="10800000">
        <a:off x="3341414" y="1976130"/>
        <a:ext cx="227886" cy="313306"/>
      </dsp:txXfrm>
    </dsp:sp>
    <dsp:sp modelId="{195E4A6A-31B5-2F4B-85CF-CE108B955877}">
      <dsp:nvSpPr>
        <dsp:cNvPr id="0" name=""/>
        <dsp:cNvSpPr/>
      </dsp:nvSpPr>
      <dsp:spPr>
        <a:xfrm>
          <a:off x="1938403" y="783082"/>
          <a:ext cx="1382232" cy="138223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  <a:sp3d extrusionH="28000" prstMaterial="matte"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OT</a:t>
          </a:r>
          <a:endParaRPr lang="en-US" sz="1900" b="1" kern="1200" dirty="0"/>
        </a:p>
      </dsp:txBody>
      <dsp:txXfrm>
        <a:off x="2140826" y="985505"/>
        <a:ext cx="977386" cy="977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E1DFCF-6B4B-EC48-A878-E353C2235733}">
      <dsp:nvSpPr>
        <dsp:cNvPr id="0" name=""/>
        <dsp:cNvSpPr/>
      </dsp:nvSpPr>
      <dsp:spPr>
        <a:xfrm>
          <a:off x="2438400" y="0"/>
          <a:ext cx="1219200" cy="812799"/>
        </a:xfrm>
        <a:prstGeom prst="trapezoid">
          <a:avLst>
            <a:gd name="adj" fmla="val 75000"/>
          </a:avLst>
        </a:prstGeom>
        <a:solidFill>
          <a:schemeClr val="tx1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Inattention to Results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2438400" y="0"/>
        <a:ext cx="1219200" cy="812799"/>
      </dsp:txXfrm>
    </dsp:sp>
    <dsp:sp modelId="{2D4E5F09-D1C3-3E41-9121-DFE9279C0BE4}">
      <dsp:nvSpPr>
        <dsp:cNvPr id="0" name=""/>
        <dsp:cNvSpPr/>
      </dsp:nvSpPr>
      <dsp:spPr>
        <a:xfrm>
          <a:off x="1828800" y="812799"/>
          <a:ext cx="2438400" cy="812799"/>
        </a:xfrm>
        <a:prstGeom prst="trapezoid">
          <a:avLst>
            <a:gd name="adj" fmla="val 75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Avoidance of Accountability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2255520" y="812799"/>
        <a:ext cx="1584960" cy="812799"/>
      </dsp:txXfrm>
    </dsp:sp>
    <dsp:sp modelId="{69695AD0-16DD-8A45-8119-8ED25A526F1B}">
      <dsp:nvSpPr>
        <dsp:cNvPr id="0" name=""/>
        <dsp:cNvSpPr/>
      </dsp:nvSpPr>
      <dsp:spPr>
        <a:xfrm>
          <a:off x="1219200" y="1625599"/>
          <a:ext cx="3657600" cy="812799"/>
        </a:xfrm>
        <a:prstGeom prst="trapezoid">
          <a:avLst>
            <a:gd name="adj" fmla="val 7500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Lack of Commitment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1859280" y="1625599"/>
        <a:ext cx="2377440" cy="812799"/>
      </dsp:txXfrm>
    </dsp:sp>
    <dsp:sp modelId="{ECFBB487-1486-334A-BC82-07EE2A4E0053}">
      <dsp:nvSpPr>
        <dsp:cNvPr id="0" name=""/>
        <dsp:cNvSpPr/>
      </dsp:nvSpPr>
      <dsp:spPr>
        <a:xfrm>
          <a:off x="609600" y="2438399"/>
          <a:ext cx="4876800" cy="812799"/>
        </a:xfrm>
        <a:prstGeom prst="trapezoid">
          <a:avLst>
            <a:gd name="adj" fmla="val 75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Fear of Conflict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1463039" y="2438399"/>
        <a:ext cx="3169920" cy="812799"/>
      </dsp:txXfrm>
    </dsp:sp>
    <dsp:sp modelId="{AD479E68-B3A7-5B47-A1F9-F70779D0E0B7}">
      <dsp:nvSpPr>
        <dsp:cNvPr id="0" name=""/>
        <dsp:cNvSpPr/>
      </dsp:nvSpPr>
      <dsp:spPr>
        <a:xfrm>
          <a:off x="0" y="3251199"/>
          <a:ext cx="6096000" cy="812799"/>
        </a:xfrm>
        <a:prstGeom prst="trapezoid">
          <a:avLst>
            <a:gd name="adj" fmla="val 75000"/>
          </a:avLst>
        </a:prstGeom>
        <a:solidFill>
          <a:srgbClr val="FF99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000000"/>
              </a:solidFill>
            </a:rPr>
            <a:t>Absence of Trust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1066799" y="3251199"/>
        <a:ext cx="3962400" cy="812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USC IPE Collaborative 2012 - Session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October 27,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A934-632F-B44C-9FE9-7DE7DBF93A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2451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USC IPE Collaborative 2012 - Session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October 27, 2012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4C504-0A56-474C-919B-0C1289F4AA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1697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 be given by 2 faculty, one facilitating and one presenting. Preferable from 2 different disciplines.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USC IPE Collaborative 2012 - Session 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27,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C504-0A56-474C-919B-0C1289F4AA9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slide provide an outline of the schedule for your student IPE session.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USC IPE Collaborative 2012 - Session 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27,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C504-0A56-474C-919B-0C1289F4AA9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</a:t>
            </a:r>
            <a:r>
              <a:rPr lang="en-US" baseline="0" dirty="0" smtClean="0"/>
              <a:t> or develop a video that demonstrates poor and/or good small group facilitation skills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 university of Toronto has a DVD kit available for purchase.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USC IPE Collaborative 2012 - Session 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27,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C504-0A56-474C-919B-0C1289F4AA9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</a:t>
            </a:r>
            <a:r>
              <a:rPr lang="en-US" baseline="0" dirty="0" smtClean="0"/>
              <a:t> or develop a video that demonstrates poor and/or good role recognition among healthcare providers.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 university of Toronto has a DVD kit available for purchase.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USC IPE Collaborative 2012 - Session 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27,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C504-0A56-474C-919B-0C1289F4AA9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4C504-0A56-474C-919B-0C1289F4AA9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October 27, 2012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USC IPE Collaborative 2012 - Session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319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Find</a:t>
            </a:r>
            <a:r>
              <a:rPr lang="en-US" baseline="0" dirty="0" smtClean="0"/>
              <a:t> or develop a video that demonstrates poor and/or good team dynamics/processes.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 university of Toronto has a DVD kit available for purchase.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USC IPE Collaborative 2012 - Session 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27,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C504-0A56-474C-919B-0C1289F4AA9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211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4C504-0A56-474C-919B-0C1289F4AA9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October 27, 2012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USC IPE Collaborative 2012 - Session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90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this point in time the faculty</a:t>
            </a:r>
            <a:r>
              <a:rPr lang="en-US" baseline="0" dirty="0" smtClean="0"/>
              <a:t> trainees breakout into small groups and run through the case as if they were students.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USC IPE Collaborative 2012 - Session 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October 27,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4C504-0A56-474C-919B-0C1289F4AA9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8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/>
          <p:cNvSpPr>
            <a:spLocks noGrp="1"/>
          </p:cNvSpPr>
          <p:nvPr>
            <p:ph type="title"/>
          </p:nvPr>
        </p:nvSpPr>
        <p:spPr>
          <a:xfrm>
            <a:off x="571500" y="1676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42421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DF95-20D7-4C1E-A9C1-9F82A38860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80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90141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766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21895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03319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83069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67107"/>
      </p:ext>
    </p:extLst>
  </p:cSld>
  <p:clrMapOvr>
    <a:masterClrMapping/>
  </p:clrMapOvr>
  <p:hf sldNum="0" hdr="0" ft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76609"/>
      </p:ext>
    </p:extLst>
  </p:cSld>
  <p:clrMapOvr>
    <a:masterClrMapping/>
  </p:clrMapOvr>
  <p:hf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33033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2-09-12 at 1.38.44 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" y="5943600"/>
            <a:ext cx="3594100" cy="787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500" y="5926280"/>
            <a:ext cx="2235199" cy="83117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939800" y="1651000"/>
            <a:ext cx="7327900" cy="4076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17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72352"/>
      </p:ext>
    </p:extLst>
  </p:cSld>
  <p:clrMapOvr>
    <a:masterClrMapping/>
  </p:clrMapOvr>
  <p:hf sldNum="0"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/>
          <p:cNvSpPr>
            <a:spLocks noGrp="1"/>
          </p:cNvSpPr>
          <p:nvPr>
            <p:ph type="title"/>
          </p:nvPr>
        </p:nvSpPr>
        <p:spPr>
          <a:xfrm>
            <a:off x="571500" y="1676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1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942975" y="1562100"/>
            <a:ext cx="7299325" cy="4140200"/>
          </a:xfrm>
        </p:spPr>
        <p:txBody>
          <a:bodyPr/>
          <a:lstStyle>
            <a:lvl1pPr marL="0" indent="0">
              <a:buNone/>
              <a:defRPr sz="2800" b="1" i="0">
                <a:latin typeface="Arial"/>
                <a:cs typeface="Arial"/>
              </a:defRPr>
            </a:lvl1pPr>
            <a:lvl2pPr marL="800100" indent="-342900">
              <a:buClr>
                <a:srgbClr val="FF9900"/>
              </a:buClr>
              <a:buFont typeface="Arial"/>
              <a:buChar char="•"/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5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C39DF95-20D7-4C1E-A9C1-9F82A38860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7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1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/>
          <p:cNvSpPr>
            <a:spLocks noGrp="1"/>
          </p:cNvSpPr>
          <p:nvPr>
            <p:ph type="title"/>
          </p:nvPr>
        </p:nvSpPr>
        <p:spPr>
          <a:xfrm>
            <a:off x="2477071" y="531765"/>
            <a:ext cx="6292673" cy="2933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5839703"/>
            <a:ext cx="9144000" cy="1018298"/>
          </a:xfrm>
          <a:prstGeom prst="rect">
            <a:avLst/>
          </a:prstGeom>
          <a:solidFill>
            <a:srgbClr val="880101"/>
          </a:solidFill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5518518"/>
            <a:ext cx="9144000" cy="133948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Right Triangle 14"/>
          <p:cNvSpPr/>
          <p:nvPr userDrawn="1"/>
        </p:nvSpPr>
        <p:spPr>
          <a:xfrm>
            <a:off x="4154445" y="5861482"/>
            <a:ext cx="561948" cy="561948"/>
          </a:xfrm>
          <a:prstGeom prst="rtTriangle">
            <a:avLst/>
          </a:prstGeom>
          <a:solidFill>
            <a:srgbClr val="880101"/>
          </a:solidFill>
          <a:ln>
            <a:solidFill>
              <a:srgbClr val="88010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ight Triangle 15"/>
          <p:cNvSpPr/>
          <p:nvPr userDrawn="1"/>
        </p:nvSpPr>
        <p:spPr>
          <a:xfrm rot="10800000">
            <a:off x="4424433" y="5861482"/>
            <a:ext cx="561948" cy="561948"/>
          </a:xfrm>
          <a:prstGeom prst="rtTriangle">
            <a:avLst/>
          </a:prstGeom>
          <a:solidFill>
            <a:srgbClr val="FFCC00"/>
          </a:solidFill>
          <a:ln>
            <a:solidFill>
              <a:srgbClr val="FF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4978015" y="5861481"/>
            <a:ext cx="4165985" cy="328607"/>
          </a:xfrm>
          <a:prstGeom prst="rect">
            <a:avLst/>
          </a:prstGeom>
          <a:solidFill>
            <a:srgbClr val="FFCC00"/>
          </a:solidFill>
          <a:ln>
            <a:solidFill>
              <a:srgbClr val="FF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6095068"/>
            <a:ext cx="4165985" cy="328607"/>
          </a:xfrm>
          <a:prstGeom prst="rect">
            <a:avLst/>
          </a:prstGeom>
          <a:solidFill>
            <a:srgbClr val="800000"/>
          </a:solidFill>
          <a:ln>
            <a:solidFill>
              <a:srgbClr val="88010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9" name="Picture 18" descr="1-lineWordmark_GoldOnCard.eps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835" t="29443" r="5996" b="27448"/>
          <a:stretch/>
        </p:blipFill>
        <p:spPr>
          <a:xfrm>
            <a:off x="262764" y="6124265"/>
            <a:ext cx="2919657" cy="288776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627726" y="1263083"/>
            <a:ext cx="1560922" cy="1555742"/>
          </a:xfrm>
          <a:prstGeom prst="rect">
            <a:avLst/>
          </a:prstGeom>
          <a:noFill/>
          <a:ln w="6350" cmpd="sng">
            <a:noFill/>
          </a:ln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2000" b="1" dirty="0" smtClean="0">
                <a:ln w="6350" cmpd="sng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/>
              </a:rPr>
              <a:t>Interprofessional • Education • Collaborative •</a:t>
            </a:r>
            <a:endParaRPr lang="en-US" sz="2000" b="1" dirty="0">
              <a:ln w="6350" cmpd="sng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Oval 20"/>
          <p:cNvSpPr/>
          <p:nvPr userDrawn="1"/>
        </p:nvSpPr>
        <p:spPr>
          <a:xfrm>
            <a:off x="817503" y="1429618"/>
            <a:ext cx="1211658" cy="1211658"/>
          </a:xfrm>
          <a:prstGeom prst="ellipse">
            <a:avLst/>
          </a:prstGeom>
          <a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28575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4948819" y="5825102"/>
            <a:ext cx="3824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90000"/>
                </a:solidFill>
                <a:latin typeface="Adobe Caslon Pro"/>
                <a:cs typeface="Adobe Caslon Pro"/>
              </a:rPr>
              <a:t>IPE Collaborative Team Initiative</a:t>
            </a:r>
            <a:endParaRPr lang="en-US" dirty="0">
              <a:solidFill>
                <a:srgbClr val="990000"/>
              </a:solidFill>
              <a:latin typeface="Adobe Caslon Pro"/>
              <a:cs typeface="Adobe Caslon Pro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939800" y="1651000"/>
            <a:ext cx="7327900" cy="4076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1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1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srgbClr val="990000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>
              <a:solidFill>
                <a:srgbClr val="990000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C39DF95-20D7-4C1E-A9C1-9F82A3886033}" type="slidenum">
              <a:rPr lang="en-US" smtClean="0">
                <a:solidFill>
                  <a:srgbClr val="990000"/>
                </a:solidFill>
                <a:latin typeface="Calibri"/>
              </a:rPr>
              <a:pPr>
                <a:defRPr/>
              </a:pPr>
              <a:t>‹#›</a:t>
            </a:fld>
            <a:endParaRPr lang="en-US" dirty="0">
              <a:solidFill>
                <a:srgbClr val="99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307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03900"/>
            <a:ext cx="9144000" cy="10527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flipV="1">
            <a:off x="0" y="5778500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1-lineWordmark_GoldOnCard_NoBG.eps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7700" y="6478976"/>
            <a:ext cx="1822126" cy="15482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500" y="5926280"/>
            <a:ext cx="2235199" cy="831172"/>
          </a:xfrm>
          <a:prstGeom prst="rect">
            <a:avLst/>
          </a:prstGeom>
        </p:spPr>
      </p:pic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39800" y="1638300"/>
            <a:ext cx="7747000" cy="4140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0" r:id="rId5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9900"/>
        </a:buClr>
        <a:buFont typeface="Arial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39800" y="1638300"/>
            <a:ext cx="7747000" cy="4140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5839703"/>
            <a:ext cx="9144000" cy="1018298"/>
          </a:xfrm>
          <a:prstGeom prst="rect">
            <a:avLst/>
          </a:prstGeom>
          <a:solidFill>
            <a:srgbClr val="880101"/>
          </a:solidFill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5518518"/>
            <a:ext cx="9144000" cy="133948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ight Triangle 10"/>
          <p:cNvSpPr/>
          <p:nvPr userDrawn="1"/>
        </p:nvSpPr>
        <p:spPr>
          <a:xfrm>
            <a:off x="4154445" y="6168061"/>
            <a:ext cx="561948" cy="561948"/>
          </a:xfrm>
          <a:prstGeom prst="rtTriangle">
            <a:avLst/>
          </a:prstGeom>
          <a:solidFill>
            <a:srgbClr val="880101"/>
          </a:solidFill>
          <a:ln>
            <a:solidFill>
              <a:srgbClr val="88010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ight Triangle 12"/>
          <p:cNvSpPr/>
          <p:nvPr userDrawn="1"/>
        </p:nvSpPr>
        <p:spPr>
          <a:xfrm rot="10800000">
            <a:off x="4424433" y="6168061"/>
            <a:ext cx="561948" cy="561948"/>
          </a:xfrm>
          <a:prstGeom prst="rtTriangle">
            <a:avLst/>
          </a:prstGeom>
          <a:solidFill>
            <a:srgbClr val="FFCC00"/>
          </a:solidFill>
          <a:ln>
            <a:solidFill>
              <a:srgbClr val="FF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4978015" y="6168060"/>
            <a:ext cx="4165985" cy="328607"/>
          </a:xfrm>
          <a:prstGeom prst="rect">
            <a:avLst/>
          </a:prstGeom>
          <a:solidFill>
            <a:srgbClr val="FFCC00"/>
          </a:solidFill>
          <a:ln>
            <a:solidFill>
              <a:srgbClr val="FF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401647"/>
            <a:ext cx="4165985" cy="328607"/>
          </a:xfrm>
          <a:prstGeom prst="rect">
            <a:avLst/>
          </a:prstGeom>
          <a:solidFill>
            <a:srgbClr val="800000"/>
          </a:solidFill>
          <a:ln>
            <a:solidFill>
              <a:srgbClr val="88010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9900"/>
        </a:buClr>
        <a:buFont typeface="Arial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75E19-DA72-4543-AF07-AE2050C0B2A2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625B5-7E1B-4F62-984B-3017DD4C2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5" r:id="rId1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err="1">
                <a:cs typeface="Arial"/>
              </a:rPr>
              <a:t>Interprofessional</a:t>
            </a:r>
            <a:r>
              <a:rPr lang="en-US" sz="5400" dirty="0">
                <a:cs typeface="Arial"/>
              </a:rPr>
              <a:t> Education:</a:t>
            </a:r>
            <a:br>
              <a:rPr lang="en-US" sz="5400" dirty="0">
                <a:cs typeface="Arial"/>
              </a:rPr>
            </a:br>
            <a:r>
              <a:rPr lang="en-US" sz="5400" dirty="0">
                <a:cs typeface="Arial"/>
              </a:rPr>
              <a:t>Facilitation and Conflict Management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198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Pitfalls in Facilitating </a:t>
            </a:r>
            <a:r>
              <a:rPr lang="en-US" sz="3600" dirty="0"/>
              <a:t>R</a:t>
            </a:r>
            <a:r>
              <a:rPr lang="en-US" sz="3600" dirty="0" smtClean="0"/>
              <a:t>ole </a:t>
            </a:r>
            <a:r>
              <a:rPr lang="en-US" sz="3600" dirty="0"/>
              <a:t>R</a:t>
            </a:r>
            <a:r>
              <a:rPr lang="en-US" sz="3600" dirty="0" smtClean="0"/>
              <a:t>ecognition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939800" y="1668098"/>
            <a:ext cx="7327900" cy="4286774"/>
          </a:xfrm>
          <a:prstGeom prst="rect">
            <a:avLst/>
          </a:prstGeom>
          <a:solidFill>
            <a:srgbClr val="000000"/>
          </a:solidFill>
          <a:effectLst>
            <a:outerShdw blurRad="146050" dist="101600" dir="2700000" algn="tl" rotWithShape="0">
              <a:schemeClr val="bg1">
                <a:lumMod val="50000"/>
                <a:alpha val="42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39800" y="1651000"/>
            <a:ext cx="7327900" cy="40767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FF9900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u="sng" dirty="0" smtClean="0"/>
              <a:t>Usual Facilitation</a:t>
            </a:r>
            <a:r>
              <a:rPr lang="en-US" dirty="0" smtClean="0"/>
              <a:t>                    </a:t>
            </a:r>
            <a:r>
              <a:rPr lang="en-US" u="sng" dirty="0" smtClean="0"/>
              <a:t>IPE Facilitation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066021"/>
              </p:ext>
            </p:extLst>
          </p:nvPr>
        </p:nvGraphicFramePr>
        <p:xfrm>
          <a:off x="939452" y="1651000"/>
          <a:ext cx="7327898" cy="430387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3663949"/>
                <a:gridCol w="3663949"/>
              </a:tblGrid>
              <a:tr h="987816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Pitfall</a:t>
                      </a:r>
                      <a:endParaRPr lang="en-US" sz="2800" b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u="none" smtClean="0"/>
                        <a:t>Solution/Remedy/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u="none" smtClean="0"/>
                        <a:t>Prevention</a:t>
                      </a:r>
                      <a:endParaRPr lang="en-US" sz="2800" b="0" u="none" dirty="0" smtClean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526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2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26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26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26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26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Straight Connector 12"/>
          <p:cNvCxnSpPr>
            <a:endCxn id="12" idx="2"/>
          </p:cNvCxnSpPr>
          <p:nvPr/>
        </p:nvCxnSpPr>
        <p:spPr>
          <a:xfrm>
            <a:off x="4586907" y="1651000"/>
            <a:ext cx="16494" cy="430387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05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Sets climate for team work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Gives equal voice to every team member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Corrects misperceptions or assumptions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Opens learning conversation for cross-fertilization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Establishes common vocabulary for learning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Anticipates future conflicts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5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Dynamics and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indent="-234950">
              <a:spcAft>
                <a:spcPts val="600"/>
              </a:spcAft>
            </a:pPr>
            <a:r>
              <a:rPr lang="en-US" dirty="0" smtClean="0"/>
              <a:t>Consider power dynamics and hierarchy</a:t>
            </a:r>
          </a:p>
          <a:p>
            <a:pPr marL="234950" indent="-234950">
              <a:spcAft>
                <a:spcPts val="600"/>
              </a:spcAft>
            </a:pPr>
            <a:r>
              <a:rPr lang="en-US" dirty="0" smtClean="0"/>
              <a:t> Were ground rules established?</a:t>
            </a:r>
          </a:p>
          <a:p>
            <a:pPr marL="234950" indent="-234950">
              <a:spcAft>
                <a:spcPts val="600"/>
              </a:spcAft>
            </a:pPr>
            <a:r>
              <a:rPr lang="en-US" dirty="0" smtClean="0"/>
              <a:t> Is diversity strength or hindrance?</a:t>
            </a:r>
          </a:p>
          <a:p>
            <a:pPr marL="234950" indent="-234950">
              <a:spcAft>
                <a:spcPts val="600"/>
              </a:spcAft>
            </a:pPr>
            <a:r>
              <a:rPr lang="en-US" dirty="0" smtClean="0"/>
              <a:t> What are underlying assumptions? 			</a:t>
            </a:r>
            <a:r>
              <a:rPr lang="en-US" sz="2400" dirty="0" smtClean="0"/>
              <a:t>(gender, status, seniority, age, education)</a:t>
            </a:r>
            <a:endParaRPr lang="en-US" dirty="0" smtClean="0"/>
          </a:p>
          <a:p>
            <a:pPr marL="234950" indent="-234950">
              <a:spcAft>
                <a:spcPts val="600"/>
              </a:spcAft>
            </a:pPr>
            <a:r>
              <a:rPr lang="en-US" dirty="0" smtClean="0"/>
              <a:t> What is antecedent for decision-making?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5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Potential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Proactive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Observe team behavior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Use tools (e.g., MBTI)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Establish trust early (e.g., personal histories)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 dirty="0"/>
              <a:t>Reactive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Acknowledge potential conflict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Facilitate problem-solving: respect, support, process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Team effectiveness exercise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Member strength/weakness exercise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47928" y="6087024"/>
            <a:ext cx="4963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smtClean="0">
                <a:solidFill>
                  <a:srgbClr val="000000"/>
                </a:solidFill>
              </a:rPr>
              <a:t>1. Zwarenstein </a:t>
            </a:r>
            <a:r>
              <a:rPr lang="en-US" sz="1200" dirty="0">
                <a:solidFill>
                  <a:srgbClr val="000000"/>
                </a:solidFill>
              </a:rPr>
              <a:t>M, </a:t>
            </a:r>
            <a:r>
              <a:rPr lang="en-US" sz="1200" dirty="0" smtClean="0">
                <a:solidFill>
                  <a:srgbClr val="000000"/>
                </a:solidFill>
              </a:rPr>
              <a:t>et al. </a:t>
            </a:r>
            <a:r>
              <a:rPr lang="en-US" sz="1200" i="1" dirty="0">
                <a:solidFill>
                  <a:srgbClr val="000000"/>
                </a:solidFill>
              </a:rPr>
              <a:t>Cochrane Database Syst Rev</a:t>
            </a:r>
            <a:r>
              <a:rPr lang="en-US" sz="1200" dirty="0">
                <a:solidFill>
                  <a:srgbClr val="000000"/>
                </a:solidFill>
              </a:rPr>
              <a:t>. 2009;(3):CD000072</a:t>
            </a:r>
            <a:r>
              <a:rPr lang="en-US" sz="1200" dirty="0" smtClean="0">
                <a:solidFill>
                  <a:srgbClr val="000000"/>
                </a:solidFill>
              </a:rPr>
              <a:t>.</a:t>
            </a:r>
            <a:endParaRPr lang="en-US" sz="1200" dirty="0">
              <a:solidFill>
                <a:srgbClr val="000000"/>
              </a:solidFill>
            </a:endParaRPr>
          </a:p>
          <a:p>
            <a:pPr algn="r"/>
            <a:r>
              <a:rPr lang="en-US" sz="1200" dirty="0" smtClean="0">
                <a:solidFill>
                  <a:srgbClr val="000000"/>
                </a:solidFill>
              </a:rPr>
              <a:t>2. Reeves </a:t>
            </a:r>
            <a:r>
              <a:rPr lang="en-US" sz="1200" dirty="0">
                <a:solidFill>
                  <a:srgbClr val="000000"/>
                </a:solidFill>
              </a:rPr>
              <a:t>S, </a:t>
            </a:r>
            <a:r>
              <a:rPr lang="en-US" sz="1200" dirty="0" smtClean="0">
                <a:solidFill>
                  <a:srgbClr val="000000"/>
                </a:solidFill>
              </a:rPr>
              <a:t>et al. </a:t>
            </a:r>
            <a:r>
              <a:rPr lang="en-US" sz="1200" i="1" dirty="0">
                <a:solidFill>
                  <a:srgbClr val="000000"/>
                </a:solidFill>
              </a:rPr>
              <a:t>Cochrane Database Syst Rev.</a:t>
            </a:r>
            <a:r>
              <a:rPr lang="en-US" sz="1200" dirty="0">
                <a:solidFill>
                  <a:srgbClr val="000000"/>
                </a:solidFill>
              </a:rPr>
              <a:t> 2008;(1):CD002213. </a:t>
            </a:r>
          </a:p>
        </p:txBody>
      </p:sp>
    </p:spTree>
    <p:extLst>
      <p:ext uri="{BB962C8B-B14F-4D97-AF65-F5344CB8AC3E}">
        <p14:creationId xmlns:p14="http://schemas.microsoft.com/office/powerpoint/2010/main" val="1011706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Objective 3: </a:t>
            </a:r>
            <a:br>
              <a:rPr lang="en-US" dirty="0" smtClean="0"/>
            </a:br>
            <a:r>
              <a:rPr lang="en-US" dirty="0" smtClean="0"/>
              <a:t>Dynamics and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Watch the video and observe:</a:t>
            </a:r>
          </a:p>
          <a:p>
            <a:pPr marL="798513"/>
            <a:r>
              <a:rPr lang="en-US" dirty="0" smtClean="0"/>
              <a:t>What team dysfunctions are apparent?</a:t>
            </a:r>
          </a:p>
          <a:p>
            <a:pPr marL="798513"/>
            <a:r>
              <a:rPr lang="en-US" dirty="0" smtClean="0"/>
              <a:t>What escalated conflict?</a:t>
            </a:r>
          </a:p>
          <a:p>
            <a:pPr marL="798513"/>
            <a:r>
              <a:rPr lang="en-US" dirty="0" smtClean="0"/>
              <a:t>Which stakeholders were affected by the process?</a:t>
            </a:r>
          </a:p>
          <a:p>
            <a:pPr marL="798513"/>
            <a:r>
              <a:rPr lang="en-US" dirty="0" smtClean="0"/>
              <a:t>Where dysfunction could be addressed?</a:t>
            </a:r>
          </a:p>
          <a:p>
            <a:pPr>
              <a:lnSpc>
                <a:spcPct val="200000"/>
              </a:lnSpc>
              <a:buNone/>
            </a:pPr>
            <a:r>
              <a:rPr lang="en-US" b="1" dirty="0" smtClean="0"/>
              <a:t>How might you act as a facilitator for this team?</a:t>
            </a:r>
          </a:p>
        </p:txBody>
      </p:sp>
    </p:spTree>
    <p:extLst>
      <p:ext uri="{BB962C8B-B14F-4D97-AF65-F5344CB8AC3E}">
        <p14:creationId xmlns:p14="http://schemas.microsoft.com/office/powerpoint/2010/main" val="1090776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and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team dysfunctions are apparent?</a:t>
            </a:r>
          </a:p>
          <a:p>
            <a:r>
              <a:rPr lang="en-US" dirty="0" smtClean="0"/>
              <a:t>What escalated conflict?</a:t>
            </a:r>
          </a:p>
          <a:p>
            <a:r>
              <a:rPr lang="en-US" dirty="0" smtClean="0"/>
              <a:t>Which stakeholders were affected by the process?</a:t>
            </a:r>
          </a:p>
          <a:p>
            <a:r>
              <a:rPr lang="en-US" dirty="0" smtClean="0"/>
              <a:t>Where dysfunction could be addressed?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spcBef>
                <a:spcPts val="2472"/>
              </a:spcBef>
              <a:buNone/>
            </a:pPr>
            <a:r>
              <a:rPr lang="en-US" b="1" dirty="0" smtClean="0"/>
              <a:t>What would you do if you were the facilitator for this team?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26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Dynamics and Processes 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2408607" y="6161685"/>
            <a:ext cx="66005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rgbClr val="000000"/>
                </a:solidFill>
              </a:rPr>
              <a:t>*http://ipe.utoronto.ca/educators</a:t>
            </a:r>
            <a:r>
              <a:rPr lang="en-US" sz="1400" dirty="0" smtClean="0">
                <a:solidFill>
                  <a:srgbClr val="000000"/>
                </a:solidFill>
              </a:rPr>
              <a:t>/competencies.html</a:t>
            </a:r>
            <a:endParaRPr lang="en-US" sz="1400" dirty="0">
              <a:solidFill>
                <a:srgbClr val="000000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93588380"/>
              </p:ext>
            </p:extLst>
          </p:nvPr>
        </p:nvGraphicFramePr>
        <p:xfrm>
          <a:off x="254102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307704" y="1506177"/>
            <a:ext cx="2941851" cy="65899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FF9900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Status and Ego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59322" y="2363862"/>
            <a:ext cx="2941851" cy="65899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FF9900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Low Standards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224645" y="3191361"/>
            <a:ext cx="2941851" cy="65899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FF9900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Ambiguity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778629" y="3998681"/>
            <a:ext cx="3365371" cy="65899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FF9900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Artificial Harmony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399713" y="4859080"/>
            <a:ext cx="2602920" cy="65899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FF9900"/>
              </a:buClr>
              <a:buFont typeface="Arial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Invulnerability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325091" y="1397000"/>
            <a:ext cx="5590039" cy="0"/>
          </a:xfrm>
          <a:prstGeom prst="line">
            <a:avLst/>
          </a:prstGeom>
          <a:ln>
            <a:solidFill>
              <a:srgbClr val="991B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10193" y="2207980"/>
            <a:ext cx="5004937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52378" y="3068948"/>
            <a:ext cx="4362752" cy="22530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08938" y="3836088"/>
            <a:ext cx="3806192" cy="22530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81304" y="4644859"/>
            <a:ext cx="3233826" cy="29989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79246" y="5461000"/>
            <a:ext cx="2735884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27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Conflict and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" indent="0">
              <a:buNone/>
            </a:pPr>
            <a:r>
              <a:rPr lang="en-US" b="1" dirty="0" smtClean="0"/>
              <a:t>Build trust</a:t>
            </a:r>
          </a:p>
          <a:p>
            <a:pPr marL="796925"/>
            <a:r>
              <a:rPr lang="en-US" sz="2600" dirty="0" smtClean="0"/>
              <a:t>Understand motivation</a:t>
            </a:r>
          </a:p>
          <a:p>
            <a:pPr marL="796925"/>
            <a:r>
              <a:rPr lang="en-US" sz="2600" dirty="0" smtClean="0"/>
              <a:t>Personal stories of origin (autobiographies)</a:t>
            </a:r>
          </a:p>
          <a:p>
            <a:pPr marL="514350" indent="-457200">
              <a:lnSpc>
                <a:spcPct val="130000"/>
              </a:lnSpc>
              <a:buNone/>
            </a:pPr>
            <a:r>
              <a:rPr lang="en-US" b="1" dirty="0" smtClean="0"/>
              <a:t>2</a:t>
            </a:r>
            <a:r>
              <a:rPr lang="en-US" dirty="0" smtClean="0"/>
              <a:t>.  </a:t>
            </a:r>
            <a:r>
              <a:rPr lang="en-US" b="1" dirty="0" smtClean="0"/>
              <a:t>Establish ‘conflict culture’ </a:t>
            </a:r>
            <a:r>
              <a:rPr lang="en-US" dirty="0" smtClean="0"/>
              <a:t>(safety)</a:t>
            </a:r>
          </a:p>
          <a:p>
            <a:pPr marL="796925" indent="-457200"/>
            <a:r>
              <a:rPr lang="en-US" sz="2600" dirty="0" smtClean="0"/>
              <a:t>Profile team and members (Thomas-</a:t>
            </a:r>
            <a:r>
              <a:rPr lang="en-US" sz="2600" dirty="0" err="1" smtClean="0"/>
              <a:t>Killman</a:t>
            </a:r>
            <a:r>
              <a:rPr lang="en-US" sz="2600" dirty="0" smtClean="0"/>
              <a:t>)</a:t>
            </a:r>
          </a:p>
          <a:p>
            <a:pPr marL="796925" indent="-457200"/>
            <a:r>
              <a:rPr lang="en-US" sz="2600" dirty="0" smtClean="0"/>
              <a:t>Conflict norming</a:t>
            </a:r>
          </a:p>
          <a:p>
            <a:pPr marL="514350" indent="-457200">
              <a:lnSpc>
                <a:spcPct val="130000"/>
              </a:lnSpc>
              <a:buNone/>
            </a:pPr>
            <a:r>
              <a:rPr lang="en-US" b="1" dirty="0" smtClean="0"/>
              <a:t>3.  Manage meetings </a:t>
            </a:r>
            <a:r>
              <a:rPr lang="en-US" dirty="0" smtClean="0"/>
              <a:t>(‘Death by meeting’)</a:t>
            </a:r>
          </a:p>
          <a:p>
            <a:pPr marL="800100" indent="-346075"/>
            <a:r>
              <a:rPr lang="en-US" sz="2600" dirty="0" smtClean="0"/>
              <a:t>Use ‘Lightning rounds’</a:t>
            </a:r>
          </a:p>
          <a:p>
            <a:pPr marL="800100" indent="-346075"/>
            <a:r>
              <a:rPr lang="en-US" sz="2600" dirty="0" smtClean="0"/>
              <a:t>Encourage voices</a:t>
            </a:r>
          </a:p>
        </p:txBody>
      </p:sp>
    </p:spTree>
    <p:extLst>
      <p:ext uri="{BB962C8B-B14F-4D97-AF65-F5344CB8AC3E}">
        <p14:creationId xmlns:p14="http://schemas.microsoft.com/office/powerpoint/2010/main" val="304661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Conflict and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457200">
              <a:buNone/>
            </a:pPr>
            <a:r>
              <a:rPr lang="en-US" b="1" dirty="0" smtClean="0"/>
              <a:t>Get commitment</a:t>
            </a:r>
          </a:p>
          <a:p>
            <a:pPr marL="909638" indent="-328613" defTabSz="449263"/>
            <a:r>
              <a:rPr lang="en-US" dirty="0" smtClean="0"/>
              <a:t>Remove assumptions</a:t>
            </a:r>
          </a:p>
          <a:p>
            <a:pPr marL="909638" indent="-328613" defTabSz="449263">
              <a:lnSpc>
                <a:spcPct val="90000"/>
              </a:lnSpc>
            </a:pPr>
            <a:r>
              <a:rPr lang="en-US" dirty="0" smtClean="0"/>
              <a:t>Get ‘buy in’ and ‘clarity’</a:t>
            </a:r>
          </a:p>
          <a:p>
            <a:pPr marL="909638" indent="-328613" defTabSz="449263">
              <a:lnSpc>
                <a:spcPct val="90000"/>
              </a:lnSpc>
            </a:pPr>
            <a:r>
              <a:rPr lang="en-US" dirty="0" smtClean="0"/>
              <a:t>Commitment ≠ Consensus</a:t>
            </a:r>
          </a:p>
          <a:p>
            <a:pPr marL="909638" indent="-328613" defTabSz="449263">
              <a:lnSpc>
                <a:spcPct val="90000"/>
              </a:lnSpc>
            </a:pPr>
            <a:r>
              <a:rPr lang="en-US" dirty="0" smtClean="0"/>
              <a:t>Use cascading communication</a:t>
            </a:r>
          </a:p>
          <a:p>
            <a:pPr marL="514350" indent="-457200">
              <a:buNone/>
            </a:pPr>
            <a:r>
              <a:rPr lang="en-US" b="1" dirty="0" smtClean="0"/>
              <a:t>5.  Establish accountability</a:t>
            </a:r>
          </a:p>
          <a:p>
            <a:pPr marL="858838" indent="-293688"/>
            <a:r>
              <a:rPr lang="en-US" dirty="0" smtClean="0"/>
              <a:t>Common thematic goals (‘patient outcome’)</a:t>
            </a:r>
          </a:p>
          <a:p>
            <a:pPr marL="858838" indent="-293688">
              <a:lnSpc>
                <a:spcPct val="90000"/>
              </a:lnSpc>
            </a:pPr>
            <a:r>
              <a:rPr lang="en-US" dirty="0" smtClean="0"/>
              <a:t>Peer to peer communication</a:t>
            </a:r>
          </a:p>
          <a:p>
            <a:pPr marL="858838" indent="-293688">
              <a:lnSpc>
                <a:spcPct val="90000"/>
              </a:lnSpc>
            </a:pPr>
            <a:r>
              <a:rPr lang="en-US" dirty="0" smtClean="0"/>
              <a:t>Facilitator leadership (strength/weakness exercise)</a:t>
            </a:r>
          </a:p>
          <a:p>
            <a:pPr marL="858838" indent="-293688">
              <a:lnSpc>
                <a:spcPct val="90000"/>
              </a:lnSpc>
            </a:pPr>
            <a:r>
              <a:rPr lang="en-US" dirty="0" smtClean="0"/>
              <a:t>Keep scoreboard (list milestone accomplishments)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97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 for Team Assessment ≈ Reflection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did we do today as a team?</a:t>
            </a:r>
          </a:p>
          <a:p>
            <a:r>
              <a:rPr lang="en-US" dirty="0" smtClean="0"/>
              <a:t>What enabled/supported our collaboration?</a:t>
            </a:r>
          </a:p>
          <a:p>
            <a:r>
              <a:rPr lang="en-US" dirty="0" smtClean="0"/>
              <a:t>Were team members heard and respected? 			    If not, how can we improve?</a:t>
            </a:r>
          </a:p>
          <a:p>
            <a:r>
              <a:rPr lang="en-US" dirty="0" smtClean="0"/>
              <a:t>Did anything interfere with ability to contribute?</a:t>
            </a:r>
          </a:p>
          <a:p>
            <a:r>
              <a:rPr lang="en-US" dirty="0" smtClean="0"/>
              <a:t>What else might improve our interaction?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					</a:t>
            </a:r>
            <a:r>
              <a:rPr lang="en-US" b="1" dirty="0" smtClean="0"/>
              <a:t>REFLECT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0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of IPE Session for Student Trainees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 one another’s roles in healthcare</a:t>
            </a:r>
          </a:p>
          <a:p>
            <a:r>
              <a:rPr lang="en-US" dirty="0" smtClean="0"/>
              <a:t>Learn team-building and collaborative roles in the context of a patient case</a:t>
            </a:r>
          </a:p>
          <a:p>
            <a:r>
              <a:rPr lang="en-US" dirty="0" smtClean="0"/>
              <a:t>Identify characteristics of functional teams</a:t>
            </a:r>
          </a:p>
          <a:p>
            <a:r>
              <a:rPr lang="en-US" dirty="0" smtClean="0"/>
              <a:t>Review strategies for team-building and conflict resolution</a:t>
            </a:r>
          </a:p>
        </p:txBody>
      </p:sp>
    </p:spTree>
    <p:extLst>
      <p:ext uri="{BB962C8B-B14F-4D97-AF65-F5344CB8AC3E}">
        <p14:creationId xmlns:p14="http://schemas.microsoft.com/office/powerpoint/2010/main" val="273635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 Your Feedback to IPE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Feedback should </a:t>
            </a:r>
          </a:p>
          <a:p>
            <a:pPr marL="798513"/>
            <a:r>
              <a:rPr lang="en-US" dirty="0" smtClean="0"/>
              <a:t>Start with team self-assessment</a:t>
            </a:r>
          </a:p>
          <a:p>
            <a:pPr marL="798513"/>
            <a:r>
              <a:rPr lang="en-US" dirty="0" smtClean="0"/>
              <a:t>Be based on direct observation</a:t>
            </a:r>
          </a:p>
          <a:p>
            <a:pPr marL="798513"/>
            <a:r>
              <a:rPr lang="en-US" dirty="0" smtClean="0"/>
              <a:t>Be clearly stated and prefaced</a:t>
            </a:r>
          </a:p>
          <a:p>
            <a:pPr marL="798513"/>
            <a:r>
              <a:rPr lang="en-US" dirty="0" smtClean="0"/>
              <a:t>Be regular</a:t>
            </a:r>
          </a:p>
          <a:p>
            <a:pPr marL="798513"/>
            <a:r>
              <a:rPr lang="en-US" dirty="0" smtClean="0"/>
              <a:t>Be balanced</a:t>
            </a:r>
          </a:p>
          <a:p>
            <a:pPr marL="798513"/>
            <a:r>
              <a:rPr lang="en-US" dirty="0" smtClean="0"/>
              <a:t>Be specific</a:t>
            </a:r>
          </a:p>
          <a:p>
            <a:pPr>
              <a:lnSpc>
                <a:spcPct val="140000"/>
              </a:lnSpc>
              <a:buNone/>
            </a:pPr>
            <a:r>
              <a:rPr lang="en-US" b="1" dirty="0" smtClean="0"/>
              <a:t>Use ‘teach-back’ to ensure message is received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00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Exercise (Role Play)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Break into groups of 6 to 8</a:t>
            </a:r>
          </a:p>
          <a:p>
            <a:r>
              <a:rPr lang="en-US" dirty="0" smtClean="0"/>
              <a:t>Two will be faculty mentors, the rest will be trainees from the 3 professions (one scribe)</a:t>
            </a:r>
          </a:p>
          <a:p>
            <a:r>
              <a:rPr lang="en-US" dirty="0" smtClean="0"/>
              <a:t>Faculty: using the script, go through case with your trainees and facilitate case discussion using steps described</a:t>
            </a:r>
          </a:p>
          <a:p>
            <a:r>
              <a:rPr lang="en-US" dirty="0" smtClean="0"/>
              <a:t>After 10 to 15 minutes</a:t>
            </a:r>
          </a:p>
          <a:p>
            <a:r>
              <a:rPr lang="en-US" dirty="0" smtClean="0"/>
              <a:t>Scribe will list record strengths and weaknesses of the process</a:t>
            </a:r>
          </a:p>
          <a:p>
            <a:r>
              <a:rPr lang="en-US" dirty="0" smtClean="0"/>
              <a:t>Report findings to large group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92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IPE involves:</a:t>
            </a:r>
          </a:p>
          <a:p>
            <a:pPr marL="911225" indent="-514350">
              <a:lnSpc>
                <a:spcPct val="130000"/>
              </a:lnSpc>
              <a:buFont typeface="+mj-lt"/>
              <a:buAutoNum type="arabicPeriod"/>
            </a:pPr>
            <a:r>
              <a:rPr lang="en-US" dirty="0" smtClean="0"/>
              <a:t>Creation of IP teams</a:t>
            </a:r>
          </a:p>
          <a:p>
            <a:pPr marL="911225" indent="-514350">
              <a:buFont typeface="+mj-lt"/>
              <a:buAutoNum type="arabicPeriod"/>
            </a:pPr>
            <a:r>
              <a:rPr lang="en-US" dirty="0" smtClean="0"/>
              <a:t>Facilitation</a:t>
            </a:r>
          </a:p>
          <a:p>
            <a:pPr marL="911225" indent="-514350">
              <a:buFont typeface="+mj-lt"/>
              <a:buAutoNum type="arabicPeriod"/>
            </a:pPr>
            <a:r>
              <a:rPr lang="en-US" dirty="0" smtClean="0"/>
              <a:t>Role recognition</a:t>
            </a:r>
          </a:p>
          <a:p>
            <a:pPr marL="911225" indent="-514350">
              <a:buFont typeface="+mj-lt"/>
              <a:buAutoNum type="arabicPeriod"/>
            </a:pPr>
            <a:r>
              <a:rPr lang="en-US" dirty="0" smtClean="0"/>
              <a:t>Conflict management</a:t>
            </a:r>
          </a:p>
          <a:p>
            <a:pPr marL="911225" indent="-514350">
              <a:buFont typeface="+mj-lt"/>
              <a:buAutoNum type="arabicPeriod"/>
            </a:pPr>
            <a:r>
              <a:rPr lang="en-US" dirty="0" smtClean="0"/>
              <a:t>Building trust</a:t>
            </a:r>
          </a:p>
          <a:p>
            <a:pPr marL="911225" indent="-514350">
              <a:buFont typeface="+mj-lt"/>
              <a:buAutoNum type="arabicPeriod"/>
            </a:pPr>
            <a:r>
              <a:rPr lang="en-US" dirty="0" smtClean="0"/>
              <a:t>Reflection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9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Outline of Student Session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9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IPE Faculty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Recognize one another’s professional roles</a:t>
            </a:r>
          </a:p>
          <a:p>
            <a:r>
              <a:rPr lang="en-US" dirty="0" smtClean="0"/>
              <a:t>Collaborate to achieve trainee learning objectives</a:t>
            </a:r>
          </a:p>
          <a:p>
            <a:r>
              <a:rPr lang="en-US" dirty="0" smtClean="0"/>
              <a:t>Facilitate small group (team-based) case discussion and decision-making</a:t>
            </a:r>
          </a:p>
          <a:p>
            <a:r>
              <a:rPr lang="en-US" dirty="0" smtClean="0"/>
              <a:t>Give feedback to your teams</a:t>
            </a:r>
          </a:p>
          <a:p>
            <a:r>
              <a:rPr lang="en-US" dirty="0" smtClean="0"/>
              <a:t>Summarize and reflect on learning</a:t>
            </a:r>
          </a:p>
        </p:txBody>
      </p:sp>
    </p:spTree>
    <p:extLst>
      <p:ext uri="{BB962C8B-B14F-4D97-AF65-F5344CB8AC3E}">
        <p14:creationId xmlns:p14="http://schemas.microsoft.com/office/powerpoint/2010/main" val="140196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 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en-US" dirty="0" smtClean="0"/>
              <a:t>By the end of session, you will:</a:t>
            </a:r>
          </a:p>
          <a:p>
            <a:pPr lvl="0"/>
            <a:r>
              <a:rPr lang="en-US" dirty="0"/>
              <a:t>Recognize one another’s professional roles</a:t>
            </a:r>
          </a:p>
          <a:p>
            <a:pPr lvl="0"/>
            <a:r>
              <a:rPr lang="x-none"/>
              <a:t>Identify characteristics of functional teams</a:t>
            </a:r>
            <a:endParaRPr lang="en-US" u="sng" dirty="0"/>
          </a:p>
          <a:p>
            <a:pPr lvl="0"/>
            <a:r>
              <a:rPr lang="en-US" dirty="0"/>
              <a:t>Identify characteristics of effective IPE facilitation</a:t>
            </a:r>
          </a:p>
          <a:p>
            <a:pPr lvl="0"/>
            <a:r>
              <a:rPr lang="en-US" dirty="0" err="1"/>
              <a:t>Roleplay</a:t>
            </a:r>
            <a:r>
              <a:rPr lang="en-US"/>
              <a:t> facilitation of role recognition among </a:t>
            </a:r>
            <a:r>
              <a:rPr lang="en-US" smtClean="0"/>
              <a:t>learners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2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33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Objective 1: </a:t>
            </a:r>
            <a:br>
              <a:rPr lang="en-US" dirty="0" smtClean="0"/>
            </a:br>
            <a:r>
              <a:rPr lang="en-US" dirty="0" smtClean="0"/>
              <a:t>Identify characteristics of effective IPE facilitation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1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As you watch this video, identify the characteristics of </a:t>
            </a:r>
            <a:r>
              <a:rPr lang="en-US" u="sng" dirty="0" smtClean="0"/>
              <a:t>effective and ineffective IPE facilitation</a:t>
            </a:r>
            <a:r>
              <a:rPr lang="en-US" dirty="0" smtClean="0"/>
              <a:t>. </a:t>
            </a:r>
          </a:p>
          <a:p>
            <a:pPr marL="736600" indent="-282575">
              <a:lnSpc>
                <a:spcPct val="160000"/>
              </a:lnSpc>
            </a:pPr>
            <a:r>
              <a:rPr lang="en-US" dirty="0" smtClean="0"/>
              <a:t>What was done well in facilitation?</a:t>
            </a:r>
          </a:p>
          <a:p>
            <a:pPr marL="736600" indent="-282575"/>
            <a:r>
              <a:rPr lang="en-US" dirty="0" smtClean="0"/>
              <a:t>What could be improved, and how?</a:t>
            </a:r>
          </a:p>
          <a:p>
            <a:pPr marL="736600" indent="-282575"/>
            <a:r>
              <a:rPr lang="en-US" dirty="0" smtClean="0"/>
              <a:t>What are consequences of poor facilitation?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b="1" dirty="0" smtClean="0"/>
              <a:t>Consider how you might improve your own IPE facilitation style.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0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Facilitator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Directing/Forming</a:t>
            </a:r>
            <a:r>
              <a:rPr lang="en-US" dirty="0" smtClean="0"/>
              <a:t>: set climate, clarify roles and goals, build group identity</a:t>
            </a:r>
          </a:p>
          <a:p>
            <a:r>
              <a:rPr lang="en-US" u="sng" dirty="0" smtClean="0"/>
              <a:t>Coaching/Storming</a:t>
            </a:r>
            <a:r>
              <a:rPr lang="en-US" dirty="0" smtClean="0"/>
              <a:t>: legitimize concerns, invite feedback, accept and expect tension</a:t>
            </a:r>
          </a:p>
          <a:p>
            <a:r>
              <a:rPr lang="en-US" u="sng" dirty="0" smtClean="0"/>
              <a:t>Norming/Performing: </a:t>
            </a:r>
            <a:r>
              <a:rPr lang="en-US" dirty="0" smtClean="0"/>
              <a:t>offer resource, share leadership, consult and coach (1 on 1)</a:t>
            </a:r>
          </a:p>
          <a:p>
            <a:r>
              <a:rPr lang="en-US" u="sng" dirty="0" smtClean="0"/>
              <a:t>Delegating/Separating: </a:t>
            </a:r>
            <a:r>
              <a:rPr lang="en-US" dirty="0" smtClean="0"/>
              <a:t>adjust style, let go, anticipate termination</a:t>
            </a:r>
          </a:p>
        </p:txBody>
      </p:sp>
    </p:spTree>
    <p:extLst>
      <p:ext uri="{BB962C8B-B14F-4D97-AF65-F5344CB8AC3E}">
        <p14:creationId xmlns:p14="http://schemas.microsoft.com/office/powerpoint/2010/main" val="419224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1671504"/>
              </p:ext>
            </p:extLst>
          </p:nvPr>
        </p:nvGraphicFramePr>
        <p:xfrm>
          <a:off x="309766" y="495659"/>
          <a:ext cx="8500938" cy="5328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0900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Objective 2: </a:t>
            </a:r>
            <a:br>
              <a:rPr lang="en-US" dirty="0" smtClean="0"/>
            </a:br>
            <a:r>
              <a:rPr lang="en-US" dirty="0" smtClean="0"/>
              <a:t>Facilitate role recognition among learners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73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Watch the video and…</a:t>
            </a:r>
          </a:p>
          <a:p>
            <a:pPr>
              <a:buNone/>
            </a:pPr>
            <a:endParaRPr lang="en-US" sz="1200" b="1" dirty="0" smtClean="0"/>
          </a:p>
          <a:p>
            <a:r>
              <a:rPr lang="en-US" dirty="0" smtClean="0"/>
              <a:t>Consider what would you do as a facilitator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535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Office Theme">
  <a:themeElements>
    <a:clrScheme name="Custom 23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ustom 23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4056</TotalTime>
  <Words>1000</Words>
  <Application>Microsoft Office PowerPoint</Application>
  <PresentationFormat>On-screen Show (4:3)</PresentationFormat>
  <Paragraphs>191</Paragraphs>
  <Slides>22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1_Office Theme</vt:lpstr>
      <vt:lpstr>2_Office Theme</vt:lpstr>
      <vt:lpstr>Interprofessional Education: Facilitation and Conflict Management</vt:lpstr>
      <vt:lpstr>Goals of IPE Session for Student Trainees</vt:lpstr>
      <vt:lpstr>Outline of Student Session</vt:lpstr>
      <vt:lpstr>IPE Faculty Roles</vt:lpstr>
      <vt:lpstr>Today’s  Learning Objectives</vt:lpstr>
      <vt:lpstr>Learning Objective 1:  Identify characteristics of effective IPE facilitation</vt:lpstr>
      <vt:lpstr>Facilitator Roles</vt:lpstr>
      <vt:lpstr>Role Recognition</vt:lpstr>
      <vt:lpstr>Learning Objective 2:  Facilitate role recognition among learners</vt:lpstr>
      <vt:lpstr>Pitfalls in Facilitating Role Recognition</vt:lpstr>
      <vt:lpstr>Role Recognition</vt:lpstr>
      <vt:lpstr>Team Dynamics and Conflict</vt:lpstr>
      <vt:lpstr>Managing Potential Conflict</vt:lpstr>
      <vt:lpstr>Learning Objective 3:  Dynamics and Processes</vt:lpstr>
      <vt:lpstr>Dynamics and Processes</vt:lpstr>
      <vt:lpstr>Dynamics and Processes </vt:lpstr>
      <vt:lpstr>Address Conflict and Dynamics</vt:lpstr>
      <vt:lpstr>Address Conflict and Dynamics</vt:lpstr>
      <vt:lpstr>Ask for Team Assessment ≈ Reflection </vt:lpstr>
      <vt:lpstr>Provide Your Feedback to IPE Team</vt:lpstr>
      <vt:lpstr>Faculty Exercise (Role Play)</vt:lpstr>
      <vt:lpstr>Summary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Interprofessional Education</dc:title>
  <dc:creator>IPE Collaborative of USC</dc:creator>
  <dc:description>Christopher Forest_x000d_Brian Prestwich_x000d_Michelle Farmer</dc:description>
  <cp:lastModifiedBy>Melissa</cp:lastModifiedBy>
  <cp:revision>201</cp:revision>
  <cp:lastPrinted>2012-10-25T23:42:19Z</cp:lastPrinted>
  <dcterms:created xsi:type="dcterms:W3CDTF">2012-02-18T01:14:14Z</dcterms:created>
  <dcterms:modified xsi:type="dcterms:W3CDTF">2014-01-18T04:29:44Z</dcterms:modified>
</cp:coreProperties>
</file>