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2"/>
  </p:notesMasterIdLst>
  <p:sldIdLst>
    <p:sldId id="257" r:id="rId2"/>
    <p:sldId id="258" r:id="rId3"/>
    <p:sldId id="259" r:id="rId4"/>
    <p:sldId id="275" r:id="rId5"/>
    <p:sldId id="260" r:id="rId6"/>
    <p:sldId id="279" r:id="rId7"/>
    <p:sldId id="278" r:id="rId8"/>
    <p:sldId id="277" r:id="rId9"/>
    <p:sldId id="280" r:id="rId10"/>
    <p:sldId id="281" r:id="rId11"/>
    <p:sldId id="285" r:id="rId12"/>
    <p:sldId id="286" r:id="rId13"/>
    <p:sldId id="271" r:id="rId14"/>
    <p:sldId id="287" r:id="rId15"/>
    <p:sldId id="288" r:id="rId16"/>
    <p:sldId id="289" r:id="rId17"/>
    <p:sldId id="290" r:id="rId18"/>
    <p:sldId id="291" r:id="rId19"/>
    <p:sldId id="274" r:id="rId20"/>
    <p:sldId id="292" r:id="rId21"/>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5968"/>
    <a:srgbClr val="569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1" autoAdjust="0"/>
    <p:restoredTop sz="94660"/>
  </p:normalViewPr>
  <p:slideViewPr>
    <p:cSldViewPr snapToGrid="0" showGuides="1">
      <p:cViewPr varScale="1">
        <p:scale>
          <a:sx n="70" d="100"/>
          <a:sy n="70" d="100"/>
        </p:scale>
        <p:origin x="110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87A6EB-A3C6-4699-B65E-C52D578EE02B}" type="slidenum">
              <a:rPr lang="en-US"/>
              <a:pPr>
                <a:defRPr/>
              </a:pPr>
              <a:t>‹#›</a:t>
            </a:fld>
            <a:endParaRPr lang="en-US" dirty="0"/>
          </a:p>
        </p:txBody>
      </p:sp>
    </p:spTree>
    <p:extLst>
      <p:ext uri="{BB962C8B-B14F-4D97-AF65-F5344CB8AC3E}">
        <p14:creationId xmlns:p14="http://schemas.microsoft.com/office/powerpoint/2010/main" val="220261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Example - education</a:t>
            </a:r>
          </a:p>
        </p:txBody>
      </p:sp>
    </p:spTree>
    <p:extLst>
      <p:ext uri="{BB962C8B-B14F-4D97-AF65-F5344CB8AC3E}">
        <p14:creationId xmlns:p14="http://schemas.microsoft.com/office/powerpoint/2010/main" val="13383910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ucsf_ppt-T_prim_teal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531" name="Rectangle 3"/>
          <p:cNvSpPr>
            <a:spLocks noGrp="1" noChangeArrowheads="1"/>
          </p:cNvSpPr>
          <p:nvPr>
            <p:ph type="ctrTitle"/>
          </p:nvPr>
        </p:nvSpPr>
        <p:spPr>
          <a:xfrm>
            <a:off x="4144963" y="2984500"/>
            <a:ext cx="4381500" cy="1470025"/>
          </a:xfrm>
          <a:ln/>
        </p:spPr>
        <p:txBody>
          <a:bodyPr anchor="t"/>
          <a:lstStyle>
            <a:lvl1pPr>
              <a:defRPr sz="3500"/>
            </a:lvl1pPr>
          </a:lstStyle>
          <a:p>
            <a:r>
              <a:rPr lang="en-US"/>
              <a:t>Click to edit Master title style</a:t>
            </a:r>
          </a:p>
        </p:txBody>
      </p:sp>
      <p:sp>
        <p:nvSpPr>
          <p:cNvPr id="22532" name="Rectangle 4"/>
          <p:cNvSpPr>
            <a:spLocks noGrp="1" noChangeArrowheads="1"/>
          </p:cNvSpPr>
          <p:nvPr>
            <p:ph type="subTitle" idx="1"/>
          </p:nvPr>
        </p:nvSpPr>
        <p:spPr>
          <a:xfrm>
            <a:off x="4144963" y="4708525"/>
            <a:ext cx="4381500" cy="1520825"/>
          </a:xfrm>
          <a:ln/>
        </p:spPr>
        <p:txBody>
          <a:bodyPr/>
          <a:lstStyle>
            <a:lvl1pPr marL="0" indent="0">
              <a:buFontTx/>
              <a:buNone/>
              <a:defRPr sz="1900" b="0" i="1"/>
            </a:lvl1pPr>
          </a:lstStyle>
          <a:p>
            <a:r>
              <a:rPr lang="en-US"/>
              <a:t>Click to edit Master subtitle style</a:t>
            </a:r>
          </a:p>
        </p:txBody>
      </p:sp>
    </p:spTree>
    <p:extLst>
      <p:ext uri="{BB962C8B-B14F-4D97-AF65-F5344CB8AC3E}">
        <p14:creationId xmlns:p14="http://schemas.microsoft.com/office/powerpoint/2010/main" val="120461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BB6E3F3E-7AD5-486F-93FF-37A74967D0C2}" type="slidenum">
              <a:rPr lang="en-US"/>
              <a:pPr>
                <a:defRPr/>
              </a:pPr>
              <a:t>‹#›</a:t>
            </a:fld>
            <a:endParaRPr lang="en-US" dirty="0"/>
          </a:p>
        </p:txBody>
      </p:sp>
    </p:spTree>
    <p:extLst>
      <p:ext uri="{BB962C8B-B14F-4D97-AF65-F5344CB8AC3E}">
        <p14:creationId xmlns:p14="http://schemas.microsoft.com/office/powerpoint/2010/main" val="129718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9150" y="481013"/>
            <a:ext cx="1811338" cy="5900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1963" y="481013"/>
            <a:ext cx="5284787" cy="5900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9D1D8ED7-95F0-4B2C-91C0-3649C5D1F7F4}" type="slidenum">
              <a:rPr lang="en-US"/>
              <a:pPr>
                <a:defRPr/>
              </a:pPr>
              <a:t>‹#›</a:t>
            </a:fld>
            <a:endParaRPr lang="en-US" dirty="0"/>
          </a:p>
        </p:txBody>
      </p:sp>
    </p:spTree>
    <p:extLst>
      <p:ext uri="{BB962C8B-B14F-4D97-AF65-F5344CB8AC3E}">
        <p14:creationId xmlns:p14="http://schemas.microsoft.com/office/powerpoint/2010/main" val="169615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749425" y="1606550"/>
            <a:ext cx="6937375" cy="4775200"/>
          </a:xfrm>
        </p:spPr>
        <p:txBody>
          <a:bodyPr/>
          <a:lstStyle/>
          <a:p>
            <a:pPr lvl="0"/>
            <a:endParaRPr lang="en-US" noProof="0" dirty="0" smtClean="0"/>
          </a:p>
        </p:txBody>
      </p:sp>
      <p:sp>
        <p:nvSpPr>
          <p:cNvPr id="4" name="Rectangle 3"/>
          <p:cNvSpPr>
            <a:spLocks noGrp="1" noChangeArrowheads="1"/>
          </p:cNvSpPr>
          <p:nvPr>
            <p:ph type="sldNum" sz="quarter" idx="10"/>
          </p:nvPr>
        </p:nvSpPr>
        <p:spPr>
          <a:ln/>
        </p:spPr>
        <p:txBody>
          <a:bodyPr/>
          <a:lstStyle>
            <a:lvl1pPr>
              <a:defRPr/>
            </a:lvl1pPr>
          </a:lstStyle>
          <a:p>
            <a:pPr>
              <a:defRPr/>
            </a:pPr>
            <a:fld id="{C773C962-7050-4959-B17B-FF5974CFEF8B}" type="slidenum">
              <a:rPr lang="en-US"/>
              <a:pPr>
                <a:defRPr/>
              </a:pPr>
              <a:t>‹#›</a:t>
            </a:fld>
            <a:endParaRPr lang="en-US" dirty="0"/>
          </a:p>
        </p:txBody>
      </p:sp>
    </p:spTree>
    <p:extLst>
      <p:ext uri="{BB962C8B-B14F-4D97-AF65-F5344CB8AC3E}">
        <p14:creationId xmlns:p14="http://schemas.microsoft.com/office/powerpoint/2010/main" val="1994975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49425" y="1606550"/>
            <a:ext cx="3392488"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5294313" y="1606550"/>
            <a:ext cx="3392487" cy="4775200"/>
          </a:xfrm>
        </p:spPr>
        <p:txBody>
          <a:bodyPr/>
          <a:lstStyle/>
          <a:p>
            <a:pPr lvl="0"/>
            <a:endParaRPr lang="en-US" noProof="0" dirty="0" smtClean="0"/>
          </a:p>
        </p:txBody>
      </p:sp>
      <p:sp>
        <p:nvSpPr>
          <p:cNvPr id="5" name="Rectangle 3"/>
          <p:cNvSpPr>
            <a:spLocks noGrp="1" noChangeArrowheads="1"/>
          </p:cNvSpPr>
          <p:nvPr>
            <p:ph type="sldNum" sz="quarter" idx="10"/>
          </p:nvPr>
        </p:nvSpPr>
        <p:spPr>
          <a:ln/>
        </p:spPr>
        <p:txBody>
          <a:bodyPr/>
          <a:lstStyle>
            <a:lvl1pPr>
              <a:defRPr/>
            </a:lvl1pPr>
          </a:lstStyle>
          <a:p>
            <a:pPr>
              <a:defRPr/>
            </a:pPr>
            <a:fld id="{8F9A5FAA-3644-4721-9634-7E8B5D49C2DC}" type="slidenum">
              <a:rPr lang="en-US"/>
              <a:pPr>
                <a:defRPr/>
              </a:pPr>
              <a:t>‹#›</a:t>
            </a:fld>
            <a:endParaRPr lang="en-US" dirty="0"/>
          </a:p>
        </p:txBody>
      </p:sp>
    </p:spTree>
    <p:extLst>
      <p:ext uri="{BB962C8B-B14F-4D97-AF65-F5344CB8AC3E}">
        <p14:creationId xmlns:p14="http://schemas.microsoft.com/office/powerpoint/2010/main" val="1430651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1749425" y="1606550"/>
            <a:ext cx="3392488" cy="4775200"/>
          </a:xfrm>
        </p:spPr>
        <p:txBody>
          <a:bodyPr/>
          <a:lstStyle/>
          <a:p>
            <a:pPr lvl="0"/>
            <a:endParaRPr lang="en-US" noProof="0" dirty="0" smtClean="0"/>
          </a:p>
        </p:txBody>
      </p:sp>
      <p:sp>
        <p:nvSpPr>
          <p:cNvPr id="4" name="Text Placeholder 3"/>
          <p:cNvSpPr>
            <a:spLocks noGrp="1"/>
          </p:cNvSpPr>
          <p:nvPr>
            <p:ph type="body" sz="half" idx="2"/>
          </p:nvPr>
        </p:nvSpPr>
        <p:spPr>
          <a:xfrm>
            <a:off x="5294313" y="1606550"/>
            <a:ext cx="3392487"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29847EB9-8AE7-4707-A7F5-E745723D1B9E}" type="slidenum">
              <a:rPr lang="en-US"/>
              <a:pPr>
                <a:defRPr/>
              </a:pPr>
              <a:t>‹#›</a:t>
            </a:fld>
            <a:endParaRPr lang="en-US" dirty="0"/>
          </a:p>
        </p:txBody>
      </p:sp>
    </p:spTree>
    <p:extLst>
      <p:ext uri="{BB962C8B-B14F-4D97-AF65-F5344CB8AC3E}">
        <p14:creationId xmlns:p14="http://schemas.microsoft.com/office/powerpoint/2010/main" val="1522575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749425" y="1606550"/>
            <a:ext cx="6937375" cy="4775200"/>
          </a:xfrm>
        </p:spPr>
        <p:txBody>
          <a:bodyPr/>
          <a:lstStyle/>
          <a:p>
            <a:pPr lvl="0"/>
            <a:endParaRPr lang="en-US" noProof="0" dirty="0" smtClean="0"/>
          </a:p>
        </p:txBody>
      </p:sp>
      <p:sp>
        <p:nvSpPr>
          <p:cNvPr id="4" name="Rectangle 3"/>
          <p:cNvSpPr>
            <a:spLocks noGrp="1" noChangeArrowheads="1"/>
          </p:cNvSpPr>
          <p:nvPr>
            <p:ph type="sldNum" sz="quarter" idx="10"/>
          </p:nvPr>
        </p:nvSpPr>
        <p:spPr>
          <a:ln/>
        </p:spPr>
        <p:txBody>
          <a:bodyPr/>
          <a:lstStyle>
            <a:lvl1pPr>
              <a:defRPr/>
            </a:lvl1pPr>
          </a:lstStyle>
          <a:p>
            <a:pPr>
              <a:defRPr/>
            </a:pPr>
            <a:fld id="{B434ACE9-CA40-4E4A-B747-E566E6DA3359}" type="slidenum">
              <a:rPr lang="en-US"/>
              <a:pPr>
                <a:defRPr/>
              </a:pPr>
              <a:t>‹#›</a:t>
            </a:fld>
            <a:endParaRPr lang="en-US" dirty="0"/>
          </a:p>
        </p:txBody>
      </p:sp>
    </p:spTree>
    <p:extLst>
      <p:ext uri="{BB962C8B-B14F-4D97-AF65-F5344CB8AC3E}">
        <p14:creationId xmlns:p14="http://schemas.microsoft.com/office/powerpoint/2010/main" val="1042058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6937375" cy="231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49425" y="4070350"/>
            <a:ext cx="6937375" cy="231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83BE05C0-F7B9-41AD-B9F4-242EBABAA15B}" type="slidenum">
              <a:rPr lang="en-US"/>
              <a:pPr>
                <a:defRPr/>
              </a:pPr>
              <a:t>‹#›</a:t>
            </a:fld>
            <a:endParaRPr lang="en-US" dirty="0"/>
          </a:p>
        </p:txBody>
      </p:sp>
    </p:spTree>
    <p:extLst>
      <p:ext uri="{BB962C8B-B14F-4D97-AF65-F5344CB8AC3E}">
        <p14:creationId xmlns:p14="http://schemas.microsoft.com/office/powerpoint/2010/main" val="162346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3392488"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94313" y="1606550"/>
            <a:ext cx="3392487"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6093AF42-72F7-4B18-99AC-3B7B1AF22C9A}" type="slidenum">
              <a:rPr lang="en-US"/>
              <a:pPr>
                <a:defRPr/>
              </a:pPr>
              <a:t>‹#›</a:t>
            </a:fld>
            <a:endParaRPr lang="en-US" dirty="0"/>
          </a:p>
        </p:txBody>
      </p:sp>
    </p:spTree>
    <p:extLst>
      <p:ext uri="{BB962C8B-B14F-4D97-AF65-F5344CB8AC3E}">
        <p14:creationId xmlns:p14="http://schemas.microsoft.com/office/powerpoint/2010/main" val="3703158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49425" y="1606550"/>
            <a:ext cx="3392488"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4313" y="1606550"/>
            <a:ext cx="3392487" cy="477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B91CD684-E515-4D6D-A8B3-E08A818294E8}" type="slidenum">
              <a:rPr lang="en-US"/>
              <a:pPr>
                <a:defRPr/>
              </a:pPr>
              <a:t>‹#›</a:t>
            </a:fld>
            <a:endParaRPr lang="en-US" dirty="0"/>
          </a:p>
        </p:txBody>
      </p:sp>
    </p:spTree>
    <p:extLst>
      <p:ext uri="{BB962C8B-B14F-4D97-AF65-F5344CB8AC3E}">
        <p14:creationId xmlns:p14="http://schemas.microsoft.com/office/powerpoint/2010/main" val="4283693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731963" y="481013"/>
            <a:ext cx="7248525" cy="9286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49425" y="1606550"/>
            <a:ext cx="6937375" cy="231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49425" y="4070350"/>
            <a:ext cx="6937375" cy="231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302357A8-6589-4FEB-B67C-DF2573BE53BA}" type="slidenum">
              <a:rPr lang="en-US"/>
              <a:pPr>
                <a:defRPr/>
              </a:pPr>
              <a:t>‹#›</a:t>
            </a:fld>
            <a:endParaRPr lang="en-US" dirty="0"/>
          </a:p>
        </p:txBody>
      </p:sp>
    </p:spTree>
    <p:extLst>
      <p:ext uri="{BB962C8B-B14F-4D97-AF65-F5344CB8AC3E}">
        <p14:creationId xmlns:p14="http://schemas.microsoft.com/office/powerpoint/2010/main" val="362306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4FFA62E6-87D8-46BA-AF3F-0F28F44D3B12}" type="slidenum">
              <a:rPr lang="en-US"/>
              <a:pPr>
                <a:defRPr/>
              </a:pPr>
              <a:t>‹#›</a:t>
            </a:fld>
            <a:endParaRPr lang="en-US" dirty="0"/>
          </a:p>
        </p:txBody>
      </p:sp>
    </p:spTree>
    <p:extLst>
      <p:ext uri="{BB962C8B-B14F-4D97-AF65-F5344CB8AC3E}">
        <p14:creationId xmlns:p14="http://schemas.microsoft.com/office/powerpoint/2010/main" val="1448436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4C928DA4-3815-4EB8-B915-9AE3A61D13B1}" type="slidenum">
              <a:rPr lang="en-US"/>
              <a:pPr>
                <a:defRPr/>
              </a:pPr>
              <a:t>‹#›</a:t>
            </a:fld>
            <a:endParaRPr lang="en-US" dirty="0"/>
          </a:p>
        </p:txBody>
      </p:sp>
    </p:spTree>
    <p:extLst>
      <p:ext uri="{BB962C8B-B14F-4D97-AF65-F5344CB8AC3E}">
        <p14:creationId xmlns:p14="http://schemas.microsoft.com/office/powerpoint/2010/main" val="344220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3392488"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4313" y="1606550"/>
            <a:ext cx="3392487"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6475768C-F792-4DA9-9DA2-FCE76C065602}" type="slidenum">
              <a:rPr lang="en-US"/>
              <a:pPr>
                <a:defRPr/>
              </a:pPr>
              <a:t>‹#›</a:t>
            </a:fld>
            <a:endParaRPr lang="en-US" dirty="0"/>
          </a:p>
        </p:txBody>
      </p:sp>
    </p:spTree>
    <p:extLst>
      <p:ext uri="{BB962C8B-B14F-4D97-AF65-F5344CB8AC3E}">
        <p14:creationId xmlns:p14="http://schemas.microsoft.com/office/powerpoint/2010/main" val="242081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pPr>
              <a:defRPr/>
            </a:pPr>
            <a:fld id="{815C9D34-BF7E-488B-B75A-D2CA5A3AC574}" type="slidenum">
              <a:rPr lang="en-US"/>
              <a:pPr>
                <a:defRPr/>
              </a:pPr>
              <a:t>‹#›</a:t>
            </a:fld>
            <a:endParaRPr lang="en-US" dirty="0"/>
          </a:p>
        </p:txBody>
      </p:sp>
    </p:spTree>
    <p:extLst>
      <p:ext uri="{BB962C8B-B14F-4D97-AF65-F5344CB8AC3E}">
        <p14:creationId xmlns:p14="http://schemas.microsoft.com/office/powerpoint/2010/main" val="75064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pPr>
              <a:defRPr/>
            </a:pPr>
            <a:fld id="{B6F774CA-8243-4F47-B0B3-7DDB8B2F25E8}" type="slidenum">
              <a:rPr lang="en-US"/>
              <a:pPr>
                <a:defRPr/>
              </a:pPr>
              <a:t>‹#›</a:t>
            </a:fld>
            <a:endParaRPr lang="en-US" dirty="0"/>
          </a:p>
        </p:txBody>
      </p:sp>
    </p:spTree>
    <p:extLst>
      <p:ext uri="{BB962C8B-B14F-4D97-AF65-F5344CB8AC3E}">
        <p14:creationId xmlns:p14="http://schemas.microsoft.com/office/powerpoint/2010/main" val="3264278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39D5AE6E-551D-4832-9B51-AB380948ADD7}" type="slidenum">
              <a:rPr lang="en-US"/>
              <a:pPr>
                <a:defRPr/>
              </a:pPr>
              <a:t>‹#›</a:t>
            </a:fld>
            <a:endParaRPr lang="en-US" dirty="0"/>
          </a:p>
        </p:txBody>
      </p:sp>
    </p:spTree>
    <p:extLst>
      <p:ext uri="{BB962C8B-B14F-4D97-AF65-F5344CB8AC3E}">
        <p14:creationId xmlns:p14="http://schemas.microsoft.com/office/powerpoint/2010/main" val="133402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F443C645-B584-4830-BA31-8339CD3FD551}" type="slidenum">
              <a:rPr lang="en-US"/>
              <a:pPr>
                <a:defRPr/>
              </a:pPr>
              <a:t>‹#›</a:t>
            </a:fld>
            <a:endParaRPr lang="en-US" dirty="0"/>
          </a:p>
        </p:txBody>
      </p:sp>
    </p:spTree>
    <p:extLst>
      <p:ext uri="{BB962C8B-B14F-4D97-AF65-F5344CB8AC3E}">
        <p14:creationId xmlns:p14="http://schemas.microsoft.com/office/powerpoint/2010/main" val="291935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66F4FB78-131C-4595-95A6-99BF0591DBEF}" type="slidenum">
              <a:rPr lang="en-US"/>
              <a:pPr>
                <a:defRPr/>
              </a:pPr>
              <a:t>‹#›</a:t>
            </a:fld>
            <a:endParaRPr lang="en-US" dirty="0"/>
          </a:p>
        </p:txBody>
      </p:sp>
    </p:spTree>
    <p:extLst>
      <p:ext uri="{BB962C8B-B14F-4D97-AF65-F5344CB8AC3E}">
        <p14:creationId xmlns:p14="http://schemas.microsoft.com/office/powerpoint/2010/main" val="3476950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ucsf_ppt-C_prim_teal1"/>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07" name="Rectangle 3"/>
          <p:cNvSpPr>
            <a:spLocks noGrp="1" noChangeArrowheads="1"/>
          </p:cNvSpPr>
          <p:nvPr>
            <p:ph type="sldNum" sz="quarter" idx="4"/>
          </p:nvPr>
        </p:nvSpPr>
        <p:spPr bwMode="auto">
          <a:xfrm>
            <a:off x="8458200" y="6613525"/>
            <a:ext cx="517525" cy="244475"/>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lvl1pPr algn="r">
              <a:spcBef>
                <a:spcPct val="50000"/>
              </a:spcBef>
              <a:defRPr sz="1000">
                <a:solidFill>
                  <a:srgbClr val="0D6072"/>
                </a:solidFill>
              </a:defRPr>
            </a:lvl1pPr>
          </a:lstStyle>
          <a:p>
            <a:pPr>
              <a:defRPr/>
            </a:pPr>
            <a:fld id="{1C7A2941-52AD-469C-A823-5DBAE3EE3311}" type="slidenum">
              <a:rPr lang="en-US"/>
              <a:pPr>
                <a:defRPr/>
              </a:pPr>
              <a:t>‹#›</a:t>
            </a:fld>
            <a:endParaRPr lang="en-US" dirty="0"/>
          </a:p>
        </p:txBody>
      </p:sp>
      <p:sp>
        <p:nvSpPr>
          <p:cNvPr id="1028" name="Rectangle 4"/>
          <p:cNvSpPr>
            <a:spLocks noGrp="1" noChangeArrowheads="1"/>
          </p:cNvSpPr>
          <p:nvPr>
            <p:ph type="body" idx="1"/>
          </p:nvPr>
        </p:nvSpPr>
        <p:spPr bwMode="auto">
          <a:xfrm>
            <a:off x="1749425" y="1606550"/>
            <a:ext cx="6937375" cy="477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title"/>
          </p:nvPr>
        </p:nvSpPr>
        <p:spPr bwMode="auto">
          <a:xfrm>
            <a:off x="1731963" y="481013"/>
            <a:ext cx="7248525" cy="928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510" name="Text Box 6"/>
          <p:cNvSpPr txBox="1">
            <a:spLocks noChangeArrowheads="1"/>
          </p:cNvSpPr>
          <p:nvPr userDrawn="1"/>
        </p:nvSpPr>
        <p:spPr bwMode="auto">
          <a:xfrm>
            <a:off x="0" y="5707063"/>
            <a:ext cx="1666875" cy="703262"/>
          </a:xfrm>
          <a:prstGeom prst="rect">
            <a:avLst/>
          </a:prstGeom>
          <a:noFill/>
          <a:ln w="9525">
            <a:noFill/>
            <a:miter lim="800000"/>
            <a:headEnd/>
            <a:tailEnd/>
          </a:ln>
          <a:effectLst/>
        </p:spPr>
        <p:txBody>
          <a:bodyPr anchor="b">
            <a:spAutoFit/>
          </a:bodyPr>
          <a:lstStyle/>
          <a:p>
            <a:pPr>
              <a:spcBef>
                <a:spcPct val="50000"/>
              </a:spcBef>
              <a:defRPr/>
            </a:pPr>
            <a:r>
              <a:rPr lang="en-US" sz="800" b="1" dirty="0">
                <a:solidFill>
                  <a:srgbClr val="0C5968"/>
                </a:solidFill>
              </a:rPr>
              <a:t>Department of Obstetrics, Gynecology and Reproductive Sciences</a:t>
            </a:r>
            <a:br>
              <a:rPr lang="en-US" sz="800" b="1" dirty="0">
                <a:solidFill>
                  <a:srgbClr val="0C5968"/>
                </a:solidFill>
              </a:rPr>
            </a:br>
            <a:r>
              <a:rPr lang="en-US" sz="800" b="1" dirty="0">
                <a:solidFill>
                  <a:srgbClr val="0C5968"/>
                </a:solidFill>
              </a:rPr>
              <a:t/>
            </a:r>
            <a:br>
              <a:rPr lang="en-US" sz="800" b="1" dirty="0">
                <a:solidFill>
                  <a:srgbClr val="0C5968"/>
                </a:solidFill>
              </a:rPr>
            </a:br>
            <a:r>
              <a:rPr lang="en-US" sz="800" b="1" dirty="0">
                <a:solidFill>
                  <a:srgbClr val="0C5968"/>
                </a:solidFill>
              </a:rPr>
              <a:t>School of Medicine</a:t>
            </a:r>
          </a:p>
        </p:txBody>
      </p:sp>
      <p:pic>
        <p:nvPicPr>
          <p:cNvPr id="1031" name="Picture 14" descr="BCGRHlogo"/>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200025" y="4989513"/>
            <a:ext cx="127635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8" r:id="rId1"/>
    <p:sldLayoutId id="2147483767" r:id="rId2"/>
    <p:sldLayoutId id="2147483766" r:id="rId3"/>
    <p:sldLayoutId id="2147483765" r:id="rId4"/>
    <p:sldLayoutId id="2147483764" r:id="rId5"/>
    <p:sldLayoutId id="2147483763" r:id="rId6"/>
    <p:sldLayoutId id="2147483762" r:id="rId7"/>
    <p:sldLayoutId id="2147483761" r:id="rId8"/>
    <p:sldLayoutId id="2147483760" r:id="rId9"/>
    <p:sldLayoutId id="2147483759" r:id="rId10"/>
    <p:sldLayoutId id="2147483758" r:id="rId11"/>
    <p:sldLayoutId id="2147483757" r:id="rId12"/>
    <p:sldLayoutId id="2147483756" r:id="rId13"/>
    <p:sldLayoutId id="2147483755" r:id="rId14"/>
    <p:sldLayoutId id="2147483754" r:id="rId15"/>
    <p:sldLayoutId id="2147483753" r:id="rId16"/>
    <p:sldLayoutId id="2147483752" r:id="rId17"/>
    <p:sldLayoutId id="2147483751" r:id="rId18"/>
    <p:sldLayoutId id="2147483750" r:id="rId19"/>
  </p:sldLayoutIdLst>
  <p:hf hdr="0" ftr="0" dt="0"/>
  <p:txStyles>
    <p:titleStyle>
      <a:lvl1pPr algn="l" rtl="0" eaLnBrk="0" fontAlgn="base" hangingPunct="0">
        <a:lnSpc>
          <a:spcPct val="95000"/>
        </a:lnSpc>
        <a:spcBef>
          <a:spcPct val="0"/>
        </a:spcBef>
        <a:spcAft>
          <a:spcPct val="0"/>
        </a:spcAft>
        <a:defRPr sz="3200" b="1">
          <a:solidFill>
            <a:schemeClr val="tx1"/>
          </a:solidFill>
          <a:latin typeface="+mj-lt"/>
          <a:ea typeface="+mj-ea"/>
          <a:cs typeface="+mj-cs"/>
        </a:defRPr>
      </a:lvl1pPr>
      <a:lvl2pPr algn="l" rtl="0" eaLnBrk="0" fontAlgn="base" hangingPunct="0">
        <a:lnSpc>
          <a:spcPct val="95000"/>
        </a:lnSpc>
        <a:spcBef>
          <a:spcPct val="0"/>
        </a:spcBef>
        <a:spcAft>
          <a:spcPct val="0"/>
        </a:spcAft>
        <a:defRPr sz="3200" b="1">
          <a:solidFill>
            <a:schemeClr val="tx1"/>
          </a:solidFill>
          <a:latin typeface="Arial" charset="0"/>
        </a:defRPr>
      </a:lvl2pPr>
      <a:lvl3pPr algn="l" rtl="0" eaLnBrk="0" fontAlgn="base" hangingPunct="0">
        <a:lnSpc>
          <a:spcPct val="95000"/>
        </a:lnSpc>
        <a:spcBef>
          <a:spcPct val="0"/>
        </a:spcBef>
        <a:spcAft>
          <a:spcPct val="0"/>
        </a:spcAft>
        <a:defRPr sz="3200" b="1">
          <a:solidFill>
            <a:schemeClr val="tx1"/>
          </a:solidFill>
          <a:latin typeface="Arial" charset="0"/>
        </a:defRPr>
      </a:lvl3pPr>
      <a:lvl4pPr algn="l" rtl="0" eaLnBrk="0" fontAlgn="base" hangingPunct="0">
        <a:lnSpc>
          <a:spcPct val="95000"/>
        </a:lnSpc>
        <a:spcBef>
          <a:spcPct val="0"/>
        </a:spcBef>
        <a:spcAft>
          <a:spcPct val="0"/>
        </a:spcAft>
        <a:defRPr sz="3200" b="1">
          <a:solidFill>
            <a:schemeClr val="tx1"/>
          </a:solidFill>
          <a:latin typeface="Arial" charset="0"/>
        </a:defRPr>
      </a:lvl4pPr>
      <a:lvl5pPr algn="l" rtl="0" eaLnBrk="0" fontAlgn="base" hangingPunct="0">
        <a:lnSpc>
          <a:spcPct val="95000"/>
        </a:lnSpc>
        <a:spcBef>
          <a:spcPct val="0"/>
        </a:spcBef>
        <a:spcAft>
          <a:spcPct val="0"/>
        </a:spcAft>
        <a:defRPr sz="3200" b="1">
          <a:solidFill>
            <a:schemeClr val="tx1"/>
          </a:solidFill>
          <a:latin typeface="Arial" charset="0"/>
        </a:defRPr>
      </a:lvl5pPr>
      <a:lvl6pPr marL="457200" algn="l" rtl="0" fontAlgn="base">
        <a:lnSpc>
          <a:spcPct val="95000"/>
        </a:lnSpc>
        <a:spcBef>
          <a:spcPct val="0"/>
        </a:spcBef>
        <a:spcAft>
          <a:spcPct val="0"/>
        </a:spcAft>
        <a:defRPr sz="3200" b="1">
          <a:solidFill>
            <a:schemeClr val="tx1"/>
          </a:solidFill>
          <a:latin typeface="Arial" charset="0"/>
        </a:defRPr>
      </a:lvl6pPr>
      <a:lvl7pPr marL="914400" algn="l" rtl="0" fontAlgn="base">
        <a:lnSpc>
          <a:spcPct val="95000"/>
        </a:lnSpc>
        <a:spcBef>
          <a:spcPct val="0"/>
        </a:spcBef>
        <a:spcAft>
          <a:spcPct val="0"/>
        </a:spcAft>
        <a:defRPr sz="3200" b="1">
          <a:solidFill>
            <a:schemeClr val="tx1"/>
          </a:solidFill>
          <a:latin typeface="Arial" charset="0"/>
        </a:defRPr>
      </a:lvl7pPr>
      <a:lvl8pPr marL="1371600" algn="l" rtl="0" fontAlgn="base">
        <a:lnSpc>
          <a:spcPct val="95000"/>
        </a:lnSpc>
        <a:spcBef>
          <a:spcPct val="0"/>
        </a:spcBef>
        <a:spcAft>
          <a:spcPct val="0"/>
        </a:spcAft>
        <a:defRPr sz="3200" b="1">
          <a:solidFill>
            <a:schemeClr val="tx1"/>
          </a:solidFill>
          <a:latin typeface="Arial" charset="0"/>
        </a:defRPr>
      </a:lvl8pPr>
      <a:lvl9pPr marL="1828800" algn="l" rtl="0" fontAlgn="base">
        <a:lnSpc>
          <a:spcPct val="95000"/>
        </a:lnSpc>
        <a:spcBef>
          <a:spcPct val="0"/>
        </a:spcBef>
        <a:spcAft>
          <a:spcPct val="0"/>
        </a:spcAft>
        <a:defRPr sz="3200" b="1">
          <a:solidFill>
            <a:schemeClr val="tx1"/>
          </a:solidFill>
          <a:latin typeface="Arial" charset="0"/>
        </a:defRPr>
      </a:lvl9pPr>
    </p:titleStyle>
    <p:bodyStyle>
      <a:lvl1pPr marL="288925" indent="-288925" algn="l" rtl="0" eaLnBrk="0" fontAlgn="base" hangingPunct="0">
        <a:lnSpc>
          <a:spcPct val="95000"/>
        </a:lnSpc>
        <a:spcBef>
          <a:spcPct val="20000"/>
        </a:spcBef>
        <a:spcAft>
          <a:spcPct val="20000"/>
        </a:spcAft>
        <a:buClr>
          <a:srgbClr val="D14B01"/>
        </a:buClr>
        <a:buChar char="•"/>
        <a:defRPr sz="2200" b="1">
          <a:solidFill>
            <a:schemeClr val="tx1"/>
          </a:solidFill>
          <a:latin typeface="+mn-lt"/>
          <a:ea typeface="+mn-ea"/>
          <a:cs typeface="+mn-cs"/>
        </a:defRPr>
      </a:lvl1pPr>
      <a:lvl2pPr marL="742950" indent="-285750" algn="l" rtl="0" eaLnBrk="0" fontAlgn="base" hangingPunct="0">
        <a:lnSpc>
          <a:spcPct val="95000"/>
        </a:lnSpc>
        <a:spcBef>
          <a:spcPct val="20000"/>
        </a:spcBef>
        <a:spcAft>
          <a:spcPct val="20000"/>
        </a:spcAft>
        <a:buClr>
          <a:srgbClr val="D14B01"/>
        </a:buClr>
        <a:buChar char="–"/>
        <a:defRPr sz="2000">
          <a:solidFill>
            <a:schemeClr val="tx1"/>
          </a:solidFill>
          <a:latin typeface="+mn-lt"/>
        </a:defRPr>
      </a:lvl2pPr>
      <a:lvl3pPr marL="1087438" indent="-173038" algn="l" rtl="0" eaLnBrk="0" fontAlgn="base" hangingPunct="0">
        <a:lnSpc>
          <a:spcPct val="95000"/>
        </a:lnSpc>
        <a:spcBef>
          <a:spcPct val="20000"/>
        </a:spcBef>
        <a:spcAft>
          <a:spcPct val="20000"/>
        </a:spcAft>
        <a:buClr>
          <a:srgbClr val="88BBBB"/>
        </a:buClr>
        <a:buChar char="•"/>
        <a:defRPr>
          <a:solidFill>
            <a:schemeClr val="tx1"/>
          </a:solidFill>
          <a:latin typeface="+mn-lt"/>
        </a:defRPr>
      </a:lvl3pPr>
      <a:lvl4pPr marL="1600200" indent="-228600" algn="l" rtl="0" eaLnBrk="0" fontAlgn="base" hangingPunct="0">
        <a:lnSpc>
          <a:spcPct val="95000"/>
        </a:lnSpc>
        <a:spcBef>
          <a:spcPct val="20000"/>
        </a:spcBef>
        <a:spcAft>
          <a:spcPct val="20000"/>
        </a:spcAft>
        <a:buClr>
          <a:srgbClr val="88BBBB"/>
        </a:buClr>
        <a:buChar char="–"/>
        <a:defRPr sz="1600">
          <a:solidFill>
            <a:schemeClr val="tx1"/>
          </a:solidFill>
          <a:latin typeface="+mn-lt"/>
        </a:defRPr>
      </a:lvl4pPr>
      <a:lvl5pPr marL="2001838" indent="-173038" algn="l" rtl="0" eaLnBrk="0" fontAlgn="base" hangingPunct="0">
        <a:lnSpc>
          <a:spcPct val="95000"/>
        </a:lnSpc>
        <a:spcBef>
          <a:spcPct val="20000"/>
        </a:spcBef>
        <a:spcAft>
          <a:spcPct val="20000"/>
        </a:spcAft>
        <a:buClr>
          <a:srgbClr val="BBBBAA"/>
        </a:buClr>
        <a:buSzPct val="105000"/>
        <a:buFont typeface="Arial" charset="0"/>
        <a:buChar char="&gt;"/>
        <a:defRPr sz="1400">
          <a:solidFill>
            <a:schemeClr val="tx1"/>
          </a:solidFill>
          <a:latin typeface="+mn-lt"/>
        </a:defRPr>
      </a:lvl5pPr>
      <a:lvl6pPr marL="2459038" indent="-173038" algn="l" rtl="0" fontAlgn="base">
        <a:lnSpc>
          <a:spcPct val="95000"/>
        </a:lnSpc>
        <a:spcBef>
          <a:spcPct val="20000"/>
        </a:spcBef>
        <a:spcAft>
          <a:spcPct val="20000"/>
        </a:spcAft>
        <a:buClr>
          <a:srgbClr val="BBBBAA"/>
        </a:buClr>
        <a:buSzPct val="105000"/>
        <a:buFont typeface="Arial" charset="0"/>
        <a:buChar char="&gt;"/>
        <a:defRPr sz="1400">
          <a:solidFill>
            <a:schemeClr val="tx1"/>
          </a:solidFill>
          <a:latin typeface="+mn-lt"/>
        </a:defRPr>
      </a:lvl6pPr>
      <a:lvl7pPr marL="2916238" indent="-173038" algn="l" rtl="0" fontAlgn="base">
        <a:lnSpc>
          <a:spcPct val="95000"/>
        </a:lnSpc>
        <a:spcBef>
          <a:spcPct val="20000"/>
        </a:spcBef>
        <a:spcAft>
          <a:spcPct val="20000"/>
        </a:spcAft>
        <a:buClr>
          <a:srgbClr val="BBBBAA"/>
        </a:buClr>
        <a:buSzPct val="105000"/>
        <a:buFont typeface="Arial" charset="0"/>
        <a:buChar char="&gt;"/>
        <a:defRPr sz="1400">
          <a:solidFill>
            <a:schemeClr val="tx1"/>
          </a:solidFill>
          <a:latin typeface="+mn-lt"/>
        </a:defRPr>
      </a:lvl7pPr>
      <a:lvl8pPr marL="3373438" indent="-173038" algn="l" rtl="0" fontAlgn="base">
        <a:lnSpc>
          <a:spcPct val="95000"/>
        </a:lnSpc>
        <a:spcBef>
          <a:spcPct val="20000"/>
        </a:spcBef>
        <a:spcAft>
          <a:spcPct val="20000"/>
        </a:spcAft>
        <a:buClr>
          <a:srgbClr val="BBBBAA"/>
        </a:buClr>
        <a:buSzPct val="105000"/>
        <a:buFont typeface="Arial" charset="0"/>
        <a:buChar char="&gt;"/>
        <a:defRPr sz="1400">
          <a:solidFill>
            <a:schemeClr val="tx1"/>
          </a:solidFill>
          <a:latin typeface="+mn-lt"/>
        </a:defRPr>
      </a:lvl8pPr>
      <a:lvl9pPr marL="3830638" indent="-173038" algn="l" rtl="0" fontAlgn="base">
        <a:lnSpc>
          <a:spcPct val="95000"/>
        </a:lnSpc>
        <a:spcBef>
          <a:spcPct val="20000"/>
        </a:spcBef>
        <a:spcAft>
          <a:spcPct val="20000"/>
        </a:spcAft>
        <a:buClr>
          <a:srgbClr val="BBBBAA"/>
        </a:buClr>
        <a:buSzPct val="105000"/>
        <a:buFont typeface="Arial" charset="0"/>
        <a:buChar char="&g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noFill/>
        </p:spPr>
        <p:txBody>
          <a:bodyPr/>
          <a:lstStyle/>
          <a:p>
            <a:pPr eaLnBrk="1" hangingPunct="1"/>
            <a:r>
              <a:rPr lang="en-US" dirty="0" smtClean="0"/>
              <a:t>Train the Trainer: How to Facilitate a Caring for Challenging Patients Workshop</a:t>
            </a:r>
          </a:p>
        </p:txBody>
      </p:sp>
      <p:sp>
        <p:nvSpPr>
          <p:cNvPr id="3075" name="Rectangle 3"/>
          <p:cNvSpPr>
            <a:spLocks noGrp="1" noChangeArrowheads="1"/>
          </p:cNvSpPr>
          <p:nvPr>
            <p:ph type="subTitle" idx="1"/>
          </p:nvPr>
        </p:nvSpPr>
        <p:spPr>
          <a:xfrm>
            <a:off x="4144963" y="5414963"/>
            <a:ext cx="4381500" cy="814387"/>
          </a:xfrm>
        </p:spPr>
        <p:txBody>
          <a:bodyPr/>
          <a:lstStyle/>
          <a:p>
            <a:pPr eaLnBrk="1" hangingPunct="1"/>
            <a:endParaRPr lang="en-US" dirty="0" smtClean="0"/>
          </a:p>
        </p:txBody>
      </p:sp>
      <p:sp>
        <p:nvSpPr>
          <p:cNvPr id="3076" name="Rectangle 4"/>
          <p:cNvSpPr>
            <a:spLocks noChangeArrowheads="1"/>
          </p:cNvSpPr>
          <p:nvPr/>
        </p:nvSpPr>
        <p:spPr bwMode="auto">
          <a:xfrm>
            <a:off x="303213" y="5513388"/>
            <a:ext cx="2740025" cy="554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p>
            <a:pPr algn="l"/>
            <a:r>
              <a:rPr lang="en-US" sz="1500" b="1">
                <a:solidFill>
                  <a:schemeClr val="bg1"/>
                </a:solidFill>
              </a:rPr>
              <a:t>Jody Steinauer, MD, MAS</a:t>
            </a:r>
            <a:endParaRPr lang="en-US" sz="1500">
              <a:solidFill>
                <a:schemeClr val="bg1"/>
              </a:solidFill>
            </a:endParaRPr>
          </a:p>
          <a:p>
            <a:pPr algn="l"/>
            <a:r>
              <a:rPr lang="en-US" sz="1500" i="1">
                <a:solidFill>
                  <a:schemeClr val="bg1"/>
                </a:solidFill>
              </a:rPr>
              <a:t>UCSF </a:t>
            </a:r>
          </a:p>
        </p:txBody>
      </p:sp>
      <p:pic>
        <p:nvPicPr>
          <p:cNvPr id="3077" name="Picture 7" descr="BCGRH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700" y="4324350"/>
            <a:ext cx="2276475" cy="104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398856A-D5AA-4A2C-B762-09314FE51802}" type="slidenum">
              <a:rPr lang="en-US" smtClean="0">
                <a:solidFill>
                  <a:srgbClr val="0D6072"/>
                </a:solidFill>
              </a:rPr>
              <a:pPr eaLnBrk="1" hangingPunct="1"/>
              <a:t>10</a:t>
            </a:fld>
            <a:endParaRPr lang="en-US" smtClean="0">
              <a:solidFill>
                <a:srgbClr val="0D6072"/>
              </a:solidFill>
            </a:endParaRPr>
          </a:p>
        </p:txBody>
      </p:sp>
      <p:sp>
        <p:nvSpPr>
          <p:cNvPr id="12291" name="Rectangle 2"/>
          <p:cNvSpPr>
            <a:spLocks noGrp="1" noChangeArrowheads="1"/>
          </p:cNvSpPr>
          <p:nvPr>
            <p:ph type="title"/>
          </p:nvPr>
        </p:nvSpPr>
        <p:spPr/>
        <p:txBody>
          <a:bodyPr/>
          <a:lstStyle/>
          <a:p>
            <a:pPr eaLnBrk="1" hangingPunct="1"/>
            <a:r>
              <a:rPr lang="en-US" smtClean="0"/>
              <a:t>Patient Expectations</a:t>
            </a:r>
          </a:p>
        </p:txBody>
      </p:sp>
      <p:sp>
        <p:nvSpPr>
          <p:cNvPr id="12292" name="Rectangle 3"/>
          <p:cNvSpPr>
            <a:spLocks noGrp="1" noChangeArrowheads="1"/>
          </p:cNvSpPr>
          <p:nvPr>
            <p:ph type="body" idx="1"/>
          </p:nvPr>
        </p:nvSpPr>
        <p:spPr/>
        <p:txBody>
          <a:bodyPr/>
          <a:lstStyle/>
          <a:p>
            <a:pPr marL="419100" indent="-419100" eaLnBrk="1" hangingPunct="1">
              <a:buFontTx/>
              <a:buNone/>
            </a:pPr>
            <a:r>
              <a:rPr lang="en-US" smtClean="0"/>
              <a:t>     Let’s consider a patient who comes to your clinic for a pregnancy test and it is positive.  After reviewing her pregnancy options she desires an abortion and doesn’t express any emotion about it.  She does not appear sad, in fact, she asks you for a picture of the ultrasound for a keepsake.</a:t>
            </a:r>
          </a:p>
          <a:p>
            <a:pPr marL="838200" lvl="1" indent="-381000" eaLnBrk="1" hangingPunct="1"/>
            <a:r>
              <a:rPr lang="en-US" smtClean="0"/>
              <a:t>How should a woman having an abortion act?</a:t>
            </a:r>
          </a:p>
          <a:p>
            <a:pPr marL="838200" lvl="1" indent="-381000" eaLnBrk="1" hangingPunct="1"/>
            <a:r>
              <a:rPr lang="en-US" smtClean="0"/>
              <a:t>How should a woman who is continuing a pregnancy act?</a:t>
            </a:r>
          </a:p>
          <a:p>
            <a:pPr marL="838200" lvl="1" indent="-381000" eaLnBrk="1" hangingPunct="1"/>
            <a:r>
              <a:rPr lang="en-US" smtClean="0"/>
              <a:t>How should a woman who miscarries act?</a:t>
            </a:r>
          </a:p>
          <a:p>
            <a:pPr marL="838200" lvl="1" indent="-381000" eaLnBrk="1" hangingPunct="1"/>
            <a:r>
              <a:rPr lang="en-US" smtClean="0"/>
              <a:t>Why do we have these expectations?</a:t>
            </a:r>
          </a:p>
          <a:p>
            <a:pPr marL="838200" lvl="1" indent="-381000" eaLnBrk="1" hangingPunct="1"/>
            <a:r>
              <a:rPr lang="en-US" smtClean="0"/>
              <a:t>How can we respect each person’s process?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276A28F-78D4-4928-81A8-75F093D1F4C7}" type="slidenum">
              <a:rPr lang="en-US" smtClean="0">
                <a:solidFill>
                  <a:srgbClr val="0D6072"/>
                </a:solidFill>
              </a:rPr>
              <a:pPr eaLnBrk="1" hangingPunct="1"/>
              <a:t>11</a:t>
            </a:fld>
            <a:endParaRPr lang="en-US" smtClean="0">
              <a:solidFill>
                <a:srgbClr val="0D6072"/>
              </a:solidFill>
            </a:endParaRPr>
          </a:p>
        </p:txBody>
      </p:sp>
      <p:sp>
        <p:nvSpPr>
          <p:cNvPr id="13315" name="Rectangle 2"/>
          <p:cNvSpPr>
            <a:spLocks noGrp="1" noChangeArrowheads="1"/>
          </p:cNvSpPr>
          <p:nvPr>
            <p:ph type="title"/>
          </p:nvPr>
        </p:nvSpPr>
        <p:spPr/>
        <p:txBody>
          <a:bodyPr/>
          <a:lstStyle/>
          <a:p>
            <a:pPr eaLnBrk="1" hangingPunct="1"/>
            <a:r>
              <a:rPr lang="en-US" smtClean="0"/>
              <a:t>Professional Responsibility</a:t>
            </a:r>
          </a:p>
        </p:txBody>
      </p:sp>
      <p:sp>
        <p:nvSpPr>
          <p:cNvPr id="13316" name="Rectangle 3"/>
          <p:cNvSpPr>
            <a:spLocks noGrp="1" noChangeArrowheads="1"/>
          </p:cNvSpPr>
          <p:nvPr>
            <p:ph type="body" idx="1"/>
          </p:nvPr>
        </p:nvSpPr>
        <p:spPr>
          <a:xfrm>
            <a:off x="1738313" y="2184400"/>
            <a:ext cx="6937375" cy="4775200"/>
          </a:xfrm>
        </p:spPr>
        <p:txBody>
          <a:bodyPr/>
          <a:lstStyle/>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r>
              <a:rPr lang="en-US" smtClean="0"/>
              <a:t>What are our counseling obligations?</a:t>
            </a:r>
          </a:p>
        </p:txBody>
      </p:sp>
      <p:sp>
        <p:nvSpPr>
          <p:cNvPr id="13318" name="Text Box 6"/>
          <p:cNvSpPr txBox="1">
            <a:spLocks noChangeArrowheads="1"/>
          </p:cNvSpPr>
          <p:nvPr/>
        </p:nvSpPr>
        <p:spPr bwMode="auto">
          <a:xfrm>
            <a:off x="1677988" y="1689100"/>
            <a:ext cx="6797675" cy="2840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714500" indent="-342900" eaLnBrk="0" hangingPunct="0">
              <a:defRPr>
                <a:solidFill>
                  <a:schemeClr val="tx1"/>
                </a:solidFill>
                <a:latin typeface="Arial" charset="0"/>
              </a:defRPr>
            </a:lvl4pPr>
            <a:lvl5pPr marL="2171700" indent="-342900" eaLnBrk="0" hangingPunct="0">
              <a:defRPr>
                <a:solidFill>
                  <a:schemeClr val="tx1"/>
                </a:solidFill>
                <a:latin typeface="Arial" charset="0"/>
              </a:defRPr>
            </a:lvl5pPr>
            <a:lvl6pPr marL="2628900" indent="-342900" algn="ctr" eaLnBrk="0" fontAlgn="base" hangingPunct="0">
              <a:spcBef>
                <a:spcPct val="0"/>
              </a:spcBef>
              <a:spcAft>
                <a:spcPct val="0"/>
              </a:spcAft>
              <a:defRPr>
                <a:solidFill>
                  <a:schemeClr val="tx1"/>
                </a:solidFill>
                <a:latin typeface="Arial" charset="0"/>
              </a:defRPr>
            </a:lvl6pPr>
            <a:lvl7pPr marL="3086100" indent="-342900" algn="ctr" eaLnBrk="0" fontAlgn="base" hangingPunct="0">
              <a:spcBef>
                <a:spcPct val="0"/>
              </a:spcBef>
              <a:spcAft>
                <a:spcPct val="0"/>
              </a:spcAft>
              <a:defRPr>
                <a:solidFill>
                  <a:schemeClr val="tx1"/>
                </a:solidFill>
                <a:latin typeface="Arial" charset="0"/>
              </a:defRPr>
            </a:lvl7pPr>
            <a:lvl8pPr marL="3543300" indent="-342900" algn="ctr" eaLnBrk="0" fontAlgn="base" hangingPunct="0">
              <a:spcBef>
                <a:spcPct val="0"/>
              </a:spcBef>
              <a:spcAft>
                <a:spcPct val="0"/>
              </a:spcAft>
              <a:defRPr>
                <a:solidFill>
                  <a:schemeClr val="tx1"/>
                </a:solidFill>
                <a:latin typeface="Arial" charset="0"/>
              </a:defRPr>
            </a:lvl8pPr>
            <a:lvl9pPr marL="4000500" indent="-3429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a:t>You are in an Ob/Gyn clinic seeing patients with an intern.  A 17-year-old woman comes in for a pregnancy test that turns out to be positive.  S/he performs an ultrasound, shows her the 7-week fetus, congratulates her and schedules her for a prenatal appointment in a few weeks.  You notice that s/he does not mention the options of abortion and adoption to her.</a:t>
            </a:r>
          </a:p>
          <a:p>
            <a:pPr algn="l" eaLnBrk="1" hangingPunct="1">
              <a:spcBef>
                <a:spcPct val="50000"/>
              </a:spcBef>
            </a:pPr>
            <a:r>
              <a:rPr lang="en-US"/>
              <a:t>Alternative:  biased counseling toward abortion. “You want to finish high school, don’t you?”  </a:t>
            </a:r>
          </a:p>
          <a:p>
            <a:pPr eaLnBrk="1" hangingPunct="1">
              <a:spcBef>
                <a:spcPct val="50000"/>
              </a:spcBef>
            </a:pPr>
            <a:endParaRPr lang="en-US"/>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Discussion Strategy</a:t>
            </a:r>
          </a:p>
        </p:txBody>
      </p:sp>
      <p:sp>
        <p:nvSpPr>
          <p:cNvPr id="38915" name="Rectangle 3"/>
          <p:cNvSpPr>
            <a:spLocks noGrp="1" noChangeArrowheads="1"/>
          </p:cNvSpPr>
          <p:nvPr>
            <p:ph type="body" idx="1"/>
          </p:nvPr>
        </p:nvSpPr>
        <p:spPr/>
        <p:txBody>
          <a:bodyPr/>
          <a:lstStyle/>
          <a:p>
            <a:pPr eaLnBrk="1" hangingPunct="1"/>
            <a:r>
              <a:rPr lang="en-US" dirty="0" smtClean="0"/>
              <a:t>Focus on reactions</a:t>
            </a:r>
          </a:p>
          <a:p>
            <a:pPr lvl="1" eaLnBrk="1" hangingPunct="1"/>
            <a:r>
              <a:rPr lang="en-US" dirty="0" smtClean="0"/>
              <a:t>Discuss our reactions – emphasize that different people react differently</a:t>
            </a:r>
          </a:p>
          <a:p>
            <a:pPr lvl="1" eaLnBrk="1" hangingPunct="1"/>
            <a:r>
              <a:rPr lang="en-US" dirty="0" smtClean="0"/>
              <a:t>How might our reactions be viewed by patient</a:t>
            </a:r>
          </a:p>
          <a:p>
            <a:pPr lvl="1" eaLnBrk="1" hangingPunct="1"/>
            <a:r>
              <a:rPr lang="en-US" dirty="0" smtClean="0"/>
              <a:t>Compare to other challenging clinical situations</a:t>
            </a:r>
          </a:p>
          <a:p>
            <a:pPr eaLnBrk="1" hangingPunct="1"/>
            <a:r>
              <a:rPr lang="en-US" dirty="0" smtClean="0"/>
              <a:t>Increase awareness of patient’s perspective</a:t>
            </a:r>
          </a:p>
          <a:p>
            <a:pPr lvl="1" eaLnBrk="1" hangingPunct="1"/>
            <a:r>
              <a:rPr lang="en-US" dirty="0" smtClean="0"/>
              <a:t>Discuss why women may present this way</a:t>
            </a:r>
          </a:p>
          <a:p>
            <a:pPr lvl="1" eaLnBrk="1" hangingPunct="1"/>
            <a:r>
              <a:rPr lang="en-US" dirty="0" smtClean="0"/>
              <a:t>What could we ask her to broaden our perspective about </a:t>
            </a:r>
            <a:r>
              <a:rPr lang="en-US" dirty="0" smtClean="0"/>
              <a:t>patients </a:t>
            </a:r>
            <a:r>
              <a:rPr lang="en-US" dirty="0" smtClean="0"/>
              <a:t>in this situation</a:t>
            </a:r>
          </a:p>
          <a:p>
            <a:pPr eaLnBrk="1" hangingPunct="1"/>
            <a:r>
              <a:rPr lang="en-US" dirty="0" smtClean="0"/>
              <a:t>Goal</a:t>
            </a:r>
          </a:p>
          <a:p>
            <a:pPr lvl="1" eaLnBrk="1" hangingPunct="1"/>
            <a:r>
              <a:rPr lang="en-US" dirty="0" smtClean="0"/>
              <a:t>How can we maintain a therapeutic relationship with patient? What can we do next time?</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D8E14B54-FDB0-4311-994A-067F086EBB34}" type="slidenum">
              <a:rPr lang="en-US" smtClean="0">
                <a:solidFill>
                  <a:srgbClr val="0D6072"/>
                </a:solidFill>
              </a:rPr>
              <a:pPr eaLnBrk="1" hangingPunct="1"/>
              <a:t>13</a:t>
            </a:fld>
            <a:endParaRPr lang="en-US" smtClean="0">
              <a:solidFill>
                <a:srgbClr val="0D6072"/>
              </a:solidFill>
            </a:endParaRPr>
          </a:p>
        </p:txBody>
      </p:sp>
      <p:sp>
        <p:nvSpPr>
          <p:cNvPr id="15363" name="Rectangle 2"/>
          <p:cNvSpPr>
            <a:spLocks noGrp="1" noChangeArrowheads="1"/>
          </p:cNvSpPr>
          <p:nvPr>
            <p:ph type="title"/>
          </p:nvPr>
        </p:nvSpPr>
        <p:spPr/>
        <p:txBody>
          <a:bodyPr/>
          <a:lstStyle/>
          <a:p>
            <a:pPr eaLnBrk="1" hangingPunct="1"/>
            <a:r>
              <a:rPr lang="en-US" smtClean="0"/>
              <a:t>How to Handle Difficult Discussions</a:t>
            </a:r>
          </a:p>
        </p:txBody>
      </p:sp>
      <p:sp>
        <p:nvSpPr>
          <p:cNvPr id="15364" name="Rectangle 3"/>
          <p:cNvSpPr>
            <a:spLocks noGrp="1" noChangeArrowheads="1"/>
          </p:cNvSpPr>
          <p:nvPr>
            <p:ph type="body" sz="half" idx="1"/>
          </p:nvPr>
        </p:nvSpPr>
        <p:spPr>
          <a:xfrm>
            <a:off x="1758950" y="1382713"/>
            <a:ext cx="6937375" cy="2311400"/>
          </a:xfrm>
        </p:spPr>
        <p:txBody>
          <a:bodyPr/>
          <a:lstStyle/>
          <a:p>
            <a:pPr eaLnBrk="1" hangingPunct="1"/>
            <a:r>
              <a:rPr lang="en-US" sz="2000" dirty="0" smtClean="0"/>
              <a:t>“Isn’t </a:t>
            </a:r>
            <a:r>
              <a:rPr lang="en-US" sz="2000" dirty="0" smtClean="0"/>
              <a:t>it </a:t>
            </a:r>
            <a:r>
              <a:rPr lang="en-US" sz="2000" dirty="0" smtClean="0"/>
              <a:t>amazing how judgmental we can be?”</a:t>
            </a:r>
          </a:p>
          <a:p>
            <a:pPr eaLnBrk="1" hangingPunct="1"/>
            <a:r>
              <a:rPr lang="en-US" sz="2000" dirty="0" smtClean="0"/>
              <a:t>Direct questioning</a:t>
            </a:r>
          </a:p>
          <a:p>
            <a:pPr lvl="1" eaLnBrk="1" hangingPunct="1"/>
            <a:r>
              <a:rPr lang="en-US" sz="1400" dirty="0" smtClean="0"/>
              <a:t>“Thank you for sharing your opinion about why abortion is wrong. Can you talk about how you would handle a patient who tells you she wants an abortion? Or if you have a patient who is pregnant, how will you feel discussing her pregnancy options?”</a:t>
            </a:r>
          </a:p>
          <a:p>
            <a:pPr eaLnBrk="1" hangingPunct="1"/>
            <a:r>
              <a:rPr lang="en-US" sz="2000" dirty="0" smtClean="0"/>
              <a:t>Throw it back to the group</a:t>
            </a:r>
          </a:p>
          <a:p>
            <a:pPr lvl="1" eaLnBrk="1" hangingPunct="1"/>
            <a:r>
              <a:rPr lang="en-US" sz="1400" dirty="0" smtClean="0"/>
              <a:t>“What does everyone think? This is a really important issue. If someone feels that abortion is wrong, what are their obligations to a patient in terms of counseling? What are their choices about how to handle it?”</a:t>
            </a:r>
          </a:p>
          <a:p>
            <a:pPr eaLnBrk="1" hangingPunct="1"/>
            <a:r>
              <a:rPr lang="en-US" sz="2000" dirty="0" smtClean="0"/>
              <a:t>Take a deep breath and don’t react</a:t>
            </a:r>
          </a:p>
          <a:p>
            <a:pPr lvl="1" eaLnBrk="1" hangingPunct="1"/>
            <a:r>
              <a:rPr lang="en-US" sz="1400" dirty="0" smtClean="0"/>
              <a:t>While the voice in your mind says, “I cannot believe she just said that.”</a:t>
            </a:r>
          </a:p>
          <a:p>
            <a:pPr eaLnBrk="1" hangingPunct="1"/>
            <a:r>
              <a:rPr lang="en-US" sz="2000" dirty="0" smtClean="0"/>
              <a:t>Usual facilitation techniques if someone is dominating the conversation</a:t>
            </a:r>
          </a:p>
          <a:p>
            <a:pPr lvl="1" eaLnBrk="1" hangingPunct="1"/>
            <a:r>
              <a:rPr lang="en-US" sz="1400" dirty="0" smtClean="0"/>
              <a:t>“Can I hear what someone else thinks about that?”</a:t>
            </a:r>
          </a:p>
          <a:p>
            <a:pPr lvl="1" eaLnBrk="1" hangingPunct="1"/>
            <a:r>
              <a:rPr lang="en-US" sz="1400" dirty="0" smtClean="0"/>
              <a:t>“Thank you for sharing. I’m sorry, but we have limited time. We need to move on.”</a:t>
            </a: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smtClean="0"/>
              <a:t>Evaluation	</a:t>
            </a:r>
          </a:p>
        </p:txBody>
      </p:sp>
      <p:sp>
        <p:nvSpPr>
          <p:cNvPr id="39939" name="Rectangle 3"/>
          <p:cNvSpPr>
            <a:spLocks noGrp="1" noChangeArrowheads="1"/>
          </p:cNvSpPr>
          <p:nvPr>
            <p:ph type="body" idx="1"/>
          </p:nvPr>
        </p:nvSpPr>
        <p:spPr/>
        <p:txBody>
          <a:bodyPr/>
          <a:lstStyle/>
          <a:p>
            <a:r>
              <a:rPr lang="en-US" dirty="0" smtClean="0"/>
              <a:t>Audiotape and analysis of sessions</a:t>
            </a:r>
          </a:p>
          <a:p>
            <a:pPr lvl="1"/>
            <a:r>
              <a:rPr lang="en-US" dirty="0" smtClean="0"/>
              <a:t>5 sessions audiotaped</a:t>
            </a:r>
          </a:p>
          <a:p>
            <a:pPr lvl="1"/>
            <a:r>
              <a:rPr lang="en-US" dirty="0" smtClean="0"/>
              <a:t>Content: Drug use (no interest in stopping, during pregnancy, lied about stopping), Chronic disease (not treating appropriately, repeat admission), Intimate Partner Violence (IPV) (current but unwilling to leave), Pediatrics (trauma due to inattention by parents), Difficult behavior (not treated with respect), Religious beliefs (transfusion), Inappropriate emotional display, Reproductive Health</a:t>
            </a:r>
          </a:p>
          <a:p>
            <a:r>
              <a:rPr lang="en-US" dirty="0" smtClean="0"/>
              <a:t>Interviews of students</a:t>
            </a:r>
          </a:p>
          <a:p>
            <a:pPr lvl="1"/>
            <a:r>
              <a:rPr lang="en-US" dirty="0" smtClean="0"/>
              <a:t>16 students interviewed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Workshop Impact: Self Awareness</a:t>
            </a:r>
          </a:p>
        </p:txBody>
      </p:sp>
      <p:sp>
        <p:nvSpPr>
          <p:cNvPr id="40963" name="Rectangle 3"/>
          <p:cNvSpPr>
            <a:spLocks noGrp="1" noChangeArrowheads="1"/>
          </p:cNvSpPr>
          <p:nvPr>
            <p:ph type="body" idx="1"/>
          </p:nvPr>
        </p:nvSpPr>
        <p:spPr/>
        <p:txBody>
          <a:bodyPr/>
          <a:lstStyle/>
          <a:p>
            <a:pPr>
              <a:lnSpc>
                <a:spcPct val="85000"/>
              </a:lnSpc>
              <a:buFontTx/>
              <a:buNone/>
            </a:pPr>
            <a:r>
              <a:rPr lang="en-US" sz="2000" dirty="0" smtClean="0"/>
              <a:t>“I </a:t>
            </a:r>
            <a:r>
              <a:rPr lang="en-US" sz="2000" dirty="0" smtClean="0"/>
              <a:t>thought overall it was to be able to take a step back and to be able to identify in yourself one’s values.  And I think that can be in like the way we normally approach patients, what things are we thinking about and what reservations do we have, and then what does that mean in terms of how we interact with patients and how does that differ…And then once you’ve identified that, to sort of try and think about how you’ll approach patients in the future and maybe in some ways to be aware of what you’re bringing to the table.  And if you find ways in which you think you could be better at providing care by being aware of those things and making differences, how can you come up with different strategies in order to be able to change </a:t>
            </a:r>
            <a:r>
              <a:rPr lang="en-US" sz="2000" dirty="0" smtClean="0"/>
              <a:t>that</a:t>
            </a:r>
            <a:r>
              <a:rPr lang="en-US" sz="2000" dirty="0" smtClean="0"/>
              <a:t>.”</a:t>
            </a:r>
            <a:r>
              <a:rPr lang="en-US" sz="2000" dirty="0" smtClean="0"/>
              <a:t>	</a:t>
            </a:r>
            <a:endParaRPr lang="en-US"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Workshop Impact:  Patient Context</a:t>
            </a:r>
          </a:p>
        </p:txBody>
      </p:sp>
      <p:sp>
        <p:nvSpPr>
          <p:cNvPr id="41987" name="Rectangle 3"/>
          <p:cNvSpPr>
            <a:spLocks noGrp="1" noChangeArrowheads="1"/>
          </p:cNvSpPr>
          <p:nvPr>
            <p:ph type="body" idx="1"/>
          </p:nvPr>
        </p:nvSpPr>
        <p:spPr/>
        <p:txBody>
          <a:bodyPr/>
          <a:lstStyle/>
          <a:p>
            <a:pPr>
              <a:buFontTx/>
              <a:buNone/>
            </a:pPr>
            <a:r>
              <a:rPr lang="en-US" sz="2000" dirty="0" smtClean="0"/>
              <a:t>“For </a:t>
            </a:r>
            <a:r>
              <a:rPr lang="en-US" sz="2000" dirty="0" smtClean="0"/>
              <a:t>the couple of scenarios that people talked about where they didn’t agree with a patient’s decisions, we kind of explored a lot of the reasons why the patient might have made those decisions.  And so I think it helped the students empathize with the patient and understand why they may have chosen what they chose, and in the future apply those skills again if we come upon a patient, which will happen, whose decisions we don’t agree with, to kind of step back and realize that we don’t know really everything that’s going on in their </a:t>
            </a:r>
            <a:r>
              <a:rPr lang="en-US" sz="2000" dirty="0" smtClean="0"/>
              <a:t>life.” </a:t>
            </a:r>
            <a:endParaRPr lang="en-U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Workshop Impact:  Patient Context</a:t>
            </a:r>
          </a:p>
        </p:txBody>
      </p:sp>
      <p:sp>
        <p:nvSpPr>
          <p:cNvPr id="43011" name="Rectangle 3"/>
          <p:cNvSpPr>
            <a:spLocks noGrp="1" noChangeArrowheads="1"/>
          </p:cNvSpPr>
          <p:nvPr>
            <p:ph type="body" idx="1"/>
          </p:nvPr>
        </p:nvSpPr>
        <p:spPr>
          <a:xfrm>
            <a:off x="1749425" y="1606550"/>
            <a:ext cx="6937375" cy="5065713"/>
          </a:xfrm>
        </p:spPr>
        <p:txBody>
          <a:bodyPr/>
          <a:lstStyle/>
          <a:p>
            <a:pPr>
              <a:lnSpc>
                <a:spcPct val="100000"/>
              </a:lnSpc>
              <a:buFontTx/>
              <a:buNone/>
            </a:pPr>
            <a:r>
              <a:rPr lang="en-US" sz="1400" dirty="0" smtClean="0"/>
              <a:t>“And </a:t>
            </a:r>
            <a:r>
              <a:rPr lang="en-US" sz="1400" dirty="0" smtClean="0"/>
              <a:t>to remember that as medical students and future doctors, we have a very specific kind of personality type, and way of dealing with the world that is often times very different from the general public in that, you know, for a doctor or medical student to, you know, take an anti-hypertensive medicine that has side effects, and you don't feel a great effect from every day, because it's good for you, makes sense.  And we would do it, and we would never miss a pill.  But for the general public, that's much harder to understand, and you know, half of patients or something don't do it.  So to just keep that in mind, that we're often different; but also to try not to distance ourselves because of that, or feel superior because of that.  Because, you know, we're still all </a:t>
            </a:r>
            <a:r>
              <a:rPr lang="en-US" sz="1400" dirty="0" smtClean="0"/>
              <a:t>human</a:t>
            </a:r>
            <a:r>
              <a:rPr lang="en-US" sz="1400" dirty="0" smtClean="0"/>
              <a:t>.”</a:t>
            </a:r>
            <a:endParaRPr lang="en-US" sz="1400" dirty="0" smtClean="0"/>
          </a:p>
          <a:p>
            <a:pPr>
              <a:lnSpc>
                <a:spcPct val="100000"/>
              </a:lnSpc>
            </a:pPr>
            <a:endParaRPr lang="en-US" sz="1400" dirty="0" smtClean="0"/>
          </a:p>
          <a:p>
            <a:pPr>
              <a:lnSpc>
                <a:spcPct val="100000"/>
              </a:lnSpc>
              <a:buFontTx/>
              <a:buNone/>
            </a:pPr>
            <a:r>
              <a:rPr lang="en-US" sz="1400" dirty="0" smtClean="0"/>
              <a:t>“We </a:t>
            </a:r>
            <a:r>
              <a:rPr lang="en-US" sz="1400" dirty="0" smtClean="0"/>
              <a:t>were talking about getting an abortion at like 23 [weeks] and one of the students said – which I thought was really eye-opening – was people who just take forever to make decisions generally.  Some people can say well I’m going to do this and I’m going to do that and others it just takes them a really long time, and I never thought of that, you know?...But the majority of people actually need time to think about things, which is huge, especially if you’re going to have a baby.  And I was like whoa, that’s really </a:t>
            </a:r>
            <a:r>
              <a:rPr lang="en-US" sz="1400" dirty="0" smtClean="0"/>
              <a:t>true.”</a:t>
            </a:r>
            <a:r>
              <a:rPr lang="en-US" sz="1300" dirty="0" smtClean="0"/>
              <a:t>  </a:t>
            </a:r>
            <a:endParaRPr lang="en-US" sz="13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Discussion</a:t>
            </a:r>
          </a:p>
        </p:txBody>
      </p:sp>
      <p:sp>
        <p:nvSpPr>
          <p:cNvPr id="44035" name="Rectangle 3"/>
          <p:cNvSpPr>
            <a:spLocks noGrp="1" noChangeArrowheads="1"/>
          </p:cNvSpPr>
          <p:nvPr>
            <p:ph type="body" idx="1"/>
          </p:nvPr>
        </p:nvSpPr>
        <p:spPr/>
        <p:txBody>
          <a:bodyPr/>
          <a:lstStyle/>
          <a:p>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3" descr="ucsf_ppt-E_teal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7" name="Picture 4" descr="BCGRH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413" y="322263"/>
            <a:ext cx="3489325" cy="1597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1457783" y="2859742"/>
            <a:ext cx="5669280" cy="830997"/>
          </a:xfrm>
          <a:prstGeom prst="rect">
            <a:avLst/>
          </a:prstGeom>
          <a:noFill/>
        </p:spPr>
        <p:txBody>
          <a:bodyPr>
            <a:spAutoFit/>
          </a:bodyPr>
          <a:lstStyle/>
          <a:p>
            <a:pPr>
              <a:defRPr/>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778200C-00E9-4037-8D63-7B0866C36620}" type="slidenum">
              <a:rPr lang="en-US" smtClean="0">
                <a:solidFill>
                  <a:srgbClr val="0D6072"/>
                </a:solidFill>
              </a:rPr>
              <a:pPr eaLnBrk="1" hangingPunct="1"/>
              <a:t>2</a:t>
            </a:fld>
            <a:endParaRPr lang="en-US" smtClean="0">
              <a:solidFill>
                <a:srgbClr val="0D6072"/>
              </a:solidFill>
            </a:endParaRPr>
          </a:p>
        </p:txBody>
      </p:sp>
      <p:sp>
        <p:nvSpPr>
          <p:cNvPr id="4099" name="Rectangle 2"/>
          <p:cNvSpPr>
            <a:spLocks noGrp="1" noChangeArrowheads="1"/>
          </p:cNvSpPr>
          <p:nvPr>
            <p:ph type="title"/>
          </p:nvPr>
        </p:nvSpPr>
        <p:spPr>
          <a:xfrm>
            <a:off x="1763713" y="928288"/>
            <a:ext cx="7248525" cy="928687"/>
          </a:xfrm>
        </p:spPr>
        <p:txBody>
          <a:bodyPr/>
          <a:lstStyle/>
          <a:p>
            <a:pPr eaLnBrk="1" hangingPunct="1"/>
            <a:r>
              <a:rPr lang="en-US" dirty="0" smtClean="0"/>
              <a:t>How to Facilitate a </a:t>
            </a:r>
            <a:r>
              <a:rPr lang="en-US" dirty="0"/>
              <a:t>Caring for Challenging Patients </a:t>
            </a:r>
            <a:r>
              <a:rPr lang="en-US" dirty="0" smtClean="0"/>
              <a:t>Workshop (CCPW)</a:t>
            </a:r>
          </a:p>
        </p:txBody>
      </p:sp>
      <p:sp>
        <p:nvSpPr>
          <p:cNvPr id="4100" name="Rectangle 3"/>
          <p:cNvSpPr>
            <a:spLocks noGrp="1" noChangeArrowheads="1"/>
          </p:cNvSpPr>
          <p:nvPr>
            <p:ph type="body" idx="1"/>
          </p:nvPr>
        </p:nvSpPr>
        <p:spPr>
          <a:xfrm>
            <a:off x="1728788" y="2978628"/>
            <a:ext cx="6937375" cy="4211637"/>
          </a:xfrm>
        </p:spPr>
        <p:txBody>
          <a:bodyPr/>
          <a:lstStyle/>
          <a:p>
            <a:pPr eaLnBrk="1" hangingPunct="1"/>
            <a:r>
              <a:rPr lang="en-US" dirty="0" smtClean="0"/>
              <a:t>Identify target audience</a:t>
            </a:r>
          </a:p>
          <a:p>
            <a:pPr eaLnBrk="1" hangingPunct="1"/>
            <a:r>
              <a:rPr lang="en-US" dirty="0" smtClean="0"/>
              <a:t>Consider logistics such as time, size of group, space</a:t>
            </a:r>
          </a:p>
          <a:p>
            <a:pPr eaLnBrk="1" hangingPunct="1"/>
            <a:r>
              <a:rPr lang="en-US" dirty="0" smtClean="0"/>
              <a:t>Create objectives and plan structure</a:t>
            </a:r>
          </a:p>
          <a:p>
            <a:pPr eaLnBrk="1" hangingPunct="1"/>
            <a:r>
              <a:rPr lang="en-US" dirty="0" smtClean="0"/>
              <a:t>Prepare for challenges</a:t>
            </a:r>
          </a:p>
          <a:p>
            <a:pPr eaLnBrk="1" hangingPunct="1"/>
            <a:r>
              <a:rPr lang="en-US" dirty="0" smtClean="0"/>
              <a:t>Facilitate session</a:t>
            </a:r>
          </a:p>
        </p:txBody>
      </p:sp>
      <p:sp>
        <p:nvSpPr>
          <p:cNvPr id="4101" name="Rectangle 4"/>
          <p:cNvSpPr>
            <a:spLocks noChangeArrowheads="1"/>
          </p:cNvSpPr>
          <p:nvPr/>
        </p:nvSpPr>
        <p:spPr bwMode="auto">
          <a:xfrm>
            <a:off x="1763713" y="2430546"/>
            <a:ext cx="6902450" cy="46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lgn="l">
              <a:lnSpc>
                <a:spcPct val="95000"/>
              </a:lnSpc>
            </a:pPr>
            <a:r>
              <a:rPr lang="en-US" sz="2600" i="1" dirty="0">
                <a:solidFill>
                  <a:schemeClr val="accent2"/>
                </a:solidFill>
              </a:rPr>
              <a:t>Overview</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Interesting Case</a:t>
            </a:r>
          </a:p>
        </p:txBody>
      </p:sp>
      <p:sp>
        <p:nvSpPr>
          <p:cNvPr id="45059" name="Rectangle 3"/>
          <p:cNvSpPr>
            <a:spLocks noGrp="1" noChangeArrowheads="1"/>
          </p:cNvSpPr>
          <p:nvPr>
            <p:ph type="body" idx="1"/>
          </p:nvPr>
        </p:nvSpPr>
        <p:spPr/>
        <p:txBody>
          <a:bodyPr/>
          <a:lstStyle/>
          <a:p>
            <a:r>
              <a:rPr lang="en-US" smtClean="0"/>
              <a:t>I was following a woman in her labor at the private hospital in town, and she really bugged me.  During the labor she focused only on how she looked, and she wouldn’t let the husband see her during pushing or exams.  She also was obsessed with how long it would take for her to become skinny again, and emphasized that she would definitely not breastfeed because it “is gross.”  She also talked a lot about what the baby would look like and how she hoped it wasn’t fat.  She even bragged about having a night nurse so she wouldn’t have to stay up with the baby for three months.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2ED3844-939C-4F7E-A342-F2D7B9918310}" type="slidenum">
              <a:rPr lang="en-US" smtClean="0">
                <a:solidFill>
                  <a:srgbClr val="0D6072"/>
                </a:solidFill>
              </a:rPr>
              <a:pPr eaLnBrk="1" hangingPunct="1"/>
              <a:t>3</a:t>
            </a:fld>
            <a:endParaRPr lang="en-US" smtClean="0">
              <a:solidFill>
                <a:srgbClr val="0D6072"/>
              </a:solidFill>
            </a:endParaRPr>
          </a:p>
        </p:txBody>
      </p:sp>
      <p:sp>
        <p:nvSpPr>
          <p:cNvPr id="5123" name="Rectangle 2"/>
          <p:cNvSpPr>
            <a:spLocks noGrp="1" noChangeArrowheads="1"/>
          </p:cNvSpPr>
          <p:nvPr>
            <p:ph type="title"/>
          </p:nvPr>
        </p:nvSpPr>
        <p:spPr/>
        <p:txBody>
          <a:bodyPr/>
          <a:lstStyle/>
          <a:p>
            <a:pPr eaLnBrk="1" hangingPunct="1"/>
            <a:r>
              <a:rPr lang="en-US" smtClean="0"/>
              <a:t>Potential Audiences</a:t>
            </a:r>
          </a:p>
        </p:txBody>
      </p:sp>
      <p:sp>
        <p:nvSpPr>
          <p:cNvPr id="5124" name="Rectangle 3"/>
          <p:cNvSpPr>
            <a:spLocks noGrp="1" noChangeArrowheads="1"/>
          </p:cNvSpPr>
          <p:nvPr>
            <p:ph type="body" idx="1"/>
          </p:nvPr>
        </p:nvSpPr>
        <p:spPr/>
        <p:txBody>
          <a:bodyPr/>
          <a:lstStyle/>
          <a:p>
            <a:pPr eaLnBrk="1" hangingPunct="1"/>
            <a:r>
              <a:rPr lang="en-US" smtClean="0"/>
              <a:t>Medical students</a:t>
            </a:r>
          </a:p>
          <a:p>
            <a:pPr lvl="1" eaLnBrk="1" hangingPunct="1"/>
            <a:r>
              <a:rPr lang="en-US" smtClean="0"/>
              <a:t>Pre-clinical</a:t>
            </a:r>
          </a:p>
          <a:p>
            <a:pPr lvl="1" eaLnBrk="1" hangingPunct="1"/>
            <a:r>
              <a:rPr lang="en-US" smtClean="0"/>
              <a:t>Clinical</a:t>
            </a:r>
          </a:p>
          <a:p>
            <a:pPr eaLnBrk="1" hangingPunct="1"/>
            <a:r>
              <a:rPr lang="en-US" smtClean="0"/>
              <a:t>Residents</a:t>
            </a:r>
          </a:p>
          <a:p>
            <a:pPr eaLnBrk="1" hangingPunct="1"/>
            <a:r>
              <a:rPr lang="en-US" smtClean="0"/>
              <a:t>Faculty</a:t>
            </a:r>
          </a:p>
          <a:p>
            <a:pPr eaLnBrk="1" hangingPunct="1"/>
            <a:r>
              <a:rPr lang="en-US" smtClean="0"/>
              <a:t>Nurses</a:t>
            </a:r>
          </a:p>
          <a:p>
            <a:pPr eaLnBrk="1" hangingPunct="1"/>
            <a:r>
              <a:rPr lang="en-US" smtClean="0"/>
              <a:t>Counselors</a:t>
            </a:r>
          </a:p>
          <a:p>
            <a:pPr eaLnBrk="1" hangingPunct="1"/>
            <a:r>
              <a:rPr lang="en-US" smtClean="0"/>
              <a:t>Other staff</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D7CC564-8FA7-4314-BF4C-9BD10401329C}" type="slidenum">
              <a:rPr lang="en-US" smtClean="0">
                <a:solidFill>
                  <a:srgbClr val="0D6072"/>
                </a:solidFill>
              </a:rPr>
              <a:pPr eaLnBrk="1" hangingPunct="1"/>
              <a:t>4</a:t>
            </a:fld>
            <a:endParaRPr lang="en-US" smtClean="0">
              <a:solidFill>
                <a:srgbClr val="0D6072"/>
              </a:solidFill>
            </a:endParaRPr>
          </a:p>
        </p:txBody>
      </p:sp>
      <p:sp>
        <p:nvSpPr>
          <p:cNvPr id="6147" name="Rectangle 2"/>
          <p:cNvSpPr>
            <a:spLocks noGrp="1" noChangeArrowheads="1"/>
          </p:cNvSpPr>
          <p:nvPr>
            <p:ph type="title"/>
          </p:nvPr>
        </p:nvSpPr>
        <p:spPr/>
        <p:txBody>
          <a:bodyPr/>
          <a:lstStyle/>
          <a:p>
            <a:pPr eaLnBrk="1" hangingPunct="1"/>
            <a:r>
              <a:rPr lang="en-US" dirty="0" smtClean="0"/>
              <a:t>Sample Objectives for CCPW</a:t>
            </a:r>
          </a:p>
        </p:txBody>
      </p:sp>
      <p:sp>
        <p:nvSpPr>
          <p:cNvPr id="6148" name="Rectangle 3"/>
          <p:cNvSpPr>
            <a:spLocks noGrp="1" noChangeArrowheads="1"/>
          </p:cNvSpPr>
          <p:nvPr>
            <p:ph type="body" idx="1"/>
          </p:nvPr>
        </p:nvSpPr>
        <p:spPr>
          <a:xfrm>
            <a:off x="1749425" y="1529550"/>
            <a:ext cx="6937375" cy="4775200"/>
          </a:xfrm>
        </p:spPr>
        <p:txBody>
          <a:bodyPr/>
          <a:lstStyle/>
          <a:p>
            <a:pPr eaLnBrk="1" hangingPunct="1"/>
            <a:r>
              <a:rPr lang="en-US" dirty="0" smtClean="0"/>
              <a:t>To increase self-awareness about specific patient situations that make you feel uncomfortable.</a:t>
            </a:r>
          </a:p>
          <a:p>
            <a:pPr eaLnBrk="1" hangingPunct="1"/>
            <a:r>
              <a:rPr lang="en-US" dirty="0" smtClean="0"/>
              <a:t>To understand the potential for a judgmental reaction or tone to interfere with the patient-doctor relationship and to develop strategies for preventing this interference.</a:t>
            </a:r>
          </a:p>
          <a:p>
            <a:pPr eaLnBrk="1" hangingPunct="1"/>
            <a:r>
              <a:rPr lang="en-US" dirty="0" smtClean="0"/>
              <a:t>Family Planning Specific</a:t>
            </a:r>
          </a:p>
          <a:p>
            <a:pPr lvl="1" eaLnBrk="1" hangingPunct="1"/>
            <a:r>
              <a:rPr lang="en-US" dirty="0" smtClean="0"/>
              <a:t>To become familiar with situations in which a woman might want an abortion</a:t>
            </a:r>
          </a:p>
          <a:p>
            <a:pPr lvl="1" eaLnBrk="1" hangingPunct="1"/>
            <a:r>
              <a:rPr lang="en-US" dirty="0" smtClean="0"/>
              <a:t>To develop compassion for women who face challenges in using birth control</a:t>
            </a:r>
          </a:p>
          <a:p>
            <a:pPr lvl="1" eaLnBrk="1" hangingPunct="1"/>
            <a:r>
              <a:rPr lang="en-US" dirty="0" smtClean="0"/>
              <a:t>To help determine the extent you will participate in abortion training</a:t>
            </a:r>
          </a:p>
        </p:txBody>
      </p:sp>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BF78730-B42E-4428-8B4C-7D63E930154A}" type="slidenum">
              <a:rPr lang="en-US" smtClean="0">
                <a:solidFill>
                  <a:srgbClr val="0D6072"/>
                </a:solidFill>
              </a:rPr>
              <a:pPr eaLnBrk="1" hangingPunct="1"/>
              <a:t>5</a:t>
            </a:fld>
            <a:endParaRPr lang="en-US" smtClean="0">
              <a:solidFill>
                <a:srgbClr val="0D6072"/>
              </a:solidFill>
            </a:endParaRPr>
          </a:p>
        </p:txBody>
      </p:sp>
      <p:sp>
        <p:nvSpPr>
          <p:cNvPr id="7171" name="Rectangle 2"/>
          <p:cNvSpPr>
            <a:spLocks noGrp="1" noChangeArrowheads="1"/>
          </p:cNvSpPr>
          <p:nvPr>
            <p:ph type="title"/>
          </p:nvPr>
        </p:nvSpPr>
        <p:spPr/>
        <p:txBody>
          <a:bodyPr/>
          <a:lstStyle/>
          <a:p>
            <a:pPr eaLnBrk="1" hangingPunct="1"/>
            <a:r>
              <a:rPr lang="en-US" smtClean="0"/>
              <a:t>Structure of Discussion</a:t>
            </a:r>
          </a:p>
        </p:txBody>
      </p:sp>
      <p:sp>
        <p:nvSpPr>
          <p:cNvPr id="7172" name="Rectangle 3"/>
          <p:cNvSpPr>
            <a:spLocks noGrp="1" noChangeArrowheads="1"/>
          </p:cNvSpPr>
          <p:nvPr>
            <p:ph type="body" sz="half" idx="1"/>
          </p:nvPr>
        </p:nvSpPr>
        <p:spPr/>
        <p:txBody>
          <a:bodyPr/>
          <a:lstStyle/>
          <a:p>
            <a:pPr eaLnBrk="1" hangingPunct="1"/>
            <a:r>
              <a:rPr lang="en-US" sz="2000" smtClean="0"/>
              <a:t>Small Group</a:t>
            </a:r>
          </a:p>
          <a:p>
            <a:pPr lvl="1" eaLnBrk="1" hangingPunct="1"/>
            <a:r>
              <a:rPr lang="en-US" sz="1800" smtClean="0"/>
              <a:t>Less than 10</a:t>
            </a:r>
          </a:p>
          <a:p>
            <a:pPr lvl="1" eaLnBrk="1" hangingPunct="1"/>
            <a:r>
              <a:rPr lang="en-US" sz="1800" smtClean="0"/>
              <a:t>Can talk through each area in detail</a:t>
            </a:r>
          </a:p>
          <a:p>
            <a:pPr eaLnBrk="1" hangingPunct="1">
              <a:buFontTx/>
              <a:buNone/>
            </a:pPr>
            <a:endParaRPr lang="en-US" sz="2000" smtClean="0"/>
          </a:p>
        </p:txBody>
      </p:sp>
      <p:sp>
        <p:nvSpPr>
          <p:cNvPr id="7173" name="Rectangle 4"/>
          <p:cNvSpPr>
            <a:spLocks noGrp="1" noChangeArrowheads="1"/>
          </p:cNvSpPr>
          <p:nvPr>
            <p:ph type="body" sz="half" idx="2"/>
          </p:nvPr>
        </p:nvSpPr>
        <p:spPr/>
        <p:txBody>
          <a:bodyPr/>
          <a:lstStyle/>
          <a:p>
            <a:pPr eaLnBrk="1" hangingPunct="1"/>
            <a:r>
              <a:rPr lang="en-US" sz="2000" smtClean="0"/>
              <a:t>Large Group</a:t>
            </a:r>
          </a:p>
          <a:p>
            <a:pPr lvl="1" eaLnBrk="1" hangingPunct="1"/>
            <a:r>
              <a:rPr lang="en-US" sz="1600" smtClean="0"/>
              <a:t>10 or more</a:t>
            </a:r>
          </a:p>
          <a:p>
            <a:pPr lvl="1" eaLnBrk="1" hangingPunct="1"/>
            <a:r>
              <a:rPr lang="en-US" sz="1600" smtClean="0"/>
              <a:t>Can have special challenges</a:t>
            </a:r>
          </a:p>
          <a:p>
            <a:pPr lvl="1" eaLnBrk="1" hangingPunct="1"/>
            <a:r>
              <a:rPr lang="en-US" sz="1600" smtClean="0"/>
              <a:t>Consider breaking into small groups for discussion</a:t>
            </a:r>
          </a:p>
          <a:p>
            <a:pPr lvl="1" eaLnBrk="1" hangingPunct="1"/>
            <a:r>
              <a:rPr lang="en-US" sz="1600" smtClean="0"/>
              <a:t>May only touch on the principles without getting into the details</a:t>
            </a:r>
          </a:p>
          <a:p>
            <a:pPr eaLnBrk="1" hangingPunct="1"/>
            <a:endParaRPr lang="en-US" sz="2000" smtClean="0"/>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48545B4-E22D-4B21-9638-02BE3EBB30B1}" type="slidenum">
              <a:rPr lang="en-US" smtClean="0">
                <a:solidFill>
                  <a:srgbClr val="0D6072"/>
                </a:solidFill>
              </a:rPr>
              <a:pPr eaLnBrk="1" hangingPunct="1"/>
              <a:t>6</a:t>
            </a:fld>
            <a:endParaRPr lang="en-US" smtClean="0">
              <a:solidFill>
                <a:srgbClr val="0D6072"/>
              </a:solidFill>
            </a:endParaRPr>
          </a:p>
        </p:txBody>
      </p:sp>
      <p:sp>
        <p:nvSpPr>
          <p:cNvPr id="8195" name="Rectangle 2"/>
          <p:cNvSpPr>
            <a:spLocks noGrp="1" noChangeArrowheads="1"/>
          </p:cNvSpPr>
          <p:nvPr>
            <p:ph type="title"/>
          </p:nvPr>
        </p:nvSpPr>
        <p:spPr/>
        <p:txBody>
          <a:bodyPr/>
          <a:lstStyle/>
          <a:p>
            <a:pPr eaLnBrk="1" hangingPunct="1"/>
            <a:r>
              <a:rPr lang="en-US" smtClean="0"/>
              <a:t>Setting the Tone</a:t>
            </a:r>
          </a:p>
        </p:txBody>
      </p:sp>
      <p:sp>
        <p:nvSpPr>
          <p:cNvPr id="8196" name="Rectangle 3"/>
          <p:cNvSpPr>
            <a:spLocks noGrp="1" noChangeArrowheads="1"/>
          </p:cNvSpPr>
          <p:nvPr>
            <p:ph type="body" idx="1"/>
          </p:nvPr>
        </p:nvSpPr>
        <p:spPr/>
        <p:txBody>
          <a:bodyPr/>
          <a:lstStyle/>
          <a:p>
            <a:pPr eaLnBrk="1" hangingPunct="1">
              <a:lnSpc>
                <a:spcPct val="85000"/>
              </a:lnSpc>
            </a:pPr>
            <a:r>
              <a:rPr lang="en-US" dirty="0" smtClean="0"/>
              <a:t>State your primary objective up front, as well as ground rules.</a:t>
            </a:r>
          </a:p>
          <a:p>
            <a:pPr eaLnBrk="1" hangingPunct="1">
              <a:lnSpc>
                <a:spcPct val="85000"/>
              </a:lnSpc>
            </a:pPr>
            <a:endParaRPr lang="en-US" dirty="0" smtClean="0"/>
          </a:p>
          <a:p>
            <a:pPr eaLnBrk="1" hangingPunct="1">
              <a:lnSpc>
                <a:spcPct val="85000"/>
              </a:lnSpc>
            </a:pPr>
            <a:endParaRPr lang="en-US" dirty="0" smtClean="0"/>
          </a:p>
          <a:p>
            <a:pPr eaLnBrk="1" hangingPunct="1">
              <a:lnSpc>
                <a:spcPct val="85000"/>
              </a:lnSpc>
            </a:pPr>
            <a:endParaRPr lang="en-US" dirty="0" smtClean="0"/>
          </a:p>
          <a:p>
            <a:pPr eaLnBrk="1" hangingPunct="1">
              <a:lnSpc>
                <a:spcPct val="85000"/>
              </a:lnSpc>
            </a:pPr>
            <a:r>
              <a:rPr lang="en-US" dirty="0" smtClean="0"/>
              <a:t>Don’t ask them to show you their written answers – let them know in advance.</a:t>
            </a:r>
          </a:p>
          <a:p>
            <a:pPr eaLnBrk="1" hangingPunct="1">
              <a:lnSpc>
                <a:spcPct val="85000"/>
              </a:lnSpc>
            </a:pPr>
            <a:r>
              <a:rPr lang="en-US" dirty="0" smtClean="0"/>
              <a:t>Openly share </a:t>
            </a:r>
            <a:r>
              <a:rPr lang="en-US" dirty="0" smtClean="0"/>
              <a:t>your </a:t>
            </a:r>
            <a:r>
              <a:rPr lang="en-US" dirty="0" smtClean="0"/>
              <a:t>own points of discomfort.</a:t>
            </a:r>
          </a:p>
          <a:p>
            <a:pPr eaLnBrk="1" hangingPunct="1">
              <a:lnSpc>
                <a:spcPct val="85000"/>
              </a:lnSpc>
            </a:pPr>
            <a:r>
              <a:rPr lang="en-US" dirty="0" smtClean="0"/>
              <a:t>Practice not reacting to students whose opinions make you uncomfortable.</a:t>
            </a:r>
          </a:p>
          <a:p>
            <a:pPr eaLnBrk="1" hangingPunct="1">
              <a:lnSpc>
                <a:spcPct val="85000"/>
              </a:lnSpc>
            </a:pPr>
            <a:r>
              <a:rPr lang="en-US" dirty="0" smtClean="0"/>
              <a:t>If the session focuses on abortion, it is important to disclose if you perform abortions.</a:t>
            </a:r>
          </a:p>
          <a:p>
            <a:pPr eaLnBrk="1" hangingPunct="1">
              <a:lnSpc>
                <a:spcPct val="85000"/>
              </a:lnSpc>
            </a:pPr>
            <a:endParaRPr lang="en-US" dirty="0" smtClean="0"/>
          </a:p>
        </p:txBody>
      </p:sp>
      <p:sp>
        <p:nvSpPr>
          <p:cNvPr id="7" name="TextBox 6"/>
          <p:cNvSpPr txBox="1">
            <a:spLocks noChangeArrowheads="1"/>
          </p:cNvSpPr>
          <p:nvPr/>
        </p:nvSpPr>
        <p:spPr bwMode="auto">
          <a:xfrm>
            <a:off x="2474913" y="2211388"/>
            <a:ext cx="6132512" cy="1643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marL="0" lvl="1" algn="l" eaLnBrk="1" hangingPunct="1"/>
            <a:r>
              <a:rPr lang="en-US" sz="1400" b="1" u="sng"/>
              <a:t>Example</a:t>
            </a:r>
            <a:r>
              <a:rPr lang="en-US" sz="1400"/>
              <a:t>: “We are going to talk about situations in which patients’ behaviors have made us feel uncomfortable. It is natural for us to feel judgmental or to react to patients’ behaviors that push our buttons. It is important for us to be aware of when we feel uncomfortable or judgmental and be prepared to handle it so that we can maintain a therapeutic relationship with the patient and provide patient-centered care.”</a:t>
            </a:r>
          </a:p>
          <a:p>
            <a:pPr eaLnBrk="1" hangingPunct="1"/>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C703DDC-51D4-4926-B9EF-E01C1BAD7A80}" type="slidenum">
              <a:rPr lang="en-US" smtClean="0">
                <a:solidFill>
                  <a:srgbClr val="0D6072"/>
                </a:solidFill>
              </a:rPr>
              <a:pPr eaLnBrk="1" hangingPunct="1"/>
              <a:t>7</a:t>
            </a:fld>
            <a:endParaRPr lang="en-US" smtClean="0">
              <a:solidFill>
                <a:srgbClr val="0D6072"/>
              </a:solidFill>
            </a:endParaRPr>
          </a:p>
        </p:txBody>
      </p:sp>
      <p:sp>
        <p:nvSpPr>
          <p:cNvPr id="9219" name="Rectangle 2"/>
          <p:cNvSpPr>
            <a:spLocks noGrp="1" noChangeArrowheads="1"/>
          </p:cNvSpPr>
          <p:nvPr>
            <p:ph type="title"/>
          </p:nvPr>
        </p:nvSpPr>
        <p:spPr/>
        <p:txBody>
          <a:bodyPr/>
          <a:lstStyle/>
          <a:p>
            <a:pPr eaLnBrk="1" hangingPunct="1"/>
            <a:r>
              <a:rPr lang="en-US" smtClean="0"/>
              <a:t>Facilitating the Session</a:t>
            </a:r>
          </a:p>
        </p:txBody>
      </p:sp>
      <p:sp>
        <p:nvSpPr>
          <p:cNvPr id="9220" name="Rectangle 3"/>
          <p:cNvSpPr>
            <a:spLocks noGrp="1" noChangeArrowheads="1"/>
          </p:cNvSpPr>
          <p:nvPr>
            <p:ph type="body" idx="1"/>
          </p:nvPr>
        </p:nvSpPr>
        <p:spPr/>
        <p:txBody>
          <a:bodyPr/>
          <a:lstStyle/>
          <a:p>
            <a:pPr eaLnBrk="1" hangingPunct="1">
              <a:lnSpc>
                <a:spcPct val="85000"/>
              </a:lnSpc>
            </a:pPr>
            <a:r>
              <a:rPr lang="en-US" dirty="0" smtClean="0"/>
              <a:t>Introduction</a:t>
            </a:r>
          </a:p>
          <a:p>
            <a:pPr lvl="1" eaLnBrk="1" hangingPunct="1">
              <a:lnSpc>
                <a:spcPct val="85000"/>
              </a:lnSpc>
            </a:pPr>
            <a:r>
              <a:rPr lang="en-US" dirty="0" smtClean="0"/>
              <a:t>Each participant shares a specific situation where a patient’s behavior made us feel uncomfortable.</a:t>
            </a:r>
          </a:p>
          <a:p>
            <a:pPr lvl="2" eaLnBrk="1" hangingPunct="1">
              <a:lnSpc>
                <a:spcPct val="85000"/>
              </a:lnSpc>
            </a:pPr>
            <a:r>
              <a:rPr lang="en-US" sz="1400" b="1" u="sng" dirty="0" smtClean="0"/>
              <a:t>Common Topics: </a:t>
            </a:r>
            <a:r>
              <a:rPr lang="en-US" sz="1400" dirty="0" smtClean="0"/>
              <a:t>Patients who don’t tell the truth or the full story, use substances, put their children at risk, don’t do what we think is best, are mean to health care staff.</a:t>
            </a:r>
          </a:p>
          <a:p>
            <a:pPr lvl="2" eaLnBrk="1" hangingPunct="1">
              <a:lnSpc>
                <a:spcPct val="85000"/>
              </a:lnSpc>
            </a:pPr>
            <a:r>
              <a:rPr lang="en-US" sz="1400" b="1" u="sng" dirty="0" smtClean="0"/>
              <a:t>Common Reproductive Health Topics:</a:t>
            </a:r>
            <a:r>
              <a:rPr lang="en-US" sz="1400" dirty="0" smtClean="0"/>
              <a:t> women who have had many abortions, use substances during pregnancy, choose to continue pregnancy if they don’t think she’ll be a good mother.</a:t>
            </a:r>
          </a:p>
          <a:p>
            <a:pPr lvl="1" eaLnBrk="1" hangingPunct="1">
              <a:lnSpc>
                <a:spcPct val="85000"/>
              </a:lnSpc>
            </a:pPr>
            <a:r>
              <a:rPr lang="en-US" dirty="0" smtClean="0"/>
              <a:t>Emphasize the normalcy of reacting, feeling judgmental.</a:t>
            </a:r>
          </a:p>
          <a:p>
            <a:pPr lvl="1" eaLnBrk="1" hangingPunct="1">
              <a:lnSpc>
                <a:spcPct val="85000"/>
              </a:lnSpc>
            </a:pPr>
            <a:r>
              <a:rPr lang="en-US" dirty="0" smtClean="0"/>
              <a:t>Ask what they felt in the situation?  How did they handle it?  Did the patient notice that they were uncomfortable? </a:t>
            </a:r>
          </a:p>
          <a:p>
            <a:pPr lvl="1" eaLnBrk="1" hangingPunct="1">
              <a:lnSpc>
                <a:spcPct val="85000"/>
              </a:lnSpc>
            </a:pPr>
            <a:r>
              <a:rPr lang="en-US" dirty="0" smtClean="0"/>
              <a:t>Choose one example to ask why the group </a:t>
            </a:r>
            <a:r>
              <a:rPr lang="en-US" dirty="0" smtClean="0"/>
              <a:t>thinks </a:t>
            </a:r>
            <a:r>
              <a:rPr lang="en-US" dirty="0" smtClean="0"/>
              <a:t>the patient acted that way.</a:t>
            </a:r>
          </a:p>
          <a:p>
            <a:pPr lvl="2" eaLnBrk="1" hangingPunct="1">
              <a:lnSpc>
                <a:spcPct val="85000"/>
              </a:lnSpc>
            </a:pPr>
            <a:endParaRPr lang="en-US"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61089CE-8F3D-4FFB-AB60-62D7007DCA94}" type="slidenum">
              <a:rPr lang="en-US" smtClean="0">
                <a:solidFill>
                  <a:srgbClr val="0D6072"/>
                </a:solidFill>
              </a:rPr>
              <a:pPr eaLnBrk="1" hangingPunct="1"/>
              <a:t>8</a:t>
            </a:fld>
            <a:endParaRPr lang="en-US" smtClean="0">
              <a:solidFill>
                <a:srgbClr val="0D6072"/>
              </a:solidFill>
            </a:endParaRPr>
          </a:p>
        </p:txBody>
      </p:sp>
      <p:sp>
        <p:nvSpPr>
          <p:cNvPr id="10243" name="Rectangle 2"/>
          <p:cNvSpPr>
            <a:spLocks noGrp="1" noChangeArrowheads="1"/>
          </p:cNvSpPr>
          <p:nvPr>
            <p:ph type="title"/>
          </p:nvPr>
        </p:nvSpPr>
        <p:spPr/>
        <p:txBody>
          <a:bodyPr/>
          <a:lstStyle/>
          <a:p>
            <a:pPr eaLnBrk="1" hangingPunct="1"/>
            <a:r>
              <a:rPr lang="en-US" smtClean="0"/>
              <a:t>General Feelings about Pregnancy Options</a:t>
            </a:r>
          </a:p>
        </p:txBody>
      </p:sp>
      <p:sp>
        <p:nvSpPr>
          <p:cNvPr id="10244" name="Rectangle 3"/>
          <p:cNvSpPr>
            <a:spLocks noGrp="1" noChangeArrowheads="1"/>
          </p:cNvSpPr>
          <p:nvPr>
            <p:ph type="body" idx="1"/>
          </p:nvPr>
        </p:nvSpPr>
        <p:spPr/>
        <p:txBody>
          <a:bodyPr/>
          <a:lstStyle/>
          <a:p>
            <a:pPr eaLnBrk="1" hangingPunct="1"/>
            <a:r>
              <a:rPr lang="en-US" dirty="0" smtClean="0"/>
              <a:t>In general, how do you feel about your patients choosing abortion, adoption or parenthood?</a:t>
            </a:r>
          </a:p>
          <a:p>
            <a:pPr lvl="1" eaLnBrk="1" hangingPunct="1"/>
            <a:r>
              <a:rPr lang="en-US" dirty="0" smtClean="0"/>
              <a:t>If the pregnancy threatens her physical health</a:t>
            </a:r>
          </a:p>
          <a:p>
            <a:pPr lvl="1" eaLnBrk="1" hangingPunct="1"/>
            <a:r>
              <a:rPr lang="en-US" dirty="0" smtClean="0"/>
              <a:t>If the pregnancy threatens her mental health</a:t>
            </a:r>
          </a:p>
          <a:p>
            <a:pPr lvl="1" eaLnBrk="1" hangingPunct="1"/>
            <a:r>
              <a:rPr lang="en-US" dirty="0" smtClean="0"/>
              <a:t>If the pregnancy involves significant fetal abnormality</a:t>
            </a:r>
          </a:p>
          <a:p>
            <a:pPr lvl="1" eaLnBrk="1" hangingPunct="1"/>
            <a:r>
              <a:rPr lang="en-US" dirty="0" smtClean="0"/>
              <a:t>If the pregnancy resulted from rape or incest</a:t>
            </a:r>
          </a:p>
          <a:p>
            <a:pPr lvl="1" eaLnBrk="1" hangingPunct="1"/>
            <a:r>
              <a:rPr lang="en-US" dirty="0" smtClean="0"/>
              <a:t>If she is not financially able to care for the child</a:t>
            </a:r>
          </a:p>
          <a:p>
            <a:pPr lvl="1" eaLnBrk="1" hangingPunct="1"/>
            <a:r>
              <a:rPr lang="en-US" dirty="0" smtClean="0"/>
              <a:t>If the pregnancy results from birth control failure</a:t>
            </a:r>
          </a:p>
          <a:p>
            <a:pPr eaLnBrk="1" hangingPunct="1"/>
            <a:r>
              <a:rPr lang="en-US" dirty="0" smtClean="0"/>
              <a:t>What are the reasons for your beliefs?</a:t>
            </a:r>
          </a:p>
          <a:p>
            <a:pPr eaLnBrk="1" hangingPunct="1"/>
            <a:r>
              <a:rPr lang="en-US" dirty="0" smtClean="0"/>
              <a:t>What surprised you about your reaction?</a:t>
            </a:r>
          </a:p>
          <a:p>
            <a:pPr eaLnBrk="1" hangingPunct="1"/>
            <a:r>
              <a:rPr lang="en-US" dirty="0" smtClean="0"/>
              <a:t>It’s okay to challenge students.</a:t>
            </a:r>
          </a:p>
        </p:txBody>
      </p:sp>
      <p:sp>
        <p:nvSpPr>
          <p:cNvPr id="10246" name="Text Box 6"/>
          <p:cNvSpPr txBox="1">
            <a:spLocks noChangeArrowheads="1"/>
          </p:cNvSpPr>
          <p:nvPr/>
        </p:nvSpPr>
        <p:spPr bwMode="auto">
          <a:xfrm>
            <a:off x="1699995" y="6161471"/>
            <a:ext cx="735737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spcBef>
                <a:spcPct val="50000"/>
              </a:spcBef>
            </a:pPr>
            <a:r>
              <a:rPr lang="en-US" sz="1200" dirty="0"/>
              <a:t>Adapted from The Abortion Option: A Values Clarification Guide for Health Care Professionals. National Abortion Federation, 2005.</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01B9BD5-0C8E-4DA9-9744-64285685B3B2}" type="slidenum">
              <a:rPr lang="en-US" smtClean="0">
                <a:solidFill>
                  <a:srgbClr val="0D6072"/>
                </a:solidFill>
              </a:rPr>
              <a:pPr eaLnBrk="1" hangingPunct="1"/>
              <a:t>9</a:t>
            </a:fld>
            <a:endParaRPr lang="en-US" smtClean="0">
              <a:solidFill>
                <a:srgbClr val="0D6072"/>
              </a:solidFill>
            </a:endParaRPr>
          </a:p>
        </p:txBody>
      </p:sp>
      <p:sp>
        <p:nvSpPr>
          <p:cNvPr id="11267" name="Rectangle 2"/>
          <p:cNvSpPr>
            <a:spLocks noGrp="1" noChangeArrowheads="1"/>
          </p:cNvSpPr>
          <p:nvPr>
            <p:ph type="title"/>
          </p:nvPr>
        </p:nvSpPr>
        <p:spPr/>
        <p:txBody>
          <a:bodyPr/>
          <a:lstStyle/>
          <a:p>
            <a:pPr eaLnBrk="1" hangingPunct="1"/>
            <a:r>
              <a:rPr lang="en-US" sz="2800" smtClean="0"/>
              <a:t>Family Planning Behavior Challenges</a:t>
            </a:r>
          </a:p>
        </p:txBody>
      </p:sp>
      <p:sp>
        <p:nvSpPr>
          <p:cNvPr id="11268" name="Rectangle 3"/>
          <p:cNvSpPr>
            <a:spLocks noGrp="1" noChangeArrowheads="1"/>
          </p:cNvSpPr>
          <p:nvPr>
            <p:ph type="body" idx="1"/>
          </p:nvPr>
        </p:nvSpPr>
        <p:spPr/>
        <p:txBody>
          <a:bodyPr/>
          <a:lstStyle/>
          <a:p>
            <a:pPr eaLnBrk="1" hangingPunct="1"/>
            <a:r>
              <a:rPr lang="en-US" smtClean="0"/>
              <a:t>Three potential scenarios:	</a:t>
            </a:r>
          </a:p>
          <a:p>
            <a:pPr lvl="1" eaLnBrk="1" hangingPunct="1"/>
            <a:r>
              <a:rPr lang="en-US" smtClean="0"/>
              <a:t>Too many Abortions</a:t>
            </a:r>
          </a:p>
          <a:p>
            <a:pPr lvl="1" eaLnBrk="1" hangingPunct="1"/>
            <a:r>
              <a:rPr lang="en-US" smtClean="0"/>
              <a:t>Does not want to use birth control in the future</a:t>
            </a:r>
          </a:p>
          <a:p>
            <a:pPr lvl="1" eaLnBrk="1" hangingPunct="1"/>
            <a:r>
              <a:rPr lang="en-US" smtClean="0"/>
              <a:t>Presents in the late 2</a:t>
            </a:r>
            <a:r>
              <a:rPr lang="en-US" baseline="30000" smtClean="0"/>
              <a:t>nd</a:t>
            </a:r>
            <a:r>
              <a:rPr lang="en-US" smtClean="0"/>
              <a:t>-trimester for abortion</a:t>
            </a: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D6072"/>
      </a:dk1>
      <a:lt1>
        <a:srgbClr val="FFFFFF"/>
      </a:lt1>
      <a:dk2>
        <a:srgbClr val="0D6072"/>
      </a:dk2>
      <a:lt2>
        <a:srgbClr val="AEAE99"/>
      </a:lt2>
      <a:accent1>
        <a:srgbClr val="CFCFC3"/>
      </a:accent1>
      <a:accent2>
        <a:srgbClr val="D14B01"/>
      </a:accent2>
      <a:accent3>
        <a:srgbClr val="FFFFFF"/>
      </a:accent3>
      <a:accent4>
        <a:srgbClr val="095160"/>
      </a:accent4>
      <a:accent5>
        <a:srgbClr val="E4E4DE"/>
      </a:accent5>
      <a:accent6>
        <a:srgbClr val="BD4301"/>
      </a:accent6>
      <a:hlink>
        <a:srgbClr val="A6CCCC"/>
      </a:hlink>
      <a:folHlink>
        <a:srgbClr val="79B3B3"/>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D6072"/>
        </a:dk1>
        <a:lt1>
          <a:srgbClr val="FFFFFF"/>
        </a:lt1>
        <a:dk2>
          <a:srgbClr val="0D6072"/>
        </a:dk2>
        <a:lt2>
          <a:srgbClr val="AEAE99"/>
        </a:lt2>
        <a:accent1>
          <a:srgbClr val="CFCFC3"/>
        </a:accent1>
        <a:accent2>
          <a:srgbClr val="D14B01"/>
        </a:accent2>
        <a:accent3>
          <a:srgbClr val="FFFFFF"/>
        </a:accent3>
        <a:accent4>
          <a:srgbClr val="095160"/>
        </a:accent4>
        <a:accent5>
          <a:srgbClr val="E4E4DE"/>
        </a:accent5>
        <a:accent6>
          <a:srgbClr val="BD4301"/>
        </a:accent6>
        <a:hlink>
          <a:srgbClr val="A6CCCC"/>
        </a:hlink>
        <a:folHlink>
          <a:srgbClr val="79B3B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TotalTime>
  <Words>1816</Words>
  <Application>Microsoft Office PowerPoint</Application>
  <PresentationFormat>On-screen Show (4:3)</PresentationFormat>
  <Paragraphs>137</Paragraphs>
  <Slides>20</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1_Default Design</vt:lpstr>
      <vt:lpstr>Train the Trainer: How to Facilitate a Caring for Challenging Patients Workshop</vt:lpstr>
      <vt:lpstr>How to Facilitate a Caring for Challenging Patients Workshop (CCPW)</vt:lpstr>
      <vt:lpstr>Potential Audiences</vt:lpstr>
      <vt:lpstr>Sample Objectives for CCPW</vt:lpstr>
      <vt:lpstr>Structure of Discussion</vt:lpstr>
      <vt:lpstr>Setting the Tone</vt:lpstr>
      <vt:lpstr>Facilitating the Session</vt:lpstr>
      <vt:lpstr>General Feelings about Pregnancy Options</vt:lpstr>
      <vt:lpstr>Family Planning Behavior Challenges</vt:lpstr>
      <vt:lpstr>Patient Expectations</vt:lpstr>
      <vt:lpstr>Professional Responsibility</vt:lpstr>
      <vt:lpstr>Discussion Strategy</vt:lpstr>
      <vt:lpstr>How to Handle Difficult Discussions</vt:lpstr>
      <vt:lpstr>Evaluation </vt:lpstr>
      <vt:lpstr>Workshop Impact: Self Awareness</vt:lpstr>
      <vt:lpstr>Workshop Impact:  Patient Context</vt:lpstr>
      <vt:lpstr>Workshop Impact:  Patient Context</vt:lpstr>
      <vt:lpstr>Discussion</vt:lpstr>
      <vt:lpstr>PowerPoint Presentation</vt:lpstr>
      <vt:lpstr>Interesting Case</vt:lpstr>
    </vt:vector>
  </TitlesOfParts>
  <Company>stellarv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Sophia Antipas</dc:creator>
  <cp:lastModifiedBy>John Nash</cp:lastModifiedBy>
  <cp:revision>46</cp:revision>
  <dcterms:created xsi:type="dcterms:W3CDTF">2007-12-04T20:38:37Z</dcterms:created>
  <dcterms:modified xsi:type="dcterms:W3CDTF">2014-01-23T16:52:20Z</dcterms:modified>
</cp:coreProperties>
</file>