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" ContentType="image/tiff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8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60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DD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59" d="100"/>
          <a:sy n="159" d="100"/>
        </p:scale>
        <p:origin x="-120" y="-2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D1CC65-F605-5D45-8C2B-1FABCBD42B76}" type="datetimeFigureOut">
              <a:rPr lang="en-US" smtClean="0"/>
              <a:t>8/27/12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3A5A75-8BB6-354F-A0AF-A2A96680C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331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Red indicates what this session will</a:t>
            </a:r>
            <a:r>
              <a:rPr lang="en-US" baseline="0" dirty="0" smtClean="0"/>
              <a:t> highlight as they are entry level communication skills for hospice and palliative care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BB86D-7845-FF4C-AF9E-191EABFF916E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1521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Boundaries can</a:t>
            </a:r>
            <a:r>
              <a:rPr lang="en-US" baseline="0" dirty="0" smtClean="0"/>
              <a:t> be permeated allowing information to flow in and out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47530-2965-0B4F-B6EC-77C3D7E56EE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High conversation:</a:t>
            </a:r>
            <a:r>
              <a:rPr lang="en-US" baseline="0" dirty="0" smtClean="0"/>
              <a:t> Family speaks without limitations to topic or time</a:t>
            </a:r>
          </a:p>
          <a:p>
            <a:endParaRPr lang="en-US" baseline="0" dirty="0" smtClean="0"/>
          </a:p>
          <a:p>
            <a:r>
              <a:rPr lang="en-US" baseline="0" dirty="0" smtClean="0"/>
              <a:t>Low conversation: Families have less frequent interaction with only a few topics that are freely discussed.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BB86D-7845-FF4C-AF9E-191EABFF916E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0538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High Conformity: Emphasis on harmony, conflict avoidance, interdependence of networks, and obedience to parents</a:t>
            </a:r>
          </a:p>
          <a:p>
            <a:endParaRPr lang="en-US" dirty="0" smtClean="0"/>
          </a:p>
          <a:p>
            <a:r>
              <a:rPr lang="en-US" dirty="0" smtClean="0"/>
              <a:t>Low Conformity: Emphasis on heterogeneous attitudes, individuality, uniqueness, independence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BB86D-7845-FF4C-AF9E-191EABFF916E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7334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 smtClean="0"/>
              <a:t>Family members do not ask or answer questions</a:t>
            </a:r>
          </a:p>
          <a:p>
            <a:pPr lvl="1"/>
            <a:r>
              <a:rPr lang="en-US" dirty="0" smtClean="0"/>
              <a:t>“We” language</a:t>
            </a:r>
          </a:p>
          <a:p>
            <a:pPr lvl="1"/>
            <a:r>
              <a:rPr lang="en-US" dirty="0" smtClean="0"/>
              <a:t>Caregiver is reticent to express weakness or burden</a:t>
            </a:r>
          </a:p>
          <a:p>
            <a:pPr lvl="1"/>
            <a:r>
              <a:rPr lang="en-US" dirty="0" smtClean="0"/>
              <a:t>Coordination is central focus; swift decision-making</a:t>
            </a:r>
          </a:p>
          <a:p>
            <a:pPr lvl="1"/>
            <a:r>
              <a:rPr lang="en-US" dirty="0" smtClean="0"/>
              <a:t>Educational disparity among family members may further empower this caregiver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Ask Audience: When faced with</a:t>
            </a:r>
            <a:r>
              <a:rPr lang="en-US" baseline="0" dirty="0" smtClean="0"/>
              <a:t> a Manager caregiver, what have you done?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BB86D-7845-FF4C-AF9E-191EABFF916E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9428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BB86D-7845-FF4C-AF9E-191EABFF916E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3402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BB86D-7845-FF4C-AF9E-191EABFF916E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125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BB86D-7845-FF4C-AF9E-191EABFF916E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729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FCF1B-D9BF-1B46-9F62-88C0C45708AB}" type="datetimeFigureOut">
              <a:rPr lang="en-US" smtClean="0"/>
              <a:t>8/27/12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92926-8674-964D-A836-601BD1908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0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FCF1B-D9BF-1B46-9F62-88C0C45708AB}" type="datetimeFigureOut">
              <a:rPr lang="en-US" smtClean="0"/>
              <a:t>8/27/12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92926-8674-964D-A836-601BD1908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614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FCF1B-D9BF-1B46-9F62-88C0C45708AB}" type="datetimeFigureOut">
              <a:rPr lang="en-US" smtClean="0"/>
              <a:t>8/27/12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92926-8674-964D-A836-601BD1908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681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FCF1B-D9BF-1B46-9F62-88C0C45708AB}" type="datetimeFigureOut">
              <a:rPr lang="en-US" smtClean="0"/>
              <a:t>8/27/12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92926-8674-964D-A836-601BD1908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371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FCF1B-D9BF-1B46-9F62-88C0C45708AB}" type="datetimeFigureOut">
              <a:rPr lang="en-US" smtClean="0"/>
              <a:t>8/27/12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92926-8674-964D-A836-601BD1908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878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FCF1B-D9BF-1B46-9F62-88C0C45708AB}" type="datetimeFigureOut">
              <a:rPr lang="en-US" smtClean="0"/>
              <a:t>8/27/12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92926-8674-964D-A836-601BD1908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724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FCF1B-D9BF-1B46-9F62-88C0C45708AB}" type="datetimeFigureOut">
              <a:rPr lang="en-US" smtClean="0"/>
              <a:t>8/27/12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92926-8674-964D-A836-601BD1908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243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FCF1B-D9BF-1B46-9F62-88C0C45708AB}" type="datetimeFigureOut">
              <a:rPr lang="en-US" smtClean="0"/>
              <a:t>8/27/12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92926-8674-964D-A836-601BD1908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878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FCF1B-D9BF-1B46-9F62-88C0C45708AB}" type="datetimeFigureOut">
              <a:rPr lang="en-US" smtClean="0"/>
              <a:t>8/27/12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92926-8674-964D-A836-601BD1908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918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FCF1B-D9BF-1B46-9F62-88C0C45708AB}" type="datetimeFigureOut">
              <a:rPr lang="en-US" smtClean="0"/>
              <a:t>8/27/12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92926-8674-964D-A836-601BD1908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202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FCF1B-D9BF-1B46-9F62-88C0C45708AB}" type="datetimeFigureOut">
              <a:rPr lang="en-US" smtClean="0"/>
              <a:t>8/27/12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92926-8674-964D-A836-601BD1908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137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EFCF1B-D9BF-1B46-9F62-88C0C45708AB}" type="datetimeFigureOut">
              <a:rPr lang="en-US" smtClean="0"/>
              <a:t>8/27/12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F92926-8674-964D-A836-601BD1908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41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t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t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t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t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t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t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t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t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075455" y="4875023"/>
            <a:ext cx="5544868" cy="1143000"/>
          </a:xfrm>
        </p:spPr>
        <p:txBody>
          <a:bodyPr>
            <a:normAutofit/>
          </a:bodyPr>
          <a:lstStyle/>
          <a:p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  <a:latin typeface="Arial Narrow Bold"/>
                <a:cs typeface="Arial Narrow Bold"/>
              </a:rPr>
              <a:t>  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 Narrow Bold"/>
              <a:cs typeface="Arial Narrow Bold"/>
            </a:endParaRPr>
          </a:p>
        </p:txBody>
      </p:sp>
    </p:spTree>
    <p:extLst>
      <p:ext uri="{BB962C8B-B14F-4D97-AF65-F5344CB8AC3E}">
        <p14:creationId xmlns:p14="http://schemas.microsoft.com/office/powerpoint/2010/main" val="797211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Caregiver Type: Carrier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5866" y="160020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i="1" dirty="0" smtClean="0"/>
              <a:t>Low family conversation/High family conformity</a:t>
            </a:r>
          </a:p>
          <a:p>
            <a:endParaRPr lang="en-US" dirty="0" smtClean="0"/>
          </a:p>
          <a:p>
            <a:r>
              <a:rPr lang="en-US" dirty="0" smtClean="0"/>
              <a:t>Limited patient-caregiver discussions</a:t>
            </a:r>
          </a:p>
          <a:p>
            <a:r>
              <a:rPr lang="en-US" dirty="0" smtClean="0"/>
              <a:t>Caregiver coping takes place outside of family</a:t>
            </a:r>
          </a:p>
          <a:p>
            <a:r>
              <a:rPr lang="en-US" dirty="0" smtClean="0"/>
              <a:t>Illness perceived as private</a:t>
            </a:r>
          </a:p>
          <a:p>
            <a:endParaRPr lang="en-US" dirty="0" smtClean="0"/>
          </a:p>
          <a:p>
            <a:r>
              <a:rPr lang="en-US" dirty="0" smtClean="0"/>
              <a:t>Context of illness creates:</a:t>
            </a:r>
          </a:p>
          <a:p>
            <a:pPr lvl="1"/>
            <a:r>
              <a:rPr lang="en-US" dirty="0" smtClean="0"/>
              <a:t>Dynamic of caregiver as a proxy for patient authority</a:t>
            </a:r>
          </a:p>
          <a:p>
            <a:pPr lvl="1"/>
            <a:r>
              <a:rPr lang="en-US" dirty="0" smtClean="0"/>
              <a:t>Family conflict due to low conversation</a:t>
            </a:r>
          </a:p>
          <a:p>
            <a:pPr lvl="1"/>
            <a:r>
              <a:rPr lang="en-US" dirty="0" smtClean="0"/>
              <a:t>Self imposed pressure to over-perform caregiving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576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 family coping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3732" y="1600200"/>
            <a:ext cx="7603067" cy="4326467"/>
          </a:xfrm>
        </p:spPr>
        <p:txBody>
          <a:bodyPr/>
          <a:lstStyle/>
          <a:p>
            <a:r>
              <a:rPr lang="en-US" dirty="0"/>
              <a:t>Could you give an example of a difficulty your family has faced when you were growing up?</a:t>
            </a:r>
          </a:p>
          <a:p>
            <a:endParaRPr lang="en-US" dirty="0"/>
          </a:p>
          <a:p>
            <a:r>
              <a:rPr lang="en-US" dirty="0" smtClean="0"/>
              <a:t>What </a:t>
            </a:r>
            <a:r>
              <a:rPr lang="en-US" dirty="0"/>
              <a:t>helped your family get through this?</a:t>
            </a:r>
          </a:p>
          <a:p>
            <a:endParaRPr lang="en-US" dirty="0"/>
          </a:p>
          <a:p>
            <a:r>
              <a:rPr lang="en-US" dirty="0" smtClean="0"/>
              <a:t>What </a:t>
            </a:r>
            <a:r>
              <a:rPr lang="en-US" dirty="0"/>
              <a:t>was tried that did not help?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197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Caregiver Type: Partner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4266" y="1600200"/>
            <a:ext cx="8195734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4300" i="1" dirty="0" smtClean="0"/>
              <a:t>High family conversation/Low family conformity</a:t>
            </a:r>
          </a:p>
          <a:p>
            <a:pPr marL="0" indent="0">
              <a:buNone/>
            </a:pPr>
            <a:endParaRPr lang="en-US" i="1" dirty="0" smtClean="0"/>
          </a:p>
          <a:p>
            <a:r>
              <a:rPr lang="en-US" dirty="0" smtClean="0"/>
              <a:t>This caregiver partners with family and healthcare team</a:t>
            </a:r>
          </a:p>
          <a:p>
            <a:r>
              <a:rPr lang="en-US" dirty="0" smtClean="0"/>
              <a:t>Ability to engage all quality of life dimensions</a:t>
            </a:r>
          </a:p>
          <a:p>
            <a:r>
              <a:rPr lang="en-US" dirty="0" smtClean="0"/>
              <a:t>Family-prompted internal family meetings</a:t>
            </a:r>
          </a:p>
          <a:p>
            <a:endParaRPr lang="en-US" dirty="0" smtClean="0"/>
          </a:p>
          <a:p>
            <a:r>
              <a:rPr lang="en-US" dirty="0" smtClean="0"/>
              <a:t>Context of illness creates:</a:t>
            </a:r>
          </a:p>
          <a:p>
            <a:pPr lvl="1"/>
            <a:r>
              <a:rPr lang="en-US" dirty="0" smtClean="0"/>
              <a:t>Open discussions about solutions and increased quality of life</a:t>
            </a:r>
          </a:p>
          <a:p>
            <a:pPr lvl="1"/>
            <a:r>
              <a:rPr lang="en-US" dirty="0" smtClean="0"/>
              <a:t>An opportunity for this caregiver to be part of the care process</a:t>
            </a:r>
          </a:p>
          <a:p>
            <a:pPr lvl="1"/>
            <a:r>
              <a:rPr lang="en-US" dirty="0" smtClean="0"/>
              <a:t>A place for family members to realize their caregiving strength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888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 family stressors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2932" y="1600200"/>
            <a:ext cx="7653867" cy="4525963"/>
          </a:xfrm>
        </p:spPr>
        <p:txBody>
          <a:bodyPr/>
          <a:lstStyle/>
          <a:p>
            <a:r>
              <a:rPr lang="en-US" dirty="0" smtClean="0"/>
              <a:t>What </a:t>
            </a:r>
            <a:r>
              <a:rPr lang="en-US" dirty="0"/>
              <a:t>else is going on in your family’s life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r>
              <a:rPr lang="en-US" dirty="0" smtClean="0"/>
              <a:t>What </a:t>
            </a:r>
            <a:r>
              <a:rPr lang="en-US" dirty="0"/>
              <a:t>has helped you in dealing with these stressors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r>
              <a:rPr lang="en-US" dirty="0" smtClean="0"/>
              <a:t>What </a:t>
            </a:r>
            <a:r>
              <a:rPr lang="en-US" dirty="0"/>
              <a:t>has not been helpful?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657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 idx="4294967295"/>
          </p:nvPr>
        </p:nvSpPr>
        <p:spPr>
          <a:xfrm>
            <a:off x="1336675" y="177800"/>
            <a:ext cx="7248525" cy="1143000"/>
          </a:xfrm>
        </p:spPr>
        <p:txBody>
          <a:bodyPr/>
          <a:lstStyle/>
          <a:p>
            <a:pPr eaLnBrk="1" hangingPunct="1"/>
            <a:r>
              <a:rPr lang="en-US" dirty="0"/>
              <a:t>Caregiver Type: Loner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4294967295"/>
          </p:nvPr>
        </p:nvSpPr>
        <p:spPr>
          <a:xfrm>
            <a:off x="1158875" y="1320800"/>
            <a:ext cx="7985125" cy="516731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000" i="1" dirty="0" smtClean="0"/>
              <a:t>Low family conversation/Low family conformity</a:t>
            </a:r>
          </a:p>
          <a:p>
            <a:pPr>
              <a:buNone/>
            </a:pPr>
            <a:endParaRPr lang="en-US" sz="2200" i="1" dirty="0" smtClean="0"/>
          </a:p>
          <a:p>
            <a:r>
              <a:rPr lang="en-US" sz="2400" dirty="0" smtClean="0"/>
              <a:t>A focus on one dimension of quality of life</a:t>
            </a:r>
          </a:p>
          <a:p>
            <a:r>
              <a:rPr lang="en-US" sz="2400" dirty="0" smtClean="0"/>
              <a:t>Experiences caregiving as one acute crisis after the next</a:t>
            </a:r>
          </a:p>
          <a:p>
            <a:r>
              <a:rPr lang="en-US" sz="2400" dirty="0" smtClean="0"/>
              <a:t>Can feel like a constant outsider to team and family</a:t>
            </a:r>
          </a:p>
          <a:p>
            <a:endParaRPr lang="en-US" sz="2400" dirty="0" smtClean="0"/>
          </a:p>
          <a:p>
            <a:r>
              <a:rPr lang="en-US" sz="2400" dirty="0"/>
              <a:t>Context of illness creates:</a:t>
            </a:r>
          </a:p>
          <a:p>
            <a:pPr lvl="1"/>
            <a:r>
              <a:rPr lang="en-US" sz="2400" dirty="0"/>
              <a:t>Further</a:t>
            </a:r>
            <a:r>
              <a:rPr lang="en-US" sz="2400" dirty="0" smtClean="0"/>
              <a:t> isolation </a:t>
            </a:r>
            <a:r>
              <a:rPr lang="en-US" sz="2400" dirty="0"/>
              <a:t>for patient, caregiver, and </a:t>
            </a:r>
            <a:r>
              <a:rPr lang="en-US" sz="2400" dirty="0" smtClean="0"/>
              <a:t>family</a:t>
            </a:r>
          </a:p>
          <a:p>
            <a:pPr lvl="1"/>
            <a:r>
              <a:rPr lang="en-US" sz="2400" dirty="0" smtClean="0"/>
              <a:t>Unrelenting caregiver burden</a:t>
            </a:r>
          </a:p>
          <a:p>
            <a:pPr lvl="1"/>
            <a:r>
              <a:rPr lang="en-US" sz="2400" dirty="0" smtClean="0"/>
              <a:t>Conflicts for healthcare team and system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193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Assessing family relationships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9866" y="1600201"/>
            <a:ext cx="7636933" cy="4292600"/>
          </a:xfrm>
        </p:spPr>
        <p:txBody>
          <a:bodyPr/>
          <a:lstStyle/>
          <a:p>
            <a:r>
              <a:rPr lang="en-US" dirty="0"/>
              <a:t>Tell me about your family.</a:t>
            </a:r>
          </a:p>
          <a:p>
            <a:r>
              <a:rPr lang="en-US" dirty="0" smtClean="0"/>
              <a:t>Who </a:t>
            </a:r>
            <a:r>
              <a:rPr lang="en-US" dirty="0"/>
              <a:t>is close to whom?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634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Team-based Family Care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799"/>
            <a:ext cx="7498080" cy="5037667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Managers</a:t>
            </a:r>
          </a:p>
          <a:p>
            <a:pPr lvl="1"/>
            <a:r>
              <a:rPr lang="en-US" dirty="0" smtClean="0"/>
              <a:t>Moderate family communication</a:t>
            </a:r>
          </a:p>
          <a:p>
            <a:r>
              <a:rPr lang="en-US" dirty="0" smtClean="0"/>
              <a:t>Carriers</a:t>
            </a:r>
          </a:p>
          <a:p>
            <a:pPr lvl="1"/>
            <a:r>
              <a:rPr lang="en-US" dirty="0" smtClean="0"/>
              <a:t>Encourage self-care</a:t>
            </a:r>
          </a:p>
          <a:p>
            <a:pPr lvl="1"/>
            <a:r>
              <a:rPr lang="en-US" dirty="0" smtClean="0"/>
              <a:t>Mediate patient-caregiver communication</a:t>
            </a:r>
          </a:p>
          <a:p>
            <a:r>
              <a:rPr lang="en-US" dirty="0" smtClean="0"/>
              <a:t>Partners</a:t>
            </a:r>
          </a:p>
          <a:p>
            <a:pPr lvl="1"/>
            <a:r>
              <a:rPr lang="en-US" dirty="0" smtClean="0"/>
              <a:t>Establish clear routine</a:t>
            </a:r>
          </a:p>
          <a:p>
            <a:pPr lvl="1"/>
            <a:r>
              <a:rPr lang="en-US" dirty="0" smtClean="0"/>
              <a:t>Educate about home care/pain meds</a:t>
            </a:r>
          </a:p>
          <a:p>
            <a:r>
              <a:rPr lang="en-US" dirty="0" smtClean="0"/>
              <a:t>Loners</a:t>
            </a:r>
          </a:p>
          <a:p>
            <a:pPr lvl="1"/>
            <a:r>
              <a:rPr lang="en-US" dirty="0" smtClean="0"/>
              <a:t>Provide assistance in information seeking</a:t>
            </a:r>
          </a:p>
          <a:p>
            <a:pPr lvl="1"/>
            <a:r>
              <a:rPr lang="en-US" dirty="0" smtClean="0"/>
              <a:t>Spiritual care/counseling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519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98011" y="5003127"/>
            <a:ext cx="5591335" cy="526645"/>
          </a:xfrm>
        </p:spPr>
        <p:txBody>
          <a:bodyPr>
            <a:normAutofit/>
          </a:bodyPr>
          <a:lstStyle/>
          <a:p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Arial Narrow Bold"/>
                <a:cs typeface="Arial Narrow Bold"/>
              </a:rPr>
              <a:t>  </a:t>
            </a:r>
            <a:endParaRPr lang="en-US" sz="1800" dirty="0">
              <a:solidFill>
                <a:schemeClr val="bg1">
                  <a:lumMod val="50000"/>
                </a:schemeClr>
              </a:solidFill>
              <a:latin typeface="Arial Narrow Bold"/>
              <a:cs typeface="Arial Narrow Bold"/>
            </a:endParaRPr>
          </a:p>
        </p:txBody>
      </p:sp>
    </p:spTree>
    <p:extLst>
      <p:ext uri="{BB962C8B-B14F-4D97-AF65-F5344CB8AC3E}">
        <p14:creationId xmlns:p14="http://schemas.microsoft.com/office/powerpoint/2010/main" val="3542885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COMFORT*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799"/>
            <a:ext cx="7498080" cy="473320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</a:rPr>
              <a:t>Communication </a:t>
            </a:r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dirty="0" smtClean="0">
                <a:solidFill>
                  <a:srgbClr val="000000"/>
                </a:solidFill>
              </a:rPr>
              <a:t>narrative) </a:t>
            </a:r>
            <a:endParaRPr lang="en-US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</a:rPr>
              <a:t>Orientation and opportunity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</a:rPr>
              <a:t>Mindful presence</a:t>
            </a:r>
            <a:endParaRPr lang="en-US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FF0000"/>
                </a:solidFill>
              </a:rPr>
              <a:t>Family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Openings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 smtClean="0"/>
              <a:t>Relating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</a:rPr>
              <a:t>Team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4580" name="TextBox 3"/>
          <p:cNvSpPr txBox="1">
            <a:spLocks noChangeArrowheads="1"/>
          </p:cNvSpPr>
          <p:nvPr/>
        </p:nvSpPr>
        <p:spPr bwMode="auto">
          <a:xfrm>
            <a:off x="1840139" y="5442343"/>
            <a:ext cx="675141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News Gothic MT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News Gothic MT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News Gothic MT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News Gothic MT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News Gothic MT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charset="0"/>
                <a:ea typeface="ＭＳ Ｐゴシック" charset="0"/>
              </a:defRPr>
            </a:lvl9pPr>
          </a:lstStyle>
          <a:p>
            <a:r>
              <a:rPr lang="en-US" sz="1400" dirty="0" smtClean="0">
                <a:latin typeface="+mn-lt"/>
              </a:rPr>
              <a:t>* Wittenberg-Lyles, E., Goldsmith, J., Ferrell, B., &amp; Ragan, S. (2012). </a:t>
            </a:r>
            <a:r>
              <a:rPr lang="en-US" sz="1400" i="1" dirty="0" smtClean="0">
                <a:latin typeface="+mn-lt"/>
              </a:rPr>
              <a:t>Communication and palliative nursing</a:t>
            </a:r>
            <a:r>
              <a:rPr lang="en-US" sz="1400" dirty="0" smtClean="0">
                <a:latin typeface="+mn-lt"/>
              </a:rPr>
              <a:t>. New York: Oxford.</a:t>
            </a:r>
            <a:endParaRPr lang="en-U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56489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9732" y="1600200"/>
            <a:ext cx="7857067" cy="4525963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Describe </a:t>
            </a:r>
            <a:r>
              <a:rPr lang="en-US" dirty="0"/>
              <a:t>a typology of family caregivers from a communication </a:t>
            </a:r>
            <a:r>
              <a:rPr lang="en-US" dirty="0" smtClean="0"/>
              <a:t>perspective</a:t>
            </a:r>
          </a:p>
          <a:p>
            <a:pPr lvl="0"/>
            <a:endParaRPr lang="en-US" dirty="0"/>
          </a:p>
          <a:p>
            <a:r>
              <a:rPr lang="en-US" dirty="0"/>
              <a:t>Identify two communication skills that could be used with family caregivers </a:t>
            </a:r>
          </a:p>
        </p:txBody>
      </p:sp>
    </p:spTree>
    <p:extLst>
      <p:ext uri="{BB962C8B-B14F-4D97-AF65-F5344CB8AC3E}">
        <p14:creationId xmlns:p14="http://schemas.microsoft.com/office/powerpoint/2010/main" val="2624204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Foundations: Family as System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83732" y="1600200"/>
            <a:ext cx="7603067" cy="4360333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Family system</a:t>
            </a:r>
          </a:p>
          <a:p>
            <a:pPr lvl="1"/>
            <a:r>
              <a:rPr lang="en-US" sz="2400" dirty="0" smtClean="0"/>
              <a:t>Bounded, interrelated, identifiable communication</a:t>
            </a:r>
          </a:p>
          <a:p>
            <a:r>
              <a:rPr lang="en-US" sz="2800" dirty="0" smtClean="0"/>
              <a:t>Interdependent </a:t>
            </a:r>
          </a:p>
          <a:p>
            <a:pPr lvl="1"/>
            <a:r>
              <a:rPr lang="en-US" sz="2400" dirty="0" smtClean="0"/>
              <a:t>Influence one another</a:t>
            </a:r>
          </a:p>
          <a:p>
            <a:r>
              <a:rPr lang="en-US" sz="2800" dirty="0" smtClean="0"/>
              <a:t>Environment	</a:t>
            </a:r>
          </a:p>
          <a:p>
            <a:pPr lvl="1"/>
            <a:r>
              <a:rPr lang="en-US" sz="2400" dirty="0" smtClean="0"/>
              <a:t>Interaction, adaption/resistance</a:t>
            </a:r>
          </a:p>
          <a:p>
            <a:r>
              <a:rPr lang="en-US" sz="2800" dirty="0" smtClean="0"/>
              <a:t>Boundaries</a:t>
            </a:r>
          </a:p>
          <a:p>
            <a:pPr lvl="1"/>
            <a:r>
              <a:rPr lang="en-US" sz="2400" dirty="0" smtClean="0"/>
              <a:t>Define system, communication between/with other systems</a:t>
            </a:r>
          </a:p>
          <a:p>
            <a:pPr marL="365760" lvl="1" indent="-283464">
              <a:spcBef>
                <a:spcPts val="600"/>
              </a:spcBef>
              <a:buSzPct val="80000"/>
              <a:buNone/>
            </a:pPr>
            <a:r>
              <a:rPr lang="en-US" sz="2000" dirty="0" smtClean="0"/>
              <a:t>	</a:t>
            </a:r>
          </a:p>
          <a:p>
            <a:pPr lvl="1"/>
            <a:endParaRPr lang="en-US" sz="2400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042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Family Communication Climates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8932" y="1600200"/>
            <a:ext cx="7907867" cy="4525963"/>
          </a:xfrm>
        </p:spPr>
        <p:txBody>
          <a:bodyPr/>
          <a:lstStyle/>
          <a:p>
            <a:r>
              <a:rPr lang="en-US" dirty="0" smtClean="0"/>
              <a:t>Over time, families establish a communication climate </a:t>
            </a:r>
            <a:r>
              <a:rPr lang="en-US" sz="1600" dirty="0" smtClean="0"/>
              <a:t>(McLeod and Chaffee, 1972)</a:t>
            </a:r>
          </a:p>
          <a:p>
            <a:endParaRPr lang="en-US" sz="1600" dirty="0" smtClean="0"/>
          </a:p>
          <a:p>
            <a:r>
              <a:rPr lang="en-US" dirty="0" smtClean="0"/>
              <a:t>Two fundamental communication orientations contribute to this environment</a:t>
            </a:r>
          </a:p>
          <a:p>
            <a:pPr lvl="1"/>
            <a:r>
              <a:rPr lang="en-US" dirty="0" smtClean="0"/>
              <a:t>Conformity</a:t>
            </a:r>
          </a:p>
          <a:p>
            <a:pPr lvl="1"/>
            <a:r>
              <a:rPr lang="en-US" dirty="0" smtClean="0"/>
              <a:t>Conversation </a:t>
            </a:r>
            <a:r>
              <a:rPr lang="en-US" sz="1600" dirty="0" smtClean="0"/>
              <a:t>(Ritchie and Fitzpatrick, 1990; 1991; 1994)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944109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Conversation Orientation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5066" y="1600200"/>
            <a:ext cx="7941733" cy="4326467"/>
          </a:xfrm>
        </p:spPr>
        <p:txBody>
          <a:bodyPr/>
          <a:lstStyle/>
          <a:p>
            <a:r>
              <a:rPr lang="en-US" dirty="0" smtClean="0"/>
              <a:t>Degree to which all family: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Are encouraged to participate freely</a:t>
            </a:r>
          </a:p>
          <a:p>
            <a:pPr lvl="1"/>
            <a:r>
              <a:rPr lang="en-US" dirty="0" smtClean="0"/>
              <a:t>Are encouraged to participate frequently</a:t>
            </a:r>
          </a:p>
          <a:p>
            <a:pPr lvl="1"/>
            <a:r>
              <a:rPr lang="en-US" dirty="0" smtClean="0"/>
              <a:t>Are encouraged to participate without time limits</a:t>
            </a:r>
          </a:p>
          <a:p>
            <a:pPr lvl="1"/>
            <a:r>
              <a:rPr lang="en-US" dirty="0" smtClean="0"/>
              <a:t>Are encouraged to participate without topic limits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675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Conformity Orientation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924800" cy="4525963"/>
          </a:xfrm>
        </p:spPr>
        <p:txBody>
          <a:bodyPr/>
          <a:lstStyle/>
          <a:p>
            <a:r>
              <a:rPr lang="en-US" dirty="0" smtClean="0"/>
              <a:t>Degree to which all family</a:t>
            </a:r>
          </a:p>
          <a:p>
            <a:pPr lvl="1"/>
            <a:r>
              <a:rPr lang="en-US" dirty="0" smtClean="0"/>
              <a:t>Stresses homogeneity of attitudes</a:t>
            </a:r>
          </a:p>
          <a:p>
            <a:pPr lvl="1"/>
            <a:r>
              <a:rPr lang="en-US" dirty="0" smtClean="0"/>
              <a:t>Stresses homogeneity of beliefs</a:t>
            </a:r>
          </a:p>
          <a:p>
            <a:pPr lvl="1"/>
            <a:r>
              <a:rPr lang="en-US" dirty="0" smtClean="0"/>
              <a:t>Stresses homogeneity of values</a:t>
            </a:r>
          </a:p>
          <a:p>
            <a:pPr lvl="1"/>
            <a:r>
              <a:rPr lang="en-US" dirty="0" smtClean="0"/>
              <a:t>Stresses fixed family roles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101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Caregiver Type: Manager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975600" cy="466513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i="1" dirty="0" smtClean="0"/>
              <a:t>High family conformity/High family conversation</a:t>
            </a:r>
          </a:p>
          <a:p>
            <a:pPr marL="0" indent="0">
              <a:buNone/>
            </a:pPr>
            <a:endParaRPr lang="en-US" i="1" dirty="0"/>
          </a:p>
          <a:p>
            <a:r>
              <a:rPr lang="en-US" dirty="0" smtClean="0"/>
              <a:t>Caregiver dominates care planning</a:t>
            </a:r>
          </a:p>
          <a:p>
            <a:r>
              <a:rPr lang="en-US" dirty="0" smtClean="0"/>
              <a:t>Caregiver as self-appointed Family Spokesperson</a:t>
            </a:r>
          </a:p>
          <a:p>
            <a:r>
              <a:rPr lang="en-US" dirty="0" smtClean="0"/>
              <a:t>Caregiver controls decision-making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Context of illness exaggerates:</a:t>
            </a:r>
          </a:p>
          <a:p>
            <a:pPr lvl="1"/>
            <a:r>
              <a:rPr lang="en-US" dirty="0" smtClean="0"/>
              <a:t>Limited communication within/by family</a:t>
            </a:r>
          </a:p>
          <a:p>
            <a:pPr lvl="1"/>
            <a:r>
              <a:rPr lang="en-US" dirty="0" smtClean="0"/>
              <a:t>Lack of diversity in perspectives about illness</a:t>
            </a:r>
          </a:p>
          <a:p>
            <a:pPr lvl="1"/>
            <a:r>
              <a:rPr lang="en-US" dirty="0" smtClean="0"/>
              <a:t>Obligation to conform in family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616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to look for*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3600" y="1600200"/>
            <a:ext cx="7823200" cy="485139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Direct blocked communication</a:t>
            </a:r>
          </a:p>
          <a:p>
            <a:pPr lvl="1"/>
            <a:r>
              <a:rPr lang="en-US" dirty="0"/>
              <a:t>Hang up phone</a:t>
            </a:r>
          </a:p>
          <a:p>
            <a:pPr lvl="1"/>
            <a:r>
              <a:rPr lang="en-US" dirty="0"/>
              <a:t>Refuse to answer</a:t>
            </a:r>
          </a:p>
          <a:p>
            <a:pPr lvl="1"/>
            <a:r>
              <a:rPr lang="en-US" dirty="0"/>
              <a:t>Agree not to talk about </a:t>
            </a:r>
            <a:r>
              <a:rPr lang="en-US" dirty="0" smtClean="0"/>
              <a:t>illness</a:t>
            </a:r>
          </a:p>
          <a:p>
            <a:pPr lvl="1"/>
            <a:endParaRPr lang="en-US" dirty="0"/>
          </a:p>
          <a:p>
            <a:r>
              <a:rPr lang="en-US" dirty="0" smtClean="0"/>
              <a:t>Indirect blocked communication</a:t>
            </a:r>
          </a:p>
          <a:p>
            <a:pPr lvl="1"/>
            <a:r>
              <a:rPr lang="en-US" dirty="0"/>
              <a:t>Not responsive</a:t>
            </a:r>
          </a:p>
          <a:p>
            <a:pPr lvl="1"/>
            <a:r>
              <a:rPr lang="en-US" dirty="0"/>
              <a:t>Appear </a:t>
            </a:r>
            <a:r>
              <a:rPr lang="en-US" dirty="0" smtClean="0"/>
              <a:t>uncomfortable</a:t>
            </a:r>
          </a:p>
          <a:p>
            <a:pPr lvl="1"/>
            <a:r>
              <a:rPr lang="en-US" dirty="0" smtClean="0"/>
              <a:t>Self-censored speech</a:t>
            </a:r>
          </a:p>
          <a:p>
            <a:pPr marL="457200" lvl="1" indent="0">
              <a:buNone/>
            </a:pPr>
            <a:r>
              <a:rPr lang="en-US" sz="2000" dirty="0" smtClean="0"/>
              <a:t>*</a:t>
            </a:r>
            <a:r>
              <a:rPr lang="en-US" sz="2000" dirty="0" err="1" smtClean="0"/>
              <a:t>Kenen</a:t>
            </a:r>
            <a:r>
              <a:rPr lang="en-US" sz="2000" dirty="0"/>
              <a:t>, R., </a:t>
            </a:r>
            <a:r>
              <a:rPr lang="en-US" sz="2000" dirty="0" err="1"/>
              <a:t>Ardern</a:t>
            </a:r>
            <a:r>
              <a:rPr lang="en-US" sz="2000" dirty="0"/>
              <a:t>-Jones, A., &amp; </a:t>
            </a:r>
            <a:r>
              <a:rPr lang="en-US" sz="2000" dirty="0" err="1"/>
              <a:t>Eeles</a:t>
            </a:r>
            <a:r>
              <a:rPr lang="en-US" sz="2000" dirty="0" smtClean="0"/>
              <a:t>, 2004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36445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746</Words>
  <Application>Microsoft Macintosh PowerPoint</Application>
  <PresentationFormat>On-screen Show (4:3)</PresentationFormat>
  <Paragraphs>149</Paragraphs>
  <Slides>17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  </vt:lpstr>
      <vt:lpstr>COMFORT*</vt:lpstr>
      <vt:lpstr>Objectives</vt:lpstr>
      <vt:lpstr>Foundations: Family as System</vt:lpstr>
      <vt:lpstr>Family Communication Climates</vt:lpstr>
      <vt:lpstr>Conversation Orientation</vt:lpstr>
      <vt:lpstr>Conformity Orientation</vt:lpstr>
      <vt:lpstr>Caregiver Type: Manager</vt:lpstr>
      <vt:lpstr>Things to look for*</vt:lpstr>
      <vt:lpstr>Caregiver Type: Carrier</vt:lpstr>
      <vt:lpstr>Understand family coping style</vt:lpstr>
      <vt:lpstr>Caregiver Type: Partner</vt:lpstr>
      <vt:lpstr>Assess family stressors</vt:lpstr>
      <vt:lpstr>Caregiver Type: Loner</vt:lpstr>
      <vt:lpstr>Assessing family relationships</vt:lpstr>
      <vt:lpstr>Team-based Family Care</vt:lpstr>
      <vt:lpstr>  </vt:lpstr>
    </vt:vector>
  </TitlesOfParts>
  <Company>Markey Cancer Center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Terry Keys</dc:creator>
  <cp:lastModifiedBy>Elaine Wittenberg-Lyles</cp:lastModifiedBy>
  <cp:revision>12</cp:revision>
  <dcterms:created xsi:type="dcterms:W3CDTF">2012-08-20T14:45:02Z</dcterms:created>
  <dcterms:modified xsi:type="dcterms:W3CDTF">2012-08-27T16:16:25Z</dcterms:modified>
</cp:coreProperties>
</file>