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1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8014B-54EF-BC47-A1E0-AA706859204C}" type="doc">
      <dgm:prSet loTypeId="urn:microsoft.com/office/officeart/2005/8/layout/matrix1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F1D5C7-8032-9D49-869C-1B2328418C02}">
      <dgm:prSet phldrT="[Text]"/>
      <dgm:spPr/>
      <dgm:t>
        <a:bodyPr/>
        <a:lstStyle/>
        <a:p>
          <a:r>
            <a:rPr lang="en-US" dirty="0" smtClean="0"/>
            <a:t>Clinician Communication: Beyond Bad News</a:t>
          </a:r>
          <a:endParaRPr lang="en-US" dirty="0"/>
        </a:p>
      </dgm:t>
    </dgm:pt>
    <dgm:pt modelId="{6D9891E1-F2F8-C24A-84BE-E2D88429EB85}" type="parTrans" cxnId="{D2DB4021-303B-E948-AF51-04D582FD5092}">
      <dgm:prSet/>
      <dgm:spPr/>
      <dgm:t>
        <a:bodyPr/>
        <a:lstStyle/>
        <a:p>
          <a:endParaRPr lang="en-US"/>
        </a:p>
      </dgm:t>
    </dgm:pt>
    <dgm:pt modelId="{C0A6368D-5191-FD45-9CFE-B0C5B9ADA4AC}" type="sibTrans" cxnId="{D2DB4021-303B-E948-AF51-04D582FD5092}">
      <dgm:prSet/>
      <dgm:spPr/>
      <dgm:t>
        <a:bodyPr/>
        <a:lstStyle/>
        <a:p>
          <a:endParaRPr lang="en-US"/>
        </a:p>
      </dgm:t>
    </dgm:pt>
    <dgm:pt modelId="{E8FCAF51-7C58-E347-A638-18645E1AD7B9}">
      <dgm:prSet phldrT="[Text]"/>
      <dgm:spPr/>
      <dgm:t>
        <a:bodyPr/>
        <a:lstStyle/>
        <a:p>
          <a:r>
            <a:rPr lang="en-US" dirty="0" smtClean="0"/>
            <a:t>Physical Well-Being</a:t>
          </a:r>
        </a:p>
        <a:p>
          <a:r>
            <a:rPr lang="en-US" dirty="0" smtClean="0"/>
            <a:t>-Self-care</a:t>
          </a:r>
        </a:p>
        <a:p>
          <a:r>
            <a:rPr lang="en-US" dirty="0" smtClean="0"/>
            <a:t>-Treatment</a:t>
          </a:r>
        </a:p>
        <a:p>
          <a:r>
            <a:rPr lang="en-US" dirty="0" smtClean="0"/>
            <a:t>-Place of Care</a:t>
          </a:r>
        </a:p>
      </dgm:t>
    </dgm:pt>
    <dgm:pt modelId="{5DF69CBA-4E19-EF41-A674-520DC912EDC0}" type="parTrans" cxnId="{847C45EE-ED9C-864C-827C-8ED00EB0488B}">
      <dgm:prSet/>
      <dgm:spPr/>
      <dgm:t>
        <a:bodyPr/>
        <a:lstStyle/>
        <a:p>
          <a:endParaRPr lang="en-US"/>
        </a:p>
      </dgm:t>
    </dgm:pt>
    <dgm:pt modelId="{1604C2FC-314F-A140-B11D-A55F47C541B7}" type="sibTrans" cxnId="{847C45EE-ED9C-864C-827C-8ED00EB0488B}">
      <dgm:prSet/>
      <dgm:spPr/>
      <dgm:t>
        <a:bodyPr/>
        <a:lstStyle/>
        <a:p>
          <a:endParaRPr lang="en-US"/>
        </a:p>
      </dgm:t>
    </dgm:pt>
    <dgm:pt modelId="{42381056-D49A-6F4A-8C85-0C522876222B}">
      <dgm:prSet phldrT="[Text]"/>
      <dgm:spPr/>
      <dgm:t>
        <a:bodyPr/>
        <a:lstStyle/>
        <a:p>
          <a:r>
            <a:rPr lang="en-US" dirty="0" smtClean="0"/>
            <a:t>Psychological Well-Being</a:t>
          </a:r>
        </a:p>
        <a:p>
          <a:r>
            <a:rPr lang="en-US" dirty="0" smtClean="0"/>
            <a:t>-Distress</a:t>
          </a:r>
        </a:p>
        <a:p>
          <a:r>
            <a:rPr lang="en-US" dirty="0" smtClean="0"/>
            <a:t>-Anxiety</a:t>
          </a:r>
        </a:p>
        <a:p>
          <a:r>
            <a:rPr lang="en-US" dirty="0" smtClean="0"/>
            <a:t>-Fear</a:t>
          </a:r>
        </a:p>
        <a:p>
          <a:r>
            <a:rPr lang="en-US" dirty="0" smtClean="0"/>
            <a:t>-Happiness</a:t>
          </a:r>
          <a:endParaRPr lang="en-US" dirty="0"/>
        </a:p>
      </dgm:t>
    </dgm:pt>
    <dgm:pt modelId="{B9C0F182-8ADF-3642-BA58-866FF8470A18}" type="parTrans" cxnId="{ADB6FE53-98BB-5549-BAB8-432205BDE722}">
      <dgm:prSet/>
      <dgm:spPr/>
      <dgm:t>
        <a:bodyPr/>
        <a:lstStyle/>
        <a:p>
          <a:endParaRPr lang="en-US"/>
        </a:p>
      </dgm:t>
    </dgm:pt>
    <dgm:pt modelId="{CD927271-7979-C547-B8A3-503E6B9B401A}" type="sibTrans" cxnId="{ADB6FE53-98BB-5549-BAB8-432205BDE722}">
      <dgm:prSet/>
      <dgm:spPr/>
      <dgm:t>
        <a:bodyPr/>
        <a:lstStyle/>
        <a:p>
          <a:endParaRPr lang="en-US"/>
        </a:p>
      </dgm:t>
    </dgm:pt>
    <dgm:pt modelId="{0DE9D69C-55F0-3C4A-8388-6FBD30D4A14E}">
      <dgm:prSet phldrT="[Text]"/>
      <dgm:spPr/>
      <dgm:t>
        <a:bodyPr/>
        <a:lstStyle/>
        <a:p>
          <a:r>
            <a:rPr lang="en-US" dirty="0" smtClean="0"/>
            <a:t>Social Well-Being</a:t>
          </a:r>
        </a:p>
        <a:p>
          <a:r>
            <a:rPr lang="en-US" dirty="0" smtClean="0"/>
            <a:t>-Family Dynamics</a:t>
          </a:r>
        </a:p>
        <a:p>
          <a:r>
            <a:rPr lang="en-US" dirty="0" smtClean="0"/>
            <a:t>-Caregiver Burden</a:t>
          </a:r>
        </a:p>
        <a:p>
          <a:r>
            <a:rPr lang="en-US" dirty="0" smtClean="0"/>
            <a:t>-Relationships External to Family</a:t>
          </a:r>
        </a:p>
        <a:p>
          <a:r>
            <a:rPr lang="en-US" dirty="0" smtClean="0"/>
            <a:t>-Identity</a:t>
          </a:r>
          <a:endParaRPr lang="en-US" dirty="0"/>
        </a:p>
      </dgm:t>
    </dgm:pt>
    <dgm:pt modelId="{CFB5FF10-1CB5-EA40-9C65-8107791CEECC}" type="parTrans" cxnId="{F41C95EC-5300-144C-9562-7D73197DDBBF}">
      <dgm:prSet/>
      <dgm:spPr/>
      <dgm:t>
        <a:bodyPr/>
        <a:lstStyle/>
        <a:p>
          <a:endParaRPr lang="en-US"/>
        </a:p>
      </dgm:t>
    </dgm:pt>
    <dgm:pt modelId="{84B1007C-3B1F-0743-849A-51D9E6D0BC28}" type="sibTrans" cxnId="{F41C95EC-5300-144C-9562-7D73197DDBBF}">
      <dgm:prSet/>
      <dgm:spPr/>
      <dgm:t>
        <a:bodyPr/>
        <a:lstStyle/>
        <a:p>
          <a:endParaRPr lang="en-US"/>
        </a:p>
      </dgm:t>
    </dgm:pt>
    <dgm:pt modelId="{AD18DFCB-58AA-9141-A5DF-EBB4C4572665}">
      <dgm:prSet phldrT="[Text]"/>
      <dgm:spPr/>
      <dgm:t>
        <a:bodyPr/>
        <a:lstStyle/>
        <a:p>
          <a:r>
            <a:rPr lang="en-US" dirty="0" smtClean="0"/>
            <a:t>Spiritual Well-Being</a:t>
          </a:r>
        </a:p>
        <a:p>
          <a:r>
            <a:rPr lang="en-US" dirty="0" smtClean="0"/>
            <a:t>-Connectedness</a:t>
          </a:r>
        </a:p>
        <a:p>
          <a:r>
            <a:rPr lang="en-US" dirty="0" smtClean="0"/>
            <a:t>-Meaning of Illness</a:t>
          </a:r>
        </a:p>
        <a:p>
          <a:r>
            <a:rPr lang="en-US" dirty="0" smtClean="0"/>
            <a:t>-Meaning of Suffering</a:t>
          </a:r>
          <a:endParaRPr lang="en-US" dirty="0"/>
        </a:p>
      </dgm:t>
    </dgm:pt>
    <dgm:pt modelId="{A9032744-6EC3-284A-8C1F-E397BA1D2460}" type="parTrans" cxnId="{C6B04070-AA92-1545-85DB-A5216661183E}">
      <dgm:prSet/>
      <dgm:spPr/>
      <dgm:t>
        <a:bodyPr/>
        <a:lstStyle/>
        <a:p>
          <a:endParaRPr lang="en-US"/>
        </a:p>
      </dgm:t>
    </dgm:pt>
    <dgm:pt modelId="{9A7AD3CE-5B49-2943-ADB3-1E95A254AA36}" type="sibTrans" cxnId="{C6B04070-AA92-1545-85DB-A5216661183E}">
      <dgm:prSet/>
      <dgm:spPr/>
      <dgm:t>
        <a:bodyPr/>
        <a:lstStyle/>
        <a:p>
          <a:endParaRPr lang="en-US"/>
        </a:p>
      </dgm:t>
    </dgm:pt>
    <dgm:pt modelId="{ACB1CBD3-345A-6F43-95AB-6A24C6B02EDC}" type="pres">
      <dgm:prSet presAssocID="{9848014B-54EF-BC47-A1E0-AA70685920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B4F32-8466-0340-8C52-A4A3CC7EED20}" type="pres">
      <dgm:prSet presAssocID="{9848014B-54EF-BC47-A1E0-AA706859204C}" presName="matrix" presStyleCnt="0"/>
      <dgm:spPr/>
    </dgm:pt>
    <dgm:pt modelId="{359A9E0F-E6F3-D74A-8B2C-9AD46B947932}" type="pres">
      <dgm:prSet presAssocID="{9848014B-54EF-BC47-A1E0-AA706859204C}" presName="tile1" presStyleLbl="node1" presStyleIdx="0" presStyleCnt="4"/>
      <dgm:spPr/>
      <dgm:t>
        <a:bodyPr/>
        <a:lstStyle/>
        <a:p>
          <a:endParaRPr lang="en-US"/>
        </a:p>
      </dgm:t>
    </dgm:pt>
    <dgm:pt modelId="{17A448D0-87A0-3B40-81F9-9864371F7C8D}" type="pres">
      <dgm:prSet presAssocID="{9848014B-54EF-BC47-A1E0-AA70685920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B1DAC-C25C-1745-97BC-D252A5C3F5F7}" type="pres">
      <dgm:prSet presAssocID="{9848014B-54EF-BC47-A1E0-AA706859204C}" presName="tile2" presStyleLbl="node1" presStyleIdx="1" presStyleCnt="4"/>
      <dgm:spPr/>
      <dgm:t>
        <a:bodyPr/>
        <a:lstStyle/>
        <a:p>
          <a:endParaRPr lang="en-US"/>
        </a:p>
      </dgm:t>
    </dgm:pt>
    <dgm:pt modelId="{387586F0-EFA8-3449-B0AB-E5C74B58E87C}" type="pres">
      <dgm:prSet presAssocID="{9848014B-54EF-BC47-A1E0-AA70685920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8B662-EA6F-FF49-9132-8665CA657EEF}" type="pres">
      <dgm:prSet presAssocID="{9848014B-54EF-BC47-A1E0-AA706859204C}" presName="tile3" presStyleLbl="node1" presStyleIdx="2" presStyleCnt="4"/>
      <dgm:spPr/>
      <dgm:t>
        <a:bodyPr/>
        <a:lstStyle/>
        <a:p>
          <a:endParaRPr lang="en-US"/>
        </a:p>
      </dgm:t>
    </dgm:pt>
    <dgm:pt modelId="{29C35BCA-B967-8C41-8983-FA69CE3DBFD4}" type="pres">
      <dgm:prSet presAssocID="{9848014B-54EF-BC47-A1E0-AA70685920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FD2E4-7EAA-E143-A4E7-1BC81B208427}" type="pres">
      <dgm:prSet presAssocID="{9848014B-54EF-BC47-A1E0-AA706859204C}" presName="tile4" presStyleLbl="node1" presStyleIdx="3" presStyleCnt="4"/>
      <dgm:spPr/>
      <dgm:t>
        <a:bodyPr/>
        <a:lstStyle/>
        <a:p>
          <a:endParaRPr lang="en-US"/>
        </a:p>
      </dgm:t>
    </dgm:pt>
    <dgm:pt modelId="{563D21CF-0803-0549-A014-F3FEC46C1F2D}" type="pres">
      <dgm:prSet presAssocID="{9848014B-54EF-BC47-A1E0-AA70685920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127DA-D7B4-B146-B1F4-776401E76C1F}" type="pres">
      <dgm:prSet presAssocID="{9848014B-54EF-BC47-A1E0-AA706859204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C84CE-1B74-BE45-8400-E4F96B5D9D6B}" type="presOf" srcId="{E8FCAF51-7C58-E347-A638-18645E1AD7B9}" destId="{17A448D0-87A0-3B40-81F9-9864371F7C8D}" srcOrd="1" destOrd="0" presId="urn:microsoft.com/office/officeart/2005/8/layout/matrix1"/>
    <dgm:cxn modelId="{86227CEF-E185-794C-9A6A-3ECF90D2C777}" type="presOf" srcId="{0DE9D69C-55F0-3C4A-8388-6FBD30D4A14E}" destId="{29C35BCA-B967-8C41-8983-FA69CE3DBFD4}" srcOrd="1" destOrd="0" presId="urn:microsoft.com/office/officeart/2005/8/layout/matrix1"/>
    <dgm:cxn modelId="{D2DB4021-303B-E948-AF51-04D582FD5092}" srcId="{9848014B-54EF-BC47-A1E0-AA706859204C}" destId="{FDF1D5C7-8032-9D49-869C-1B2328418C02}" srcOrd="0" destOrd="0" parTransId="{6D9891E1-F2F8-C24A-84BE-E2D88429EB85}" sibTransId="{C0A6368D-5191-FD45-9CFE-B0C5B9ADA4AC}"/>
    <dgm:cxn modelId="{5ADACF0A-1072-B544-B877-467B8779762B}" type="presOf" srcId="{42381056-D49A-6F4A-8C85-0C522876222B}" destId="{55BB1DAC-C25C-1745-97BC-D252A5C3F5F7}" srcOrd="0" destOrd="0" presId="urn:microsoft.com/office/officeart/2005/8/layout/matrix1"/>
    <dgm:cxn modelId="{C6B04070-AA92-1545-85DB-A5216661183E}" srcId="{FDF1D5C7-8032-9D49-869C-1B2328418C02}" destId="{AD18DFCB-58AA-9141-A5DF-EBB4C4572665}" srcOrd="3" destOrd="0" parTransId="{A9032744-6EC3-284A-8C1F-E397BA1D2460}" sibTransId="{9A7AD3CE-5B49-2943-ADB3-1E95A254AA36}"/>
    <dgm:cxn modelId="{80824F45-B2A7-CF4C-8ECD-2CC26C65741B}" type="presOf" srcId="{AD18DFCB-58AA-9141-A5DF-EBB4C4572665}" destId="{563D21CF-0803-0549-A014-F3FEC46C1F2D}" srcOrd="1" destOrd="0" presId="urn:microsoft.com/office/officeart/2005/8/layout/matrix1"/>
    <dgm:cxn modelId="{847C45EE-ED9C-864C-827C-8ED00EB0488B}" srcId="{FDF1D5C7-8032-9D49-869C-1B2328418C02}" destId="{E8FCAF51-7C58-E347-A638-18645E1AD7B9}" srcOrd="0" destOrd="0" parTransId="{5DF69CBA-4E19-EF41-A674-520DC912EDC0}" sibTransId="{1604C2FC-314F-A140-B11D-A55F47C541B7}"/>
    <dgm:cxn modelId="{ECAE5CBA-BC91-714D-822E-56CBFCEBB2BA}" type="presOf" srcId="{E8FCAF51-7C58-E347-A638-18645E1AD7B9}" destId="{359A9E0F-E6F3-D74A-8B2C-9AD46B947932}" srcOrd="0" destOrd="0" presId="urn:microsoft.com/office/officeart/2005/8/layout/matrix1"/>
    <dgm:cxn modelId="{B34062E3-B3D8-4D41-917A-F76985DF9787}" type="presOf" srcId="{9848014B-54EF-BC47-A1E0-AA706859204C}" destId="{ACB1CBD3-345A-6F43-95AB-6A24C6B02EDC}" srcOrd="0" destOrd="0" presId="urn:microsoft.com/office/officeart/2005/8/layout/matrix1"/>
    <dgm:cxn modelId="{63A9E4CC-8FB0-2E47-AA8B-835116E08B77}" type="presOf" srcId="{0DE9D69C-55F0-3C4A-8388-6FBD30D4A14E}" destId="{5878B662-EA6F-FF49-9132-8665CA657EEF}" srcOrd="0" destOrd="0" presId="urn:microsoft.com/office/officeart/2005/8/layout/matrix1"/>
    <dgm:cxn modelId="{F41C95EC-5300-144C-9562-7D73197DDBBF}" srcId="{FDF1D5C7-8032-9D49-869C-1B2328418C02}" destId="{0DE9D69C-55F0-3C4A-8388-6FBD30D4A14E}" srcOrd="2" destOrd="0" parTransId="{CFB5FF10-1CB5-EA40-9C65-8107791CEECC}" sibTransId="{84B1007C-3B1F-0743-849A-51D9E6D0BC28}"/>
    <dgm:cxn modelId="{2EA05567-0951-3946-8CEE-341693F8A6F8}" type="presOf" srcId="{AD18DFCB-58AA-9141-A5DF-EBB4C4572665}" destId="{813FD2E4-7EAA-E143-A4E7-1BC81B208427}" srcOrd="0" destOrd="0" presId="urn:microsoft.com/office/officeart/2005/8/layout/matrix1"/>
    <dgm:cxn modelId="{ADB6FE53-98BB-5549-BAB8-432205BDE722}" srcId="{FDF1D5C7-8032-9D49-869C-1B2328418C02}" destId="{42381056-D49A-6F4A-8C85-0C522876222B}" srcOrd="1" destOrd="0" parTransId="{B9C0F182-8ADF-3642-BA58-866FF8470A18}" sibTransId="{CD927271-7979-C547-B8A3-503E6B9B401A}"/>
    <dgm:cxn modelId="{9B33EE06-85AA-6D48-8B7A-8B4CEA366104}" type="presOf" srcId="{42381056-D49A-6F4A-8C85-0C522876222B}" destId="{387586F0-EFA8-3449-B0AB-E5C74B58E87C}" srcOrd="1" destOrd="0" presId="urn:microsoft.com/office/officeart/2005/8/layout/matrix1"/>
    <dgm:cxn modelId="{4EEA7F46-9732-EC4D-AA55-1E8FC62C4A1B}" type="presOf" srcId="{FDF1D5C7-8032-9D49-869C-1B2328418C02}" destId="{E27127DA-D7B4-B146-B1F4-776401E76C1F}" srcOrd="0" destOrd="0" presId="urn:microsoft.com/office/officeart/2005/8/layout/matrix1"/>
    <dgm:cxn modelId="{B8230731-A3EB-9041-83A8-D6C2FEAF0FE9}" type="presParOf" srcId="{ACB1CBD3-345A-6F43-95AB-6A24C6B02EDC}" destId="{EE6B4F32-8466-0340-8C52-A4A3CC7EED20}" srcOrd="0" destOrd="0" presId="urn:microsoft.com/office/officeart/2005/8/layout/matrix1"/>
    <dgm:cxn modelId="{571AC503-05CD-CB46-BA8A-D30E17BC7D67}" type="presParOf" srcId="{EE6B4F32-8466-0340-8C52-A4A3CC7EED20}" destId="{359A9E0F-E6F3-D74A-8B2C-9AD46B947932}" srcOrd="0" destOrd="0" presId="urn:microsoft.com/office/officeart/2005/8/layout/matrix1"/>
    <dgm:cxn modelId="{07501912-39B2-824A-8624-234AC7B3C3F6}" type="presParOf" srcId="{EE6B4F32-8466-0340-8C52-A4A3CC7EED20}" destId="{17A448D0-87A0-3B40-81F9-9864371F7C8D}" srcOrd="1" destOrd="0" presId="urn:microsoft.com/office/officeart/2005/8/layout/matrix1"/>
    <dgm:cxn modelId="{7A9F9A98-585C-F643-A5AE-03B647D8D5AA}" type="presParOf" srcId="{EE6B4F32-8466-0340-8C52-A4A3CC7EED20}" destId="{55BB1DAC-C25C-1745-97BC-D252A5C3F5F7}" srcOrd="2" destOrd="0" presId="urn:microsoft.com/office/officeart/2005/8/layout/matrix1"/>
    <dgm:cxn modelId="{9C5A0F31-CC23-1345-B95A-0D76863C24C1}" type="presParOf" srcId="{EE6B4F32-8466-0340-8C52-A4A3CC7EED20}" destId="{387586F0-EFA8-3449-B0AB-E5C74B58E87C}" srcOrd="3" destOrd="0" presId="urn:microsoft.com/office/officeart/2005/8/layout/matrix1"/>
    <dgm:cxn modelId="{FD0351E1-0FE8-B24F-BB9F-EFF6E25C3230}" type="presParOf" srcId="{EE6B4F32-8466-0340-8C52-A4A3CC7EED20}" destId="{5878B662-EA6F-FF49-9132-8665CA657EEF}" srcOrd="4" destOrd="0" presId="urn:microsoft.com/office/officeart/2005/8/layout/matrix1"/>
    <dgm:cxn modelId="{17C5F3E3-70C0-8B4A-AC5E-B90C6C668BAA}" type="presParOf" srcId="{EE6B4F32-8466-0340-8C52-A4A3CC7EED20}" destId="{29C35BCA-B967-8C41-8983-FA69CE3DBFD4}" srcOrd="5" destOrd="0" presId="urn:microsoft.com/office/officeart/2005/8/layout/matrix1"/>
    <dgm:cxn modelId="{80BFA224-5FAA-A541-82E7-1F646BCF2C24}" type="presParOf" srcId="{EE6B4F32-8466-0340-8C52-A4A3CC7EED20}" destId="{813FD2E4-7EAA-E143-A4E7-1BC81B208427}" srcOrd="6" destOrd="0" presId="urn:microsoft.com/office/officeart/2005/8/layout/matrix1"/>
    <dgm:cxn modelId="{FF0FD478-CFD8-234C-9CC9-B09523FA851D}" type="presParOf" srcId="{EE6B4F32-8466-0340-8C52-A4A3CC7EED20}" destId="{563D21CF-0803-0549-A014-F3FEC46C1F2D}" srcOrd="7" destOrd="0" presId="urn:microsoft.com/office/officeart/2005/8/layout/matrix1"/>
    <dgm:cxn modelId="{23DEB0AB-2FAE-7A4E-86E6-2DBE1FC2E595}" type="presParOf" srcId="{ACB1CBD3-345A-6F43-95AB-6A24C6B02EDC}" destId="{E27127DA-D7B4-B146-B1F4-776401E76C1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A9E0F-E6F3-D74A-8B2C-9AD46B947932}">
      <dsp:nvSpPr>
        <dsp:cNvPr id="0" name=""/>
        <dsp:cNvSpPr/>
      </dsp:nvSpPr>
      <dsp:spPr>
        <a:xfrm rot="16200000">
          <a:off x="818381" y="-818381"/>
          <a:ext cx="2203596" cy="3840359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Physical Well-Being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-Self-care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-Treatment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-Place of Care</a:t>
          </a:r>
        </a:p>
      </dsp:txBody>
      <dsp:txXfrm rot="5400000">
        <a:off x="-1" y="1"/>
        <a:ext cx="3840359" cy="1652697"/>
      </dsp:txXfrm>
    </dsp:sp>
    <dsp:sp modelId="{55BB1DAC-C25C-1745-97BC-D252A5C3F5F7}">
      <dsp:nvSpPr>
        <dsp:cNvPr id="0" name=""/>
        <dsp:cNvSpPr/>
      </dsp:nvSpPr>
      <dsp:spPr>
        <a:xfrm>
          <a:off x="3840359" y="0"/>
          <a:ext cx="3840359" cy="2203596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Psychological Well-Being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-Distress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-Anxiety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-Fear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-Happiness</a:t>
          </a:r>
          <a:endParaRPr lang="en-US" sz="1500" kern="1200" dirty="0"/>
        </a:p>
      </dsp:txBody>
      <dsp:txXfrm>
        <a:off x="3840359" y="0"/>
        <a:ext cx="3840359" cy="1652697"/>
      </dsp:txXfrm>
    </dsp:sp>
    <dsp:sp modelId="{5878B662-EA6F-FF49-9132-8665CA657EEF}">
      <dsp:nvSpPr>
        <dsp:cNvPr id="0" name=""/>
        <dsp:cNvSpPr/>
      </dsp:nvSpPr>
      <dsp:spPr>
        <a:xfrm rot="10800000">
          <a:off x="0" y="2203596"/>
          <a:ext cx="3840359" cy="2203596"/>
        </a:xfrm>
        <a:prstGeom prst="round1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Social Well-Being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-Family Dynamics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-Caregiver Burden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-Relationships External to Family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-Identity</a:t>
          </a:r>
          <a:endParaRPr lang="en-US" sz="1500" kern="1200" dirty="0"/>
        </a:p>
      </dsp:txBody>
      <dsp:txXfrm rot="10800000">
        <a:off x="0" y="2754495"/>
        <a:ext cx="3840359" cy="1652697"/>
      </dsp:txXfrm>
    </dsp:sp>
    <dsp:sp modelId="{813FD2E4-7EAA-E143-A4E7-1BC81B208427}">
      <dsp:nvSpPr>
        <dsp:cNvPr id="0" name=""/>
        <dsp:cNvSpPr/>
      </dsp:nvSpPr>
      <dsp:spPr>
        <a:xfrm rot="5400000">
          <a:off x="4658740" y="1385215"/>
          <a:ext cx="2203596" cy="3840359"/>
        </a:xfrm>
        <a:prstGeom prst="round1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Spiritual Well-Being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-Connectedness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-Meaning of Illness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-Meaning of Suffering</a:t>
          </a:r>
          <a:endParaRPr lang="en-US" sz="1500" kern="1200" dirty="0"/>
        </a:p>
      </dsp:txBody>
      <dsp:txXfrm rot="-5400000">
        <a:off x="3840358" y="2754495"/>
        <a:ext cx="3840359" cy="1652697"/>
      </dsp:txXfrm>
    </dsp:sp>
    <dsp:sp modelId="{E27127DA-D7B4-B146-B1F4-776401E76C1F}">
      <dsp:nvSpPr>
        <dsp:cNvPr id="0" name=""/>
        <dsp:cNvSpPr/>
      </dsp:nvSpPr>
      <dsp:spPr>
        <a:xfrm>
          <a:off x="2688251" y="1652697"/>
          <a:ext cx="2304215" cy="1101798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Clinician Communication: Beyond Bad News</a:t>
          </a:r>
          <a:endParaRPr lang="en-US" sz="1500" kern="1200" dirty="0"/>
        </a:p>
      </dsp:txBody>
      <dsp:txXfrm>
        <a:off x="2742036" y="1706482"/>
        <a:ext cx="2196645" cy="99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CC65-F605-5D45-8C2B-1FABCBD42B76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5A75-8BB6-354F-A0AF-A2A96680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advanced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nurse is suited for these</a:t>
            </a:r>
            <a:r>
              <a:rPr lang="en-US" baseline="0" dirty="0" smtClean="0"/>
              <a:t> interactions because he/she has provided intimate physical care throughout disease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Stewards of disease process</a:t>
            </a:r>
          </a:p>
          <a:p>
            <a:r>
              <a:rPr lang="en-US" dirty="0" smtClean="0"/>
              <a:t>Pivotal points of communication mirror disease process</a:t>
            </a:r>
          </a:p>
          <a:p>
            <a:r>
              <a:rPr lang="en-US" dirty="0" smtClean="0"/>
              <a:t>After receipt of bad news:</a:t>
            </a:r>
          </a:p>
          <a:p>
            <a:pPr lvl="1"/>
            <a:r>
              <a:rPr lang="en-US" dirty="0" smtClean="0"/>
              <a:t>Challenges nurse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how applies</a:t>
            </a:r>
            <a:r>
              <a:rPr lang="en-US" baseline="0" dirty="0" smtClean="0"/>
              <a:t> to palliative care nursing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how applies</a:t>
            </a:r>
            <a:r>
              <a:rPr lang="en-US" baseline="0" dirty="0" smtClean="0"/>
              <a:t> to palliative care nursing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Inaccuracies</a:t>
            </a:r>
            <a:r>
              <a:rPr lang="en-US" baseline="0" dirty="0" smtClean="0"/>
              <a:t> and false assumptions remain regarding difficult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Complementary behaviors are more important/beneficial</a:t>
            </a:r>
            <a:r>
              <a:rPr lang="en-US" baseline="0" dirty="0" smtClean="0"/>
              <a:t> to patient-family-nurse intimacy than reciprocal behaviors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Intimacy in clinical setting positions clinicians in meaning-making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Complementary behaviors are more important/beneficial</a:t>
            </a:r>
            <a:r>
              <a:rPr lang="en-US" baseline="0" dirty="0" smtClean="0"/>
              <a:t> to patient-family-nurse intimacy than reciprocal behaviors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Intimacy in clinical setting positions clinicians in meaning-making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576" y="274638"/>
            <a:ext cx="76735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 Privacy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93132"/>
            <a:ext cx="7498080" cy="4387323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Control of private disclosures</a:t>
            </a:r>
          </a:p>
          <a:p>
            <a:pPr>
              <a:buNone/>
            </a:pPr>
            <a:endParaRPr lang="en-US" sz="2400" dirty="0" smtClean="0">
              <a:solidFill>
                <a:srgbClr val="2A6D7D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2A6D7D"/>
                </a:solidFill>
              </a:rPr>
              <a:t>Clinician:</a:t>
            </a:r>
          </a:p>
          <a:p>
            <a:pPr lvl="1"/>
            <a:r>
              <a:rPr lang="en-US" dirty="0" smtClean="0"/>
              <a:t>Intimate relationship </a:t>
            </a:r>
            <a:r>
              <a:rPr lang="en-US" dirty="0" smtClean="0">
                <a:sym typeface="Wingdings"/>
              </a:rPr>
              <a:t> patient/family disclosure</a:t>
            </a:r>
          </a:p>
          <a:p>
            <a:pPr lvl="1"/>
            <a:r>
              <a:rPr lang="en-US" dirty="0" smtClean="0">
                <a:sym typeface="Wingdings"/>
              </a:rPr>
              <a:t>Receive/deliver private information</a:t>
            </a:r>
          </a:p>
          <a:p>
            <a:pPr lvl="2"/>
            <a:r>
              <a:rPr lang="en-US" dirty="0" smtClean="0">
                <a:sym typeface="Wingdings"/>
              </a:rPr>
              <a:t>Content/process (task communication)</a:t>
            </a:r>
          </a:p>
          <a:p>
            <a:pPr lvl="2"/>
            <a:r>
              <a:rPr lang="en-US" dirty="0" smtClean="0">
                <a:sym typeface="Wingdings"/>
              </a:rPr>
              <a:t>Facilitates impact on </a:t>
            </a:r>
            <a:r>
              <a:rPr lang="en-US" dirty="0" err="1" smtClean="0">
                <a:sym typeface="Wingdings"/>
              </a:rPr>
              <a:t>individual(s</a:t>
            </a:r>
            <a:r>
              <a:rPr lang="en-US" dirty="0" smtClean="0">
                <a:sym typeface="Wingdings"/>
              </a:rPr>
              <a:t>) receiving information (relational communication)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2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Aspects of Privacy Management*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824" y="1600200"/>
            <a:ext cx="7319976" cy="4525963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Control of private information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Privacy dilemma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Boundary turbulence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Boundary coordination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Petronio</a:t>
            </a:r>
            <a:r>
              <a:rPr lang="en-US" sz="1800" dirty="0" smtClean="0"/>
              <a:t>, 2007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Self-Disclosure*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310" y="1600201"/>
            <a:ext cx="7115490" cy="43941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Self-disclosure:</a:t>
            </a:r>
          </a:p>
          <a:p>
            <a:pPr lvl="1"/>
            <a:r>
              <a:rPr lang="en-US" dirty="0" smtClean="0"/>
              <a:t>Process of bonding</a:t>
            </a:r>
          </a:p>
          <a:p>
            <a:pPr lvl="1"/>
            <a:r>
              <a:rPr lang="en-US" dirty="0" smtClean="0"/>
              <a:t>Superficial to intimate relationship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Penetration (2 properties)</a:t>
            </a:r>
          </a:p>
          <a:p>
            <a:pPr lvl="1"/>
            <a:r>
              <a:rPr lang="en-US" dirty="0" smtClean="0"/>
              <a:t>Breadth—number of topics</a:t>
            </a:r>
          </a:p>
          <a:p>
            <a:pPr lvl="1"/>
            <a:r>
              <a:rPr lang="en-US" dirty="0" smtClean="0"/>
              <a:t>Depth—level of intimacy guiding topic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Reciprocity </a:t>
            </a:r>
          </a:p>
          <a:p>
            <a:pPr lvl="1"/>
            <a:r>
              <a:rPr lang="en-US" dirty="0" smtClean="0"/>
              <a:t>Return of openness between people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600" dirty="0"/>
              <a:t>*</a:t>
            </a:r>
            <a:r>
              <a:rPr lang="en-US" sz="2600" dirty="0" smtClean="0"/>
              <a:t>Altman and Taylor, 1973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5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Tensions, Boundaries,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824" y="1600200"/>
            <a:ext cx="731997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Tension identified:</a:t>
            </a:r>
          </a:p>
          <a:p>
            <a:pPr lvl="1"/>
            <a:r>
              <a:rPr lang="en-US" dirty="0" smtClean="0"/>
              <a:t>What is being avoided between team and patient/family?</a:t>
            </a:r>
          </a:p>
          <a:p>
            <a:r>
              <a:rPr lang="en-US" dirty="0" smtClean="0"/>
              <a:t>Boundary understanding:</a:t>
            </a:r>
          </a:p>
          <a:p>
            <a:pPr lvl="1"/>
            <a:r>
              <a:rPr lang="en-US" dirty="0" smtClean="0"/>
              <a:t>Describe boundary as either thick, thin, or permeable</a:t>
            </a:r>
          </a:p>
          <a:p>
            <a:r>
              <a:rPr lang="en-US" dirty="0" smtClean="0"/>
              <a:t>Depth of Disclosure</a:t>
            </a:r>
          </a:p>
          <a:p>
            <a:pPr lvl="1"/>
            <a:r>
              <a:rPr lang="en-US" dirty="0" smtClean="0"/>
              <a:t>Recognize clinician self-disclosure is useful in reaching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7939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79"/>
            <a:ext cx="8229600" cy="890306"/>
          </a:xfrm>
        </p:spPr>
        <p:txBody>
          <a:bodyPr>
            <a:normAutofit/>
          </a:bodyPr>
          <a:lstStyle/>
          <a:p>
            <a:r>
              <a:rPr lang="en-US" dirty="0" smtClean="0"/>
              <a:t>Dispelling Myths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913577"/>
              </p:ext>
            </p:extLst>
          </p:nvPr>
        </p:nvGraphicFramePr>
        <p:xfrm>
          <a:off x="1436578" y="1001842"/>
          <a:ext cx="6947328" cy="484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312"/>
                <a:gridCol w="3487016"/>
              </a:tblGrid>
              <a:tr h="18025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Common Myths: Communication with Patients and Families about Dying</a:t>
                      </a:r>
                      <a:endParaRPr lang="en-US" b="0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Communication Realities</a:t>
                      </a:r>
                      <a:endParaRPr lang="en-US" b="0" dirty="0"/>
                    </a:p>
                  </a:txBody>
                  <a:tcPr marL="100344" marR="100344" anchor="ctr"/>
                </a:tc>
              </a:tr>
              <a:tr h="784004">
                <a:tc>
                  <a:txBody>
                    <a:bodyPr/>
                    <a:lstStyle/>
                    <a:p>
                      <a:r>
                        <a:rPr lang="en-US" dirty="0" smtClean="0"/>
                        <a:t>Avoid silence</a:t>
                      </a:r>
                      <a:r>
                        <a:rPr lang="en-US" baseline="0" dirty="0" smtClean="0"/>
                        <a:t> in difficult moments. Silence creates more awkwardness.</a:t>
                      </a:r>
                      <a:endParaRPr lang="en-US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Silence allows for patient/family disclosure; communicates interest/presence.</a:t>
                      </a:r>
                      <a:endParaRPr lang="en-US" dirty="0"/>
                    </a:p>
                  </a:txBody>
                  <a:tcPr marL="100344" marR="100344"/>
                </a:tc>
              </a:tr>
              <a:tr h="548803">
                <a:tc>
                  <a:txBody>
                    <a:bodyPr/>
                    <a:lstStyle/>
                    <a:p>
                      <a:r>
                        <a:rPr lang="en-US" dirty="0" smtClean="0"/>
                        <a:t>Dying patients/families</a:t>
                      </a:r>
                      <a:r>
                        <a:rPr lang="en-US" baseline="0" dirty="0" smtClean="0"/>
                        <a:t> only want to talk about positive things.</a:t>
                      </a:r>
                      <a:endParaRPr lang="en-US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Patients/family have existential</a:t>
                      </a:r>
                      <a:r>
                        <a:rPr lang="en-US" baseline="0" dirty="0" smtClean="0"/>
                        <a:t> concerns/fears to process.</a:t>
                      </a:r>
                      <a:endParaRPr lang="en-US" dirty="0"/>
                    </a:p>
                  </a:txBody>
                  <a:tcPr marL="100344" marR="100344"/>
                </a:tc>
              </a:tr>
              <a:tr h="1019205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Patients/families don’t want clinicians to ask questions about dying/loss.</a:t>
                      </a:r>
                      <a:endParaRPr lang="en-US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Patients/families want to share a relationship with physicians and process questions about dying/loss.</a:t>
                      </a:r>
                      <a:endParaRPr lang="en-US" dirty="0"/>
                    </a:p>
                  </a:txBody>
                  <a:tcPr marL="100344" marR="100344"/>
                </a:tc>
              </a:tr>
              <a:tr h="1019205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r>
                        <a:rPr lang="en-US" baseline="0" dirty="0" smtClean="0"/>
                        <a:t> a patient is dying, health care professions have little to offer.</a:t>
                      </a:r>
                      <a:endParaRPr lang="en-US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 care professionals can provide comfort and assistance to family transitions in place/goals of care when a patient is dying.</a:t>
                      </a:r>
                      <a:endParaRPr lang="en-US" dirty="0"/>
                    </a:p>
                  </a:txBody>
                  <a:tcPr marL="100344" marR="100344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36579" y="6198836"/>
            <a:ext cx="6947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Adaptations from </a:t>
            </a:r>
            <a:r>
              <a:rPr lang="en-US" sz="1200" dirty="0" err="1"/>
              <a:t>Knauft</a:t>
            </a:r>
            <a:r>
              <a:rPr lang="en-US" sz="1200" dirty="0"/>
              <a:t>, </a:t>
            </a:r>
            <a:r>
              <a:rPr lang="en-US" sz="1200" dirty="0" smtClean="0"/>
              <a:t>Nielson</a:t>
            </a:r>
            <a:r>
              <a:rPr lang="en-US" sz="1200" dirty="0"/>
              <a:t>, </a:t>
            </a:r>
            <a:r>
              <a:rPr lang="en-US" sz="1200" dirty="0" err="1" smtClean="0"/>
              <a:t>Engelberg</a:t>
            </a:r>
            <a:r>
              <a:rPr lang="en-US" sz="1200" dirty="0" smtClean="0"/>
              <a:t>, Patrick, </a:t>
            </a:r>
            <a:r>
              <a:rPr lang="en-US" sz="1200" dirty="0"/>
              <a:t>&amp; Curtis, </a:t>
            </a:r>
            <a:r>
              <a:rPr lang="en-US" sz="1200" dirty="0" smtClean="0"/>
              <a:t>2005; </a:t>
            </a:r>
            <a:r>
              <a:rPr lang="en-US" sz="1200" dirty="0" err="1" smtClean="0"/>
              <a:t>Kristjanson</a:t>
            </a:r>
            <a:r>
              <a:rPr lang="en-US" sz="1200" dirty="0"/>
              <a:t>, </a:t>
            </a:r>
            <a:r>
              <a:rPr lang="en-US" sz="1200" dirty="0" smtClean="0"/>
              <a:t>2001; Gauthier,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518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Clinician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636" y="1600200"/>
            <a:ext cx="7266164" cy="42004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Complementary behaviors:</a:t>
            </a:r>
          </a:p>
          <a:p>
            <a:pPr lvl="1"/>
            <a:r>
              <a:rPr lang="en-US" dirty="0" smtClean="0"/>
              <a:t>Show interest in patient/family as self-disclose </a:t>
            </a:r>
          </a:p>
          <a:p>
            <a:pPr lvl="2"/>
            <a:r>
              <a:rPr lang="en-US" dirty="0" smtClean="0"/>
              <a:t>Maintain focus on patient/family</a:t>
            </a:r>
          </a:p>
          <a:p>
            <a:pPr lvl="1"/>
            <a:r>
              <a:rPr lang="en-US" dirty="0" smtClean="0"/>
              <a:t>Most important to relational development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Reciprocal behaviors:</a:t>
            </a:r>
          </a:p>
          <a:p>
            <a:pPr lvl="1"/>
            <a:r>
              <a:rPr lang="en-US" dirty="0" smtClean="0"/>
              <a:t>Equals/surpasses patient/families conversational content (breadth, depth)</a:t>
            </a:r>
          </a:p>
          <a:p>
            <a:pPr lvl="1"/>
            <a:r>
              <a:rPr lang="en-US" dirty="0" smtClean="0"/>
              <a:t>Potential to dismiss or upstage patient/family experiences</a:t>
            </a:r>
          </a:p>
        </p:txBody>
      </p:sp>
    </p:spTree>
    <p:extLst>
      <p:ext uri="{BB962C8B-B14F-4D97-AF65-F5344CB8AC3E}">
        <p14:creationId xmlns:p14="http://schemas.microsoft.com/office/powerpoint/2010/main" val="113175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Tensions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2272" y="1535113"/>
            <a:ext cx="3635116" cy="639762"/>
          </a:xfrm>
        </p:spPr>
        <p:txBody>
          <a:bodyPr/>
          <a:lstStyle/>
          <a:p>
            <a:r>
              <a:rPr lang="en-US" dirty="0" smtClean="0"/>
              <a:t>Openings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2528" y="2174875"/>
            <a:ext cx="374486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Place of Care: “I feel like I am losing everything.”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Recurrence: “Am I dying?”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Understanding / Disclosing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22601" cy="4159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your family in open communication about your illness?</a:t>
            </a:r>
          </a:p>
          <a:p>
            <a:r>
              <a:rPr lang="en-US" dirty="0" smtClean="0"/>
              <a:t>What have you relied on during other challenging times?</a:t>
            </a:r>
          </a:p>
          <a:p>
            <a:endParaRPr lang="en-US" dirty="0" smtClean="0"/>
          </a:p>
          <a:p>
            <a:r>
              <a:rPr lang="en-US" dirty="0" smtClean="0"/>
              <a:t>What do you see for the future?</a:t>
            </a:r>
          </a:p>
          <a:p>
            <a:r>
              <a:rPr lang="en-US" dirty="0" smtClean="0"/>
              <a:t>What is most important right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9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Prompts for Engaging Family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3862" y="1600201"/>
            <a:ext cx="7502937" cy="436187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“You </a:t>
            </a:r>
            <a:r>
              <a:rPr lang="en-US" dirty="0"/>
              <a:t>seem like you are feeling better about things today. I am interested to know what helped you</a:t>
            </a:r>
            <a:r>
              <a:rPr lang="en-US" dirty="0" smtClean="0"/>
              <a:t>?”</a:t>
            </a:r>
          </a:p>
          <a:p>
            <a:pPr lvl="0"/>
            <a:r>
              <a:rPr lang="en-US" dirty="0" smtClean="0"/>
              <a:t>“Was </a:t>
            </a:r>
            <a:r>
              <a:rPr lang="en-US" dirty="0"/>
              <a:t>my explanation</a:t>
            </a:r>
            <a:r>
              <a:rPr lang="en-US" dirty="0" smtClean="0"/>
              <a:t> unclear during </a:t>
            </a:r>
            <a:r>
              <a:rPr lang="en-US" dirty="0"/>
              <a:t>our previous meeting</a:t>
            </a:r>
            <a:r>
              <a:rPr lang="en-US" dirty="0" smtClean="0"/>
              <a:t>?”</a:t>
            </a:r>
          </a:p>
          <a:p>
            <a:pPr lvl="0"/>
            <a:r>
              <a:rPr lang="en-US" dirty="0" smtClean="0"/>
              <a:t>“What </a:t>
            </a:r>
            <a:r>
              <a:rPr lang="en-US" dirty="0"/>
              <a:t>would have helped you in our discussion last week that you did not receive</a:t>
            </a:r>
            <a:r>
              <a:rPr lang="en-US" dirty="0" smtClean="0"/>
              <a:t>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Team-Based Openings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4714" y="1600200"/>
            <a:ext cx="7632085" cy="435111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Provide </a:t>
            </a:r>
            <a:r>
              <a:rPr lang="en-US" dirty="0"/>
              <a:t>a description of the challenging communication </a:t>
            </a:r>
            <a:r>
              <a:rPr lang="en-US" dirty="0" smtClean="0"/>
              <a:t>event to colleagues</a:t>
            </a:r>
          </a:p>
          <a:p>
            <a:pPr lvl="0"/>
            <a:r>
              <a:rPr lang="en-US" dirty="0" smtClean="0"/>
              <a:t>Ask colleagues </a:t>
            </a:r>
            <a:r>
              <a:rPr lang="en-US" dirty="0"/>
              <a:t>to share their views on how the event was approached and any suggestions about the communication that was </a:t>
            </a:r>
            <a:r>
              <a:rPr lang="en-US" dirty="0" smtClean="0"/>
              <a:t>exchanged</a:t>
            </a:r>
          </a:p>
          <a:p>
            <a:pPr lvl="0"/>
            <a:r>
              <a:rPr lang="en-US" dirty="0" smtClean="0"/>
              <a:t>Identify point of tension within team meeting </a:t>
            </a:r>
            <a:r>
              <a:rPr lang="en-US" smtClean="0"/>
              <a:t>and plan </a:t>
            </a:r>
            <a:r>
              <a:rPr lang="en-US" dirty="0" smtClean="0"/>
              <a:t>team solutions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Communication </a:t>
            </a:r>
            <a:r>
              <a:rPr lang="en-US" dirty="0"/>
              <a:t>(</a:t>
            </a:r>
            <a:r>
              <a:rPr lang="en-US" dirty="0" smtClean="0"/>
              <a:t>narrative)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Mindful presence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Openings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Relating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34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46" y="1600200"/>
            <a:ext cx="712625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Recognize the impact of clinician communication on patient/family care transitions </a:t>
            </a:r>
          </a:p>
          <a:p>
            <a:r>
              <a:rPr lang="en-US" sz="2800" dirty="0" smtClean="0"/>
              <a:t>Understand communication privacy and self-disclosure</a:t>
            </a:r>
          </a:p>
          <a:p>
            <a:r>
              <a:rPr lang="en-US" sz="2800" dirty="0" smtClean="0"/>
              <a:t>Learn how to engage in pivotal moments in illness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71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Junctures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934" y="1600200"/>
            <a:ext cx="7007866" cy="4525963"/>
          </a:xfrm>
        </p:spPr>
        <p:txBody>
          <a:bodyPr/>
          <a:lstStyle/>
          <a:p>
            <a:r>
              <a:rPr lang="en-US" dirty="0" smtClean="0"/>
              <a:t>Initial diagnosis</a:t>
            </a:r>
          </a:p>
          <a:p>
            <a:r>
              <a:rPr lang="en-US" dirty="0" smtClean="0"/>
              <a:t>Treatment decision-making</a:t>
            </a:r>
          </a:p>
          <a:p>
            <a:r>
              <a:rPr lang="en-US" dirty="0" smtClean="0"/>
              <a:t>Recurrence/complication points</a:t>
            </a:r>
          </a:p>
          <a:p>
            <a:r>
              <a:rPr lang="en-US" dirty="0" smtClean="0"/>
              <a:t>Coaching family/patient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Communication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7674" y="1600200"/>
            <a:ext cx="7449125" cy="4308065"/>
          </a:xfrm>
        </p:spPr>
        <p:txBody>
          <a:bodyPr numCol="2">
            <a:noAutofit/>
          </a:bodyPr>
          <a:lstStyle/>
          <a:p>
            <a:pPr marL="457200" lvl="1" indent="0">
              <a:buFont typeface="Arial"/>
              <a:buChar char="•"/>
            </a:pPr>
            <a:r>
              <a:rPr lang="en-US" dirty="0" smtClean="0"/>
              <a:t>Spiritual needs</a:t>
            </a:r>
          </a:p>
          <a:p>
            <a:pPr marL="457200" lvl="1" indent="0">
              <a:buFont typeface="Arial"/>
              <a:buChar char="•"/>
            </a:pPr>
            <a:r>
              <a:rPr lang="en-US" dirty="0" smtClean="0"/>
              <a:t>Cultural needs</a:t>
            </a:r>
          </a:p>
          <a:p>
            <a:pPr marL="457200" lvl="1" indent="0">
              <a:buFont typeface="Arial"/>
              <a:buChar char="•"/>
            </a:pPr>
            <a:r>
              <a:rPr lang="en-US" dirty="0" smtClean="0"/>
              <a:t>End-of-life concerns</a:t>
            </a:r>
          </a:p>
          <a:p>
            <a:pPr marL="457200" lvl="1" indent="0">
              <a:buFont typeface="Arial"/>
              <a:buChar char="•"/>
            </a:pPr>
            <a:r>
              <a:rPr lang="en-US" dirty="0" smtClean="0"/>
              <a:t>Suffering</a:t>
            </a:r>
          </a:p>
          <a:p>
            <a:pPr marL="457200" lvl="1" indent="0">
              <a:buFont typeface="Arial"/>
              <a:buChar char="•"/>
            </a:pPr>
            <a:r>
              <a:rPr lang="en-US" dirty="0" smtClean="0"/>
              <a:t>Advanced care directives</a:t>
            </a:r>
          </a:p>
          <a:p>
            <a:pPr marL="457200" lvl="1" indent="0">
              <a:buFont typeface="Arial"/>
              <a:buChar char="•"/>
            </a:pPr>
            <a:r>
              <a:rPr lang="en-US" dirty="0" smtClean="0"/>
              <a:t>DNR orders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sz="2800" dirty="0" smtClean="0"/>
              <a:t>Near Death:</a:t>
            </a:r>
          </a:p>
          <a:p>
            <a:pPr lvl="1"/>
            <a:r>
              <a:rPr lang="en-US" dirty="0" smtClean="0"/>
              <a:t>Departures</a:t>
            </a:r>
          </a:p>
          <a:p>
            <a:pPr lvl="1"/>
            <a:r>
              <a:rPr lang="en-US" dirty="0" smtClean="0"/>
              <a:t>Forgiveness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6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a Clinician: Openings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3012" y="1600200"/>
            <a:ext cx="7373788" cy="4351113"/>
          </a:xfrm>
        </p:spPr>
        <p:txBody>
          <a:bodyPr>
            <a:normAutofit/>
          </a:bodyPr>
          <a:lstStyle/>
          <a:p>
            <a:r>
              <a:rPr lang="en-US" dirty="0" smtClean="0"/>
              <a:t>Attend to patient/family cues</a:t>
            </a:r>
          </a:p>
          <a:p>
            <a:r>
              <a:rPr lang="en-US" dirty="0" smtClean="0"/>
              <a:t>Adaptive communication </a:t>
            </a:r>
          </a:p>
          <a:p>
            <a:pPr lvl="1"/>
            <a:r>
              <a:rPr lang="en-US" dirty="0" smtClean="0"/>
              <a:t>Based on patient/family acceptance</a:t>
            </a:r>
          </a:p>
          <a:p>
            <a:pPr lvl="1"/>
            <a:r>
              <a:rPr lang="en-US" dirty="0" smtClean="0"/>
              <a:t>Diffuse sensitive news </a:t>
            </a:r>
          </a:p>
          <a:p>
            <a:pPr lvl="2"/>
            <a:r>
              <a:rPr lang="en-US" dirty="0" smtClean="0"/>
              <a:t>recurrence, hospice, prognosis</a:t>
            </a:r>
          </a:p>
          <a:p>
            <a:r>
              <a:rPr lang="en-US" dirty="0" smtClean="0"/>
              <a:t>Nuanced communication strategies</a:t>
            </a:r>
          </a:p>
          <a:p>
            <a:pPr lvl="1"/>
            <a:r>
              <a:rPr lang="en-US" dirty="0" smtClean="0"/>
              <a:t>Intimate conversations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facilitate openings</a:t>
            </a:r>
          </a:p>
        </p:txBody>
      </p:sp>
    </p:spTree>
    <p:extLst>
      <p:ext uri="{BB962C8B-B14F-4D97-AF65-F5344CB8AC3E}">
        <p14:creationId xmlns:p14="http://schemas.microsoft.com/office/powerpoint/2010/main" val="387998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QOL Domains  </a:t>
            </a:r>
            <a:br>
              <a:rPr lang="en-US" dirty="0" smtClean="0"/>
            </a:br>
            <a:r>
              <a:rPr lang="en-US" sz="1600" dirty="0" smtClean="0"/>
              <a:t>(Ferrell &amp; Coyle, 2008)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04707"/>
              </p:ext>
            </p:extLst>
          </p:nvPr>
        </p:nvGraphicFramePr>
        <p:xfrm>
          <a:off x="1006082" y="1417638"/>
          <a:ext cx="7680718" cy="440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841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31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of Life Domains and Openings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765052"/>
              </p:ext>
            </p:extLst>
          </p:nvPr>
        </p:nvGraphicFramePr>
        <p:xfrm>
          <a:off x="889242" y="1776189"/>
          <a:ext cx="7921244" cy="368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095776" imgH="2831996" progId="Word.Document.12">
                  <p:embed/>
                </p:oleObj>
              </mc:Choice>
              <mc:Fallback>
                <p:oleObj name="Document" r:id="rId4" imgW="6095776" imgH="28319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242" y="1776189"/>
                        <a:ext cx="7921244" cy="3680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30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022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Communication Privacy Management</a:t>
            </a:r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693132"/>
            <a:ext cx="7498080" cy="4225895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Ownership of private information</a:t>
            </a:r>
          </a:p>
          <a:p>
            <a:pPr marL="82296" indent="0">
              <a:buNone/>
            </a:pPr>
            <a:endParaRPr lang="en-US" dirty="0" smtClean="0">
              <a:solidFill>
                <a:srgbClr val="2A6D7D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2A6D7D"/>
                </a:solidFill>
              </a:rPr>
              <a:t>		In early palliative care: </a:t>
            </a:r>
          </a:p>
          <a:p>
            <a:pPr lvl="1"/>
            <a:r>
              <a:rPr lang="en-US" sz="2000" dirty="0" smtClean="0"/>
              <a:t>Prognosis</a:t>
            </a:r>
          </a:p>
          <a:p>
            <a:pPr lvl="1"/>
            <a:r>
              <a:rPr lang="en-US" sz="2000" dirty="0" smtClean="0"/>
              <a:t>Hospice/palliative care services</a:t>
            </a:r>
          </a:p>
          <a:p>
            <a:pPr lvl="1"/>
            <a:r>
              <a:rPr lang="en-US" sz="2000" dirty="0" smtClean="0"/>
              <a:t>Patient/caregiver burden </a:t>
            </a:r>
          </a:p>
          <a:p>
            <a:pPr marL="596646" indent="-514350">
              <a:buFont typeface="+mj-lt"/>
              <a:buAutoNum type="arabicPeriod" startAt="2"/>
            </a:pPr>
            <a:endParaRPr lang="en-US" dirty="0" smtClean="0"/>
          </a:p>
          <a:p>
            <a:pPr marL="596646" indent="-514350">
              <a:buFont typeface="+mj-lt"/>
              <a:buAutoNum type="arabicPeriod" startAt="2"/>
            </a:pPr>
            <a:endParaRPr lang="en-US" dirty="0"/>
          </a:p>
          <a:p>
            <a:pPr marL="82296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Petronio</a:t>
            </a:r>
            <a:r>
              <a:rPr lang="en-US" sz="1800" dirty="0" smtClean="0"/>
              <a:t>, 2007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767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904</Words>
  <Application>Microsoft Macintosh PowerPoint</Application>
  <PresentationFormat>On-screen Show (4:3)</PresentationFormat>
  <Paragraphs>176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Word Document</vt:lpstr>
      <vt:lpstr> </vt:lpstr>
      <vt:lpstr>COMFORT*</vt:lpstr>
      <vt:lpstr>Objectives</vt:lpstr>
      <vt:lpstr>Junctures of Care</vt:lpstr>
      <vt:lpstr>Pivotal Communication Points</vt:lpstr>
      <vt:lpstr>Role of a Clinician: Openings</vt:lpstr>
      <vt:lpstr>QOL Domains   (Ferrell &amp; Coyle, 2008)</vt:lpstr>
      <vt:lpstr>Quality of Life Domains and Openings</vt:lpstr>
      <vt:lpstr>Communication Privacy Management*</vt:lpstr>
      <vt:lpstr>Communication Privacy Management</vt:lpstr>
      <vt:lpstr>Aspects of Privacy Management*</vt:lpstr>
      <vt:lpstr>Self-Disclosure*</vt:lpstr>
      <vt:lpstr>Tensions, Boundaries, Disclosures</vt:lpstr>
      <vt:lpstr>Dispelling Myths</vt:lpstr>
      <vt:lpstr>Clinician Relationship</vt:lpstr>
      <vt:lpstr>Communication Tensions</vt:lpstr>
      <vt:lpstr>Prompts for Engaging Family Learning</vt:lpstr>
      <vt:lpstr>Team-Based Openings</vt:lpstr>
      <vt:lpstr>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14</cp:revision>
  <dcterms:created xsi:type="dcterms:W3CDTF">2012-08-20T14:45:02Z</dcterms:created>
  <dcterms:modified xsi:type="dcterms:W3CDTF">2012-08-27T16:20:38Z</dcterms:modified>
</cp:coreProperties>
</file>