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D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9" d="100"/>
          <a:sy n="159" d="100"/>
        </p:scale>
        <p:origin x="-12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C0CFD-5943-AA48-810B-7C09E9F83B17}" type="datetimeFigureOut">
              <a:rPr lang="en-US" smtClean="0"/>
              <a:t>8/27/12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3E585-A6A2-DA4C-91AF-B77CEDC5B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1CC65-F605-5D45-8C2B-1FABCBD42B76}" type="datetimeFigureOut">
              <a:rPr lang="en-US" smtClean="0"/>
              <a:t>8/27/12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A5A75-8BB6-354F-A0AF-A2A96680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indicates what this session will</a:t>
            </a:r>
            <a:r>
              <a:rPr lang="en-US" baseline="0" dirty="0" smtClean="0"/>
              <a:t> highlight as they are advanced level communication skills for hospice and palliative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5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how applies</a:t>
            </a:r>
            <a:r>
              <a:rPr lang="en-US" baseline="0" dirty="0" smtClean="0"/>
              <a:t> to palliative care nursing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F862-4490-5C4A-A2EF-0CD71376779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how applies</a:t>
            </a:r>
            <a:r>
              <a:rPr lang="en-US" baseline="0" dirty="0" smtClean="0"/>
              <a:t> to palliative care nursing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F862-4490-5C4A-A2EF-0CD71376779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Complementary behaviors are more important/beneficial</a:t>
            </a:r>
            <a:r>
              <a:rPr lang="en-US" baseline="0" dirty="0" smtClean="0"/>
              <a:t> to patient-family-nurse intimacy than reciprocal behaviors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F862-4490-5C4A-A2EF-0CD71376779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7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7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2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0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CF1B-D9BF-1B46-9F62-88C0C45708AB}" type="datetimeFigureOut">
              <a:rPr lang="en-US" smtClean="0"/>
              <a:t>8/27/12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4" Type="http://schemas.openxmlformats.org/officeDocument/2006/relationships/oleObject" Target="Document14!OLE_LINK2" TargetMode="External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4" Type="http://schemas.openxmlformats.org/officeDocument/2006/relationships/oleObject" Target="Macintosh%20HD:PT:Eight_Relating_9-11_Joy.docx!OLE_LINK3" TargetMode="External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75455" y="4875023"/>
            <a:ext cx="5544868" cy="1143000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rPr>
              <a:t> 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79721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Acts*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88194"/>
            <a:ext cx="7498080" cy="4961040"/>
          </a:xfrm>
        </p:spPr>
        <p:txBody>
          <a:bodyPr>
            <a:normAutofit/>
          </a:bodyPr>
          <a:lstStyle/>
          <a:p>
            <a:r>
              <a:rPr lang="en-US" dirty="0" smtClean="0"/>
              <a:t>Words act, or perform action </a:t>
            </a:r>
          </a:p>
          <a:p>
            <a:endParaRPr lang="en-US" dirty="0" smtClean="0"/>
          </a:p>
          <a:p>
            <a:r>
              <a:rPr lang="en-US" dirty="0" smtClean="0"/>
              <a:t>People are doing with words than just conveying information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Words are often received in a way </a:t>
            </a:r>
            <a:r>
              <a:rPr lang="en-US" i="1" dirty="0" smtClean="0"/>
              <a:t>not </a:t>
            </a:r>
            <a:r>
              <a:rPr lang="en-US" dirty="0" smtClean="0"/>
              <a:t>intended by the sender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900" dirty="0" smtClean="0"/>
              <a:t>*Austin, 1962; Searle, 1969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50598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61" y="274638"/>
            <a:ext cx="8229600" cy="1143000"/>
          </a:xfrm>
        </p:spPr>
        <p:txBody>
          <a:bodyPr/>
          <a:lstStyle/>
          <a:p>
            <a:r>
              <a:rPr lang="en-US" dirty="0" smtClean="0"/>
              <a:t>Words Exert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286" y="1600201"/>
            <a:ext cx="7404513" cy="4354702"/>
          </a:xfrm>
        </p:spPr>
        <p:txBody>
          <a:bodyPr/>
          <a:lstStyle/>
          <a:p>
            <a:r>
              <a:rPr lang="en-US" dirty="0" smtClean="0"/>
              <a:t>The act of saying something</a:t>
            </a:r>
          </a:p>
          <a:p>
            <a:endParaRPr lang="en-US" dirty="0" smtClean="0"/>
          </a:p>
          <a:p>
            <a:r>
              <a:rPr lang="en-US" dirty="0" smtClean="0"/>
              <a:t>What a person is doing in saying something</a:t>
            </a:r>
          </a:p>
          <a:p>
            <a:endParaRPr lang="en-US" dirty="0" smtClean="0"/>
          </a:p>
          <a:p>
            <a:r>
              <a:rPr lang="en-US" dirty="0" smtClean="0"/>
              <a:t>The effects of the saying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9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540694"/>
              </p:ext>
            </p:extLst>
          </p:nvPr>
        </p:nvGraphicFramePr>
        <p:xfrm>
          <a:off x="1264993" y="1920388"/>
          <a:ext cx="7436527" cy="340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22400000" imgH="10361905" progId="Word.Document.12">
                  <p:link updateAutomatic="1"/>
                </p:oleObj>
              </mc:Choice>
              <mc:Fallback>
                <p:oleObj name="Document" r:id="rId4" imgW="22400000" imgH="10361905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993" y="1920388"/>
                        <a:ext cx="7436527" cy="3404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14761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Effect of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1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005475"/>
              </p:ext>
            </p:extLst>
          </p:nvPr>
        </p:nvGraphicFramePr>
        <p:xfrm>
          <a:off x="1380924" y="230631"/>
          <a:ext cx="7368387" cy="6087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22501587" imgH="18590476" progId="Word.Document.12">
                  <p:link updateAutomatic="1"/>
                </p:oleObj>
              </mc:Choice>
              <mc:Fallback>
                <p:oleObj name="Document" r:id="rId4" imgW="22501587" imgH="18590476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924" y="230631"/>
                        <a:ext cx="7368387" cy="6087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0057" y="230631"/>
            <a:ext cx="1799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What someone is doing in saying something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8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4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Multiple Goals at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616" y="1600201"/>
            <a:ext cx="7392183" cy="4404018"/>
          </a:xfrm>
        </p:spPr>
        <p:txBody>
          <a:bodyPr/>
          <a:lstStyle/>
          <a:p>
            <a:r>
              <a:rPr lang="en-US" dirty="0" smtClean="0"/>
              <a:t>Task level</a:t>
            </a:r>
          </a:p>
          <a:p>
            <a:r>
              <a:rPr lang="en-US" dirty="0" smtClean="0"/>
              <a:t>Relational Level</a:t>
            </a:r>
          </a:p>
          <a:p>
            <a:r>
              <a:rPr lang="en-US" dirty="0" smtClean="0"/>
              <a:t>Indications in Speech Acts (Direct and Indirect)</a:t>
            </a:r>
          </a:p>
        </p:txBody>
      </p:sp>
    </p:spTree>
    <p:extLst>
      <p:ext uri="{BB962C8B-B14F-4D97-AF65-F5344CB8AC3E}">
        <p14:creationId xmlns:p14="http://schemas.microsoft.com/office/powerpoint/2010/main" val="264841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Practice…..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628" y="1600201"/>
            <a:ext cx="7429172" cy="4305386"/>
          </a:xfrm>
        </p:spPr>
        <p:txBody>
          <a:bodyPr>
            <a:normAutofit/>
          </a:bodyPr>
          <a:lstStyle/>
          <a:p>
            <a:r>
              <a:rPr lang="en-US" dirty="0" smtClean="0"/>
              <a:t>Adaptive Communication: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dirty="0" smtClean="0"/>
              <a:t>-give them time and space</a:t>
            </a:r>
          </a:p>
          <a:p>
            <a:pPr>
              <a:buNone/>
            </a:pPr>
            <a:r>
              <a:rPr lang="en-US" sz="2400" dirty="0" smtClean="0"/>
              <a:t>		-try again with a new tactic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Diffusion of Topics: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-do not force a piece of information</a:t>
            </a:r>
          </a:p>
          <a:p>
            <a:pPr>
              <a:buNone/>
            </a:pPr>
            <a:r>
              <a:rPr lang="en-US" sz="2400" dirty="0" smtClean="0"/>
              <a:t>	-follow family need</a:t>
            </a:r>
          </a:p>
          <a:p>
            <a:pPr>
              <a:buNone/>
            </a:pPr>
            <a:r>
              <a:rPr lang="en-US" sz="2400" dirty="0" smtClean="0"/>
              <a:t>	-suspend the need to achieve</a:t>
            </a:r>
          </a:p>
        </p:txBody>
      </p:sp>
    </p:spTree>
    <p:extLst>
      <p:ext uri="{BB962C8B-B14F-4D97-AF65-F5344CB8AC3E}">
        <p14:creationId xmlns:p14="http://schemas.microsoft.com/office/powerpoint/2010/main" val="210527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Team-Based Relating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628" y="1600201"/>
            <a:ext cx="7429172" cy="4428676"/>
          </a:xfrm>
        </p:spPr>
        <p:txBody>
          <a:bodyPr/>
          <a:lstStyle/>
          <a:p>
            <a:r>
              <a:rPr lang="en-US" dirty="0" smtClean="0"/>
              <a:t>Adaptation as opposed to agenda</a:t>
            </a:r>
          </a:p>
          <a:p>
            <a:r>
              <a:rPr lang="en-US" dirty="0" smtClean="0"/>
              <a:t>Multiple Goals need attention</a:t>
            </a:r>
          </a:p>
          <a:p>
            <a:r>
              <a:rPr lang="en-US" dirty="0"/>
              <a:t>Team-Based and Family Interactions</a:t>
            </a:r>
          </a:p>
          <a:p>
            <a:pPr lvl="2">
              <a:buNone/>
            </a:pPr>
            <a:r>
              <a:rPr lang="en-US" dirty="0"/>
              <a:t>	</a:t>
            </a:r>
            <a:r>
              <a:rPr lang="en-US" sz="2800" dirty="0"/>
              <a:t>-use your team</a:t>
            </a:r>
          </a:p>
          <a:p>
            <a:pPr lvl="2">
              <a:buNone/>
            </a:pPr>
            <a:r>
              <a:rPr lang="en-US" sz="2800" dirty="0"/>
              <a:t>	-employ the complexity of the family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095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8011" y="5003127"/>
            <a:ext cx="5591335" cy="52664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rPr>
              <a:t> 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54288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COMFORT*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47332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Communication </a:t>
            </a:r>
            <a:r>
              <a:rPr lang="en-US" dirty="0"/>
              <a:t>(</a:t>
            </a:r>
            <a:r>
              <a:rPr lang="en-US" dirty="0" smtClean="0"/>
              <a:t>narrative)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Orientation and opportunity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Mindful presence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Family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Openings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Relating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840139" y="5442343"/>
            <a:ext cx="67514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+mn-lt"/>
              </a:rPr>
              <a:t>* Wittenberg-Lyles, E., Goldsmith, J., Ferrell, B., &amp; Ragan, S. (2012). </a:t>
            </a:r>
            <a:r>
              <a:rPr lang="en-US" sz="1400" i="1" dirty="0" smtClean="0">
                <a:latin typeface="+mn-lt"/>
              </a:rPr>
              <a:t>Communication and palliative nursing</a:t>
            </a:r>
            <a:r>
              <a:rPr lang="en-US" sz="1400" dirty="0" smtClean="0">
                <a:latin typeface="+mn-lt"/>
              </a:rPr>
              <a:t>. New York: Oxford.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12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628" y="1600200"/>
            <a:ext cx="7429172" cy="3701265"/>
          </a:xfrm>
        </p:spPr>
        <p:txBody>
          <a:bodyPr>
            <a:normAutofit/>
          </a:bodyPr>
          <a:lstStyle/>
          <a:p>
            <a:r>
              <a:rPr lang="en-US" dirty="0" smtClean="0"/>
              <a:t>Consider the impact of multiple communication goals</a:t>
            </a:r>
          </a:p>
          <a:p>
            <a:r>
              <a:rPr lang="en-US" dirty="0" smtClean="0"/>
              <a:t>Adapt to patient and family perspectives</a:t>
            </a:r>
          </a:p>
          <a:p>
            <a:r>
              <a:rPr lang="en-US" dirty="0" smtClean="0"/>
              <a:t>Engage critical turning points from a relational perspective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1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Adapting to Patient and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584" y="1600201"/>
            <a:ext cx="7281216" cy="4404018"/>
          </a:xfrm>
        </p:spPr>
        <p:txBody>
          <a:bodyPr/>
          <a:lstStyle/>
          <a:p>
            <a:r>
              <a:rPr lang="en-US" dirty="0" smtClean="0"/>
              <a:t>“Bad news” might not be so bad</a:t>
            </a:r>
          </a:p>
          <a:p>
            <a:r>
              <a:rPr lang="en-US" dirty="0" smtClean="0"/>
              <a:t>Radically adaptive engagement</a:t>
            </a:r>
          </a:p>
          <a:p>
            <a:r>
              <a:rPr lang="en-US" dirty="0" smtClean="0"/>
              <a:t>Diffusion of Topics</a:t>
            </a:r>
          </a:p>
          <a:p>
            <a:r>
              <a:rPr lang="en-US" dirty="0" smtClean="0"/>
              <a:t>Acceptability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1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the Quest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584" y="1600201"/>
            <a:ext cx="7281216" cy="45642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discovery of something useful from the experience </a:t>
            </a:r>
          </a:p>
          <a:p>
            <a:r>
              <a:rPr lang="en-US" dirty="0"/>
              <a:t>Acknowledgement of significant changes </a:t>
            </a:r>
          </a:p>
          <a:p>
            <a:r>
              <a:rPr lang="en-US" dirty="0" smtClean="0"/>
              <a:t>Rewriting </a:t>
            </a:r>
            <a:r>
              <a:rPr lang="en-US" dirty="0"/>
              <a:t>a no-longer-useful story of </a:t>
            </a:r>
            <a:r>
              <a:rPr lang="en-US" dirty="0" smtClean="0"/>
              <a:t>cure</a:t>
            </a:r>
          </a:p>
          <a:p>
            <a:r>
              <a:rPr lang="en-US" dirty="0"/>
              <a:t>Acknowledgement signifies a move toward acceptability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*Frank, 1995</a:t>
            </a:r>
          </a:p>
        </p:txBody>
      </p:sp>
    </p:spTree>
    <p:extLst>
      <p:ext uri="{BB962C8B-B14F-4D97-AF65-F5344CB8AC3E}">
        <p14:creationId xmlns:p14="http://schemas.microsoft.com/office/powerpoint/2010/main" val="37718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Engaging Uncertainty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693132"/>
            <a:ext cx="7498080" cy="4237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Changing probabilities about the disease creates:</a:t>
            </a:r>
            <a:endParaRPr lang="en-US" dirty="0" smtClean="0">
              <a:solidFill>
                <a:srgbClr val="2A6D7D"/>
              </a:solidFill>
            </a:endParaRPr>
          </a:p>
          <a:p>
            <a:pPr lvl="1"/>
            <a:r>
              <a:rPr lang="en-US" dirty="0" smtClean="0"/>
              <a:t>Uncertainty for patient</a:t>
            </a:r>
          </a:p>
          <a:p>
            <a:pPr lvl="1"/>
            <a:r>
              <a:rPr lang="en-US" dirty="0" smtClean="0"/>
              <a:t>Uncertainty for family</a:t>
            </a:r>
          </a:p>
          <a:p>
            <a:pPr lvl="1"/>
            <a:r>
              <a:rPr lang="en-US" dirty="0" smtClean="0"/>
              <a:t>Changing values about what quality of life is acceptable</a:t>
            </a:r>
          </a:p>
          <a:p>
            <a:pPr marL="596646" indent="-514350">
              <a:buFont typeface="+mj-lt"/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8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Problematic Integration*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93132"/>
            <a:ext cx="7498080" cy="4422046"/>
          </a:xfrm>
        </p:spPr>
        <p:txBody>
          <a:bodyPr/>
          <a:lstStyle/>
          <a:p>
            <a:pPr marL="596646" indent="-514350"/>
            <a:r>
              <a:rPr lang="en-US" dirty="0" smtClean="0"/>
              <a:t>Two concepts for dealing with uncertainty</a:t>
            </a:r>
          </a:p>
          <a:p>
            <a:pPr>
              <a:buNone/>
            </a:pPr>
            <a:endParaRPr lang="en-US" sz="2400" dirty="0" smtClean="0">
              <a:solidFill>
                <a:srgbClr val="2A6D7D"/>
              </a:solidFill>
            </a:endParaRPr>
          </a:p>
          <a:p>
            <a:pPr lvl="1"/>
            <a:r>
              <a:rPr lang="en-US" u="sng" dirty="0" smtClean="0"/>
              <a:t>Probability</a:t>
            </a:r>
            <a:r>
              <a:rPr lang="en-US" dirty="0" smtClean="0"/>
              <a:t>-</a:t>
            </a:r>
            <a:r>
              <a:rPr lang="en-US" dirty="0" smtClean="0">
                <a:sym typeface="Wingdings"/>
              </a:rPr>
              <a:t>the likeliness of an event or issue occurring</a:t>
            </a:r>
          </a:p>
          <a:p>
            <a:pPr lvl="1"/>
            <a:r>
              <a:rPr lang="en-US" u="sng" dirty="0" smtClean="0">
                <a:sym typeface="Wingdings"/>
              </a:rPr>
              <a:t>Evaluation</a:t>
            </a:r>
            <a:r>
              <a:rPr lang="en-US" dirty="0" smtClean="0">
                <a:sym typeface="Wingdings"/>
              </a:rPr>
              <a:t>-an assessment of the goodness/badness of that outcome</a:t>
            </a:r>
          </a:p>
          <a:p>
            <a:pPr marL="457200" lvl="1" indent="0">
              <a:buNone/>
            </a:pPr>
            <a:endParaRPr lang="en-US" dirty="0">
              <a:sym typeface="Wingdings"/>
            </a:endParaRPr>
          </a:p>
          <a:p>
            <a:pPr marL="457200" lvl="1" indent="0">
              <a:buNone/>
            </a:pPr>
            <a:r>
              <a:rPr lang="en-US" sz="1800" dirty="0" smtClean="0"/>
              <a:t>*</a:t>
            </a:r>
            <a:r>
              <a:rPr lang="en-US" sz="1800" dirty="0" err="1" smtClean="0"/>
              <a:t>Babrow</a:t>
            </a:r>
            <a:r>
              <a:rPr lang="en-US" sz="1800" dirty="0"/>
              <a:t>, </a:t>
            </a:r>
            <a:r>
              <a:rPr lang="en-US" sz="1800" dirty="0" smtClean="0"/>
              <a:t>1992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9332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Uncertainty arises when…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17638"/>
            <a:ext cx="7498080" cy="5005765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Divergence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Discrepancy between what we want (evaluative) and what is likely (probabilistic)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Ambiguity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Probability of the event is unknown or uncertain 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Ambivalence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Two equal evaluations are present/two contradictory responses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Impossibility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Absolutely certain that an event will not happen.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1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72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Rationalizations in decision-making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5296" y="1597631"/>
            <a:ext cx="3546415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Minimizing threat</a:t>
            </a:r>
          </a:p>
          <a:p>
            <a:pPr>
              <a:buNone/>
            </a:pPr>
            <a:r>
              <a:rPr lang="en-US" i="1" dirty="0" smtClean="0"/>
              <a:t>	“We can get through this. Cancer isn’t a death sentence anymore. We will take care of you.”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Ambiguity when the probability of an event is unknown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9432" y="1600200"/>
            <a:ext cx="3693279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Desire for more information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“I would feel better if we got a second opinion. Nobody has talked to me about all these side effects.”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 smtClean="0"/>
              <a:t>Divergence between what we like and what is likely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118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377</Words>
  <Application>Microsoft Macintosh PowerPoint</Application>
  <PresentationFormat>On-screen Show (4:3)</PresentationFormat>
  <Paragraphs>105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Document14!OLE_LINK2</vt:lpstr>
      <vt:lpstr>Macintosh HD:PT:Eight_Relating_9-11_Joy.docx!OLE_LINK3</vt:lpstr>
      <vt:lpstr>  </vt:lpstr>
      <vt:lpstr>COMFORT*</vt:lpstr>
      <vt:lpstr>Objectives</vt:lpstr>
      <vt:lpstr>Adapting to Patient and Family</vt:lpstr>
      <vt:lpstr>Understanding the Quest *</vt:lpstr>
      <vt:lpstr>Engaging Uncertainty</vt:lpstr>
      <vt:lpstr>Problematic Integration*</vt:lpstr>
      <vt:lpstr>Uncertainty arises when…</vt:lpstr>
      <vt:lpstr>Rationalizations in decision-making</vt:lpstr>
      <vt:lpstr>Speech Acts*</vt:lpstr>
      <vt:lpstr>Words Exert Action</vt:lpstr>
      <vt:lpstr>PowerPoint Presentation</vt:lpstr>
      <vt:lpstr>PowerPoint Presentation</vt:lpstr>
      <vt:lpstr>Multiple Goals at Play</vt:lpstr>
      <vt:lpstr>In Practice…..</vt:lpstr>
      <vt:lpstr>Team-Based Relating</vt:lpstr>
      <vt:lpstr>  </vt:lpstr>
    </vt:vector>
  </TitlesOfParts>
  <Company>Markey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Keys</dc:creator>
  <cp:lastModifiedBy>Elaine Wittenberg-Lyles</cp:lastModifiedBy>
  <cp:revision>13</cp:revision>
  <cp:lastPrinted>2012-08-27T16:26:54Z</cp:lastPrinted>
  <dcterms:created xsi:type="dcterms:W3CDTF">2012-08-20T14:45:02Z</dcterms:created>
  <dcterms:modified xsi:type="dcterms:W3CDTF">2012-08-27T16:26:57Z</dcterms:modified>
</cp:coreProperties>
</file>