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9" r:id="rId19"/>
    <p:sldId id="277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1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F32F-7A47-E147-88F1-AFA480C8E9D7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00D40-63E7-2540-953A-1D8D317C4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1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indicates what this session will</a:t>
            </a:r>
            <a:r>
              <a:rPr lang="en-US" baseline="0" dirty="0" smtClean="0"/>
              <a:t> highlight as they are entry level communication skills for hospice and palliative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52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questions to ask to go beyond medical 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6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acknowledges, elaborates, and grants legitimacy to the perspectives and feelings of distressed others</a:t>
            </a:r>
          </a:p>
          <a:p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Speaking in a supportive way to validate and affirm another person’s perspectives and feelings.</a:t>
            </a:r>
          </a:p>
          <a:p>
            <a:endParaRPr lang="en-US" dirty="0" smtClean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Helping patients elaborate on how they feel 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You can affirm them and be emotionally supportive</a:t>
            </a:r>
          </a:p>
          <a:p>
            <a:pPr>
              <a:lnSpc>
                <a:spcPct val="120000"/>
              </a:lnSpc>
              <a:buFont typeface="Courier New"/>
              <a:buChar char="o"/>
            </a:pPr>
            <a:endParaRPr lang="en-US" dirty="0" smtClean="0">
              <a:solidFill>
                <a:schemeClr val="tx2"/>
              </a:solidFill>
            </a:endParaRPr>
          </a:p>
          <a:p>
            <a:pPr lvl="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Soliciting the patients’ narratives and helping them process their feelings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 </a:t>
            </a:r>
          </a:p>
          <a:p>
            <a:pPr lvl="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Discussing difficult issues, such as a patient’s condition, breaking bad news, dying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Being supportive </a:t>
            </a:r>
            <a:r>
              <a:rPr lang="en-US" i="1" dirty="0" smtClean="0">
                <a:solidFill>
                  <a:schemeClr val="tx2"/>
                </a:solidFill>
              </a:rPr>
              <a:t>and</a:t>
            </a:r>
            <a:r>
              <a:rPr lang="en-US" dirty="0" smtClean="0">
                <a:solidFill>
                  <a:schemeClr val="tx2"/>
                </a:solidFill>
              </a:rPr>
              <a:t> realistic about the situation at the same time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Focusing on the patient’s feelings is important in offering emotional support &amp; making the patient feel comfortable and cared for.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**PCM increases perceived </a:t>
            </a:r>
            <a:r>
              <a:rPr lang="en-US" dirty="0" err="1" smtClean="0">
                <a:solidFill>
                  <a:schemeClr val="tx2"/>
                </a:solidFill>
              </a:rPr>
              <a:t>comm</a:t>
            </a:r>
            <a:r>
              <a:rPr lang="en-US" dirty="0" smtClean="0">
                <a:solidFill>
                  <a:schemeClr val="tx2"/>
                </a:solidFill>
              </a:rPr>
              <a:t> competence</a:t>
            </a:r>
            <a:r>
              <a:rPr lang="en-US" baseline="0" dirty="0" smtClean="0">
                <a:solidFill>
                  <a:schemeClr val="tx2"/>
                </a:solidFill>
              </a:rPr>
              <a:t> of nurse, improved coping skills for patient, increased liking of nurse, increased relational satisfaction </a:t>
            </a:r>
            <a:endParaRPr lang="en-US" dirty="0" smtClean="0">
              <a:solidFill>
                <a:schemeClr val="tx2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</a:t>
            </a:r>
            <a:r>
              <a:rPr lang="en-US" baseline="0" dirty="0" smtClean="0"/>
              <a:t> levels of person-centered messages, ranging from good, better, 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20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Statement</a:t>
            </a:r>
            <a:r>
              <a:rPr lang="en-US" baseline="0" dirty="0" smtClean="0"/>
              <a:t> A - </a:t>
            </a:r>
            <a:r>
              <a:rPr lang="en-US" sz="1200" dirty="0" smtClean="0"/>
              <a:t>-Acknowledges but no attempt to help/cope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Statement B -- Acknowledges and recognizes feelings</a:t>
            </a:r>
          </a:p>
          <a:p>
            <a:r>
              <a:rPr lang="en-US" dirty="0" smtClean="0"/>
              <a:t>Statement C – </a:t>
            </a:r>
            <a:r>
              <a:rPr lang="en-US" dirty="0" err="1" smtClean="0"/>
              <a:t>Ignore’s</a:t>
            </a:r>
            <a:r>
              <a:rPr lang="en-US" dirty="0" smtClean="0"/>
              <a:t> patient’s feelings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fld id="{6748244D-38C6-2945-A51D-479F603FEA39}" type="slidenum">
              <a:rPr lang="en-US">
                <a:latin typeface="Calibri" charset="0"/>
              </a:rPr>
              <a:pPr/>
              <a:t>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ct val="0"/>
              </a:spcBef>
            </a:pPr>
            <a:r>
              <a:rPr lang="en-US" dirty="0">
                <a:latin typeface="Calibri" charset="0"/>
              </a:rPr>
              <a:t>Caring - the psycho-social aspects of illness </a:t>
            </a:r>
            <a:endParaRPr lang="en-US" dirty="0" smtClean="0">
              <a:latin typeface="Calibri" charset="0"/>
            </a:endParaRPr>
          </a:p>
          <a:p>
            <a:pPr marL="0" lvl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content level of a message is conveyed by the words themselves, the relational level generally is manifested by nonverbal communication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Nonverbals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communicate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 or influence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affection or liking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responsiveness or inattentiveness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fld id="{7F7360B3-624D-454D-9BE9-09F76C2FCEEB}" type="slidenum">
              <a:rPr lang="en-US">
                <a:latin typeface="Calibri" charset="0"/>
              </a:rPr>
              <a:pPr/>
              <a:t>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en-US" sz="2400" dirty="0" smtClean="0"/>
              <a:t>Three Principals:</a:t>
            </a:r>
          </a:p>
          <a:p>
            <a:pPr marL="596646" indent="-514350">
              <a:buAutoNum type="arabicPeriod"/>
            </a:pPr>
            <a:r>
              <a:rPr lang="en-US" sz="2400" dirty="0" smtClean="0"/>
              <a:t>Recognize individuality</a:t>
            </a:r>
          </a:p>
          <a:p>
            <a:pPr marL="870966" lvl="1" indent="-514350"/>
            <a:r>
              <a:rPr lang="en-US" sz="2000" dirty="0" smtClean="0"/>
              <a:t>Deconstruction: Active listening</a:t>
            </a:r>
          </a:p>
          <a:p>
            <a:pPr marL="596646" indent="-514350">
              <a:buAutoNum type="arabicPeriod"/>
            </a:pPr>
            <a:r>
              <a:rPr lang="en-US" sz="2400" dirty="0" smtClean="0"/>
              <a:t>Understand life prior to illness</a:t>
            </a:r>
          </a:p>
          <a:p>
            <a:pPr marL="870966" lvl="1" indent="-514350"/>
            <a:r>
              <a:rPr lang="en-US" sz="2000" dirty="0" smtClean="0"/>
              <a:t>Allow reflection: Externalization</a:t>
            </a:r>
          </a:p>
          <a:p>
            <a:pPr marL="596646" indent="-514350">
              <a:buAutoNum type="arabicPeriod"/>
            </a:pPr>
            <a:r>
              <a:rPr lang="en-US" sz="2400" dirty="0" smtClean="0"/>
              <a:t>Go beyond medical information</a:t>
            </a:r>
          </a:p>
          <a:p>
            <a:pPr marL="870966" lvl="1" indent="-514350"/>
            <a:r>
              <a:rPr lang="en-US" sz="2000" dirty="0" smtClean="0"/>
              <a:t>Refocus</a:t>
            </a:r>
            <a:r>
              <a:rPr lang="en-US" sz="2000" baseline="0" dirty="0" smtClean="0"/>
              <a:t> the patient story</a:t>
            </a:r>
            <a:r>
              <a:rPr lang="en-US" sz="2000" dirty="0" smtClean="0"/>
              <a:t>: Re-authoring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Active</a:t>
            </a:r>
            <a:r>
              <a:rPr lang="en-US" sz="2400" baseline="0" dirty="0" smtClean="0"/>
              <a:t> listening: </a:t>
            </a:r>
            <a:r>
              <a:rPr lang="en-US" sz="2400" dirty="0" smtClean="0"/>
              <a:t>focus on gaps, ambiguities, and conflicting plots within the patient/family story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4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Deconstruction: form of active listening in which you focus on gaps, ambiguities, and conflicting plots within the patient/family story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r>
              <a:rPr lang="en-US" sz="2400" dirty="0" smtClean="0"/>
              <a:t>allows you to notice the vulnerability of patients/family members and recognize their profound difference </a:t>
            </a:r>
          </a:p>
          <a:p>
            <a:r>
              <a:rPr lang="en-US" sz="2400" dirty="0" smtClean="0"/>
              <a:t>unique story—when sharing patient/family information with others, use adjectives to describe their uniqueness (will also help you to remember each patient/family under your care)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questions to ask for how to recognize</a:t>
            </a:r>
            <a:r>
              <a:rPr lang="en-US" baseline="0" dirty="0" smtClean="0"/>
              <a:t> individuality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27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externalization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solicit and employ information the storyteller might include to express and rid themselves of self-blame about the illness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Demonstrate affirmation &amp; acceptance when responding to moments of externalization  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 history provided by patient/family members often reveals common forms of self-blame (life decisions/actions that led up to illness, feelings of guilt for poor decisions, &amp; the desire to cure at all costs). 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 patients/families to reflect on their personal perspective—so that you may incorporate their psychosocial history in your diagnostic assessment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acknowledge and respond to moments of externalization by demonstrating affirmation and acceptance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questions to ask to understand life prior to illness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63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Allows you to:</a:t>
            </a:r>
          </a:p>
          <a:p>
            <a:pPr lvl="1"/>
            <a:r>
              <a:rPr lang="en-US" sz="2000" dirty="0" smtClean="0"/>
              <a:t>Refocus story to redefine patient/family </a:t>
            </a:r>
          </a:p>
          <a:p>
            <a:pPr lvl="1"/>
            <a:r>
              <a:rPr lang="en-US" sz="2000" dirty="0" smtClean="0"/>
              <a:t>Gain understanding of prior biomedical interventions (surgery, chemotherapy) to better understand the present complaint</a:t>
            </a:r>
          </a:p>
          <a:p>
            <a:pPr lvl="1"/>
            <a:r>
              <a:rPr lang="en-US" sz="2000" dirty="0" smtClean="0"/>
              <a:t>Help patient/family understand &amp; accept current circumstances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7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7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2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0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75455" y="4875023"/>
            <a:ext cx="5544868" cy="11430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79721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life prior to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3066" y="1600200"/>
            <a:ext cx="3242733" cy="422486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“How has your illness (or his/her illness) affected your life and your relationships?”</a:t>
            </a:r>
            <a:endParaRPr lang="en-US" dirty="0"/>
          </a:p>
          <a:p>
            <a:r>
              <a:rPr lang="en-GB" dirty="0" smtClean="0"/>
              <a:t>“</a:t>
            </a:r>
            <a:r>
              <a:rPr lang="en-GB" dirty="0"/>
              <a:t>How do you think ignoring this will affect your life?”</a:t>
            </a:r>
            <a:endParaRPr lang="en-US" dirty="0"/>
          </a:p>
          <a:p>
            <a:r>
              <a:rPr lang="en-GB" dirty="0" smtClean="0"/>
              <a:t>“</a:t>
            </a:r>
            <a:r>
              <a:rPr lang="en-GB" dirty="0"/>
              <a:t>How does your illness (or his/her illness) reflect on you as a person?</a:t>
            </a:r>
            <a:r>
              <a:rPr lang="en-GB" dirty="0" smtClean="0"/>
              <a:t>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“</a:t>
            </a:r>
            <a:r>
              <a:rPr lang="en-GB" dirty="0"/>
              <a:t>How do you see the future?”</a:t>
            </a:r>
            <a:endParaRPr lang="en-US" dirty="0"/>
          </a:p>
          <a:p>
            <a:endParaRPr lang="en-GB" dirty="0" smtClean="0">
              <a:latin typeface="Wingdings"/>
            </a:endParaRPr>
          </a:p>
          <a:p>
            <a:r>
              <a:rPr lang="en-GB" dirty="0" smtClean="0"/>
              <a:t>“</a:t>
            </a:r>
            <a:r>
              <a:rPr lang="en-GB" dirty="0"/>
              <a:t>How are you affected by others’ opinions?”</a:t>
            </a:r>
            <a:endParaRPr lang="en-US" dirty="0"/>
          </a:p>
          <a:p>
            <a:endParaRPr lang="en-US" dirty="0">
              <a:latin typeface="Wingdings"/>
            </a:endParaRPr>
          </a:p>
          <a:p>
            <a:r>
              <a:rPr lang="en-US" dirty="0" smtClean="0"/>
              <a:t>“</a:t>
            </a:r>
            <a:r>
              <a:rPr lang="en-US" dirty="0"/>
              <a:t>What do you think influences this experience?”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8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Beyond Medical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132" y="1600200"/>
            <a:ext cx="7450667" cy="4174067"/>
          </a:xfrm>
        </p:spPr>
        <p:txBody>
          <a:bodyPr>
            <a:noAutofit/>
          </a:bodyPr>
          <a:lstStyle/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n-US" sz="2400" dirty="0" smtClean="0"/>
              <a:t>Re-authoring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Help revise and widen narrative lens beyond illness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Solicit history to understand illness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Help patient/family understand and accept current circumstances</a:t>
            </a: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Your Role:</a:t>
            </a:r>
            <a:endParaRPr lang="en-US" sz="2400" dirty="0" smtClean="0"/>
          </a:p>
          <a:p>
            <a:r>
              <a:rPr lang="en-US" sz="2400" dirty="0" smtClean="0"/>
              <a:t>Consider the mental health of patient/family member</a:t>
            </a:r>
          </a:p>
          <a:p>
            <a:r>
              <a:rPr lang="en-US" sz="2400" dirty="0"/>
              <a:t>Creative </a:t>
            </a:r>
            <a:r>
              <a:rPr lang="en-US" sz="2400" dirty="0" smtClean="0"/>
              <a:t>skills (What </a:t>
            </a:r>
            <a:r>
              <a:rPr lang="en-US" sz="2400" dirty="0"/>
              <a:t>solutions can be drawn</a:t>
            </a:r>
            <a:r>
              <a:rPr lang="en-US" sz="2400" dirty="0" smtClean="0"/>
              <a:t>?)</a:t>
            </a:r>
            <a:endParaRPr lang="en-US" sz="2400" dirty="0"/>
          </a:p>
          <a:p>
            <a:r>
              <a:rPr lang="en-US" sz="2400" dirty="0"/>
              <a:t>Tolerate uncertainty as you listen to the </a:t>
            </a:r>
            <a:r>
              <a:rPr lang="en-US" sz="2400" dirty="0" smtClean="0"/>
              <a:t>story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922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beyond medical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360333"/>
          </a:xfrm>
        </p:spPr>
        <p:txBody>
          <a:bodyPr>
            <a:normAutofit/>
          </a:bodyPr>
          <a:lstStyle/>
          <a:p>
            <a:r>
              <a:rPr lang="en-GB" dirty="0"/>
              <a:t>“What people in your life are supporting you?”</a:t>
            </a:r>
            <a:endParaRPr lang="en-US" dirty="0"/>
          </a:p>
          <a:p>
            <a:endParaRPr lang="en-GB" dirty="0">
              <a:latin typeface="Wingdings"/>
            </a:endParaRPr>
          </a:p>
          <a:p>
            <a:r>
              <a:rPr lang="en-GB" dirty="0" smtClean="0"/>
              <a:t>“</a:t>
            </a:r>
            <a:r>
              <a:rPr lang="en-GB" dirty="0"/>
              <a:t>What do you think needs to happen in order for you to be able to care for your loved one/yourself?”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</a:t>
            </a:r>
            <a:r>
              <a:rPr lang="en-GB" dirty="0"/>
              <a:t>What needs to change?”</a:t>
            </a:r>
            <a:endParaRPr lang="en-US" dirty="0"/>
          </a:p>
          <a:p>
            <a:r>
              <a:rPr lang="en-GB" dirty="0" smtClean="0"/>
              <a:t>“</a:t>
            </a:r>
            <a:r>
              <a:rPr lang="en-GB" dirty="0"/>
              <a:t>What does your success in solving problems related to care say about your abilities?”</a:t>
            </a:r>
            <a:endParaRPr lang="en-US" dirty="0"/>
          </a:p>
          <a:p>
            <a:r>
              <a:rPr lang="en-GB" dirty="0" smtClean="0"/>
              <a:t>“</a:t>
            </a:r>
            <a:r>
              <a:rPr lang="en-GB" dirty="0"/>
              <a:t>How is this experience affecting your life?”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3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Person-Centered Messages (PCM)*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Speaking in a supportive way to validate and affirm patient/family</a:t>
            </a:r>
          </a:p>
          <a:p>
            <a:endParaRPr lang="en-US" dirty="0"/>
          </a:p>
          <a:p>
            <a:r>
              <a:rPr lang="en-US" dirty="0" smtClean="0"/>
              <a:t>Support is conveyed with clear language</a:t>
            </a:r>
          </a:p>
          <a:p>
            <a:endParaRPr lang="en-US" dirty="0"/>
          </a:p>
          <a:p>
            <a:pPr lvl="1"/>
            <a:r>
              <a:rPr lang="en-US" dirty="0" smtClean="0"/>
              <a:t>Be realistic, yet supportive</a:t>
            </a:r>
          </a:p>
          <a:p>
            <a:pPr lvl="1"/>
            <a:r>
              <a:rPr lang="en-US" dirty="0" smtClean="0"/>
              <a:t>Focus on the patient’s feelings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*Burleson</a:t>
            </a:r>
            <a:r>
              <a:rPr lang="en-US" sz="1600" dirty="0"/>
              <a:t>, </a:t>
            </a:r>
            <a:r>
              <a:rPr lang="en-US" sz="1600" dirty="0" smtClean="0"/>
              <a:t>1994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002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Practicing Person-Centered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58534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Explicitly recognize </a:t>
            </a:r>
            <a:r>
              <a:rPr lang="en-US" dirty="0"/>
              <a:t>and </a:t>
            </a:r>
            <a:r>
              <a:rPr lang="en-US" dirty="0" smtClean="0"/>
              <a:t>acknowledge </a:t>
            </a:r>
            <a:r>
              <a:rPr lang="en-US" dirty="0"/>
              <a:t>the </a:t>
            </a:r>
            <a:r>
              <a:rPr lang="en-US" dirty="0" smtClean="0"/>
              <a:t>patient/family’s </a:t>
            </a:r>
            <a:r>
              <a:rPr lang="en-US" dirty="0"/>
              <a:t>feelings but does not elaborate on those feelings.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an elaborated acknowledgement and explanation of the </a:t>
            </a:r>
            <a:r>
              <a:rPr lang="en-US" dirty="0" smtClean="0"/>
              <a:t>patient/family’s </a:t>
            </a:r>
            <a:r>
              <a:rPr lang="en-US" dirty="0"/>
              <a:t>feelings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Help </a:t>
            </a:r>
            <a:r>
              <a:rPr lang="en-US" dirty="0"/>
              <a:t>the </a:t>
            </a:r>
            <a:r>
              <a:rPr lang="en-US" dirty="0" smtClean="0"/>
              <a:t>patient/family </a:t>
            </a:r>
            <a:r>
              <a:rPr lang="en-US" dirty="0"/>
              <a:t>to gain a perspective on his or her </a:t>
            </a:r>
            <a:r>
              <a:rPr lang="en-US" dirty="0" smtClean="0"/>
              <a:t>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3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Person-centered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400" y="1600201"/>
            <a:ext cx="7670800" cy="42418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dirty="0" smtClean="0"/>
              <a:t>From the following, choose the most person-centered message: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(a) “I can see why you are upset. </a:t>
            </a:r>
            <a:r>
              <a:rPr lang="en-US" dirty="0"/>
              <a:t> </a:t>
            </a:r>
            <a:r>
              <a:rPr lang="en-US" dirty="0" smtClean="0"/>
              <a:t>That’s a normal reaction.”</a:t>
            </a:r>
          </a:p>
          <a:p>
            <a:pPr marL="82296" indent="0">
              <a:buNone/>
            </a:pPr>
            <a:r>
              <a:rPr lang="en-US" dirty="0" smtClean="0"/>
              <a:t>(b) “I’m so sorry this has happened. Did you think this was coming?”</a:t>
            </a:r>
          </a:p>
          <a:p>
            <a:pPr marL="82296" indent="0">
              <a:buNone/>
            </a:pPr>
            <a:r>
              <a:rPr lang="en-US" dirty="0" smtClean="0"/>
              <a:t>(c) </a:t>
            </a:r>
            <a:r>
              <a:rPr lang="en-US" dirty="0"/>
              <a:t>“Let’s talk about your treatment from this point forward. Can I see you tomorrow?</a:t>
            </a:r>
            <a:r>
              <a:rPr lang="en-US" dirty="0" smtClean="0"/>
              <a:t>”</a:t>
            </a:r>
          </a:p>
          <a:p>
            <a:pPr marL="8229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704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Examining person-centered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3118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smtClean="0"/>
              <a:t>(a) “I can see why you are upset. </a:t>
            </a:r>
            <a:r>
              <a:rPr lang="en-US" dirty="0"/>
              <a:t> </a:t>
            </a:r>
            <a:r>
              <a:rPr lang="en-US" dirty="0" smtClean="0"/>
              <a:t>That’s a normal reaction.”</a:t>
            </a:r>
          </a:p>
          <a:p>
            <a:pPr marL="82296" indent="0">
              <a:buNone/>
            </a:pPr>
            <a:r>
              <a:rPr lang="en-US" dirty="0" smtClean="0"/>
              <a:t>	</a:t>
            </a:r>
            <a:endParaRPr lang="en-US" sz="2800" dirty="0" smtClean="0"/>
          </a:p>
          <a:p>
            <a:pPr marL="82296" indent="0">
              <a:buNone/>
            </a:pPr>
            <a:r>
              <a:rPr lang="en-US" dirty="0" smtClean="0"/>
              <a:t>(b) “I’m so sorry this has happened. Did you think this was coming?”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(c) </a:t>
            </a:r>
            <a:r>
              <a:rPr lang="en-US" dirty="0"/>
              <a:t>“Let’s talk about your treatment from this point forward. Can I see you tomorrow?”</a:t>
            </a:r>
          </a:p>
          <a:p>
            <a:pPr marL="356616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090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sharing bad news…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66" y="1600200"/>
            <a:ext cx="789093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Clearly explain prognosis, elaborate</a:t>
            </a:r>
          </a:p>
          <a:p>
            <a:r>
              <a:rPr lang="en-US" dirty="0" smtClean="0"/>
              <a:t>Respond to impact on life</a:t>
            </a:r>
          </a:p>
          <a:p>
            <a:r>
              <a:rPr lang="en-US" dirty="0" smtClean="0"/>
              <a:t>Show clear respect for feelings</a:t>
            </a:r>
          </a:p>
          <a:p>
            <a:r>
              <a:rPr lang="en-US" dirty="0" smtClean="0"/>
              <a:t>Integrate life/work into decision-making</a:t>
            </a:r>
          </a:p>
          <a:p>
            <a:r>
              <a:rPr lang="en-US" dirty="0" smtClean="0"/>
              <a:t>Address pain, family role in care</a:t>
            </a:r>
          </a:p>
          <a:p>
            <a:r>
              <a:rPr lang="en-US" dirty="0" smtClean="0"/>
              <a:t>Plan, present team structure, hospice/Advance directives (if appropriate)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5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538" y="274638"/>
            <a:ext cx="818661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communication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impairments </a:t>
            </a:r>
            <a:r>
              <a:rPr lang="en-US" dirty="0"/>
              <a:t>are present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0692" y="1600201"/>
            <a:ext cx="7446108" cy="426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Impairments accompany conditions creating serious and terminal illness</a:t>
            </a:r>
          </a:p>
          <a:p>
            <a:r>
              <a:rPr lang="en-US" dirty="0"/>
              <a:t>Recognize family and their values</a:t>
            </a:r>
          </a:p>
          <a:p>
            <a:r>
              <a:rPr lang="en-US" dirty="0"/>
              <a:t>Assist family and patient with:</a:t>
            </a:r>
          </a:p>
          <a:p>
            <a:pPr lvl="1"/>
            <a:r>
              <a:rPr lang="en-US" dirty="0"/>
              <a:t>Communicating, swallowing, cognition</a:t>
            </a:r>
          </a:p>
          <a:p>
            <a:pPr lvl="1"/>
            <a:r>
              <a:rPr lang="en-US" dirty="0"/>
              <a:t>Design Interventions</a:t>
            </a:r>
          </a:p>
          <a:p>
            <a:pPr lvl="1"/>
            <a:r>
              <a:rPr lang="en-US" dirty="0"/>
              <a:t>Optimize food, drink, and communication</a:t>
            </a:r>
          </a:p>
          <a:p>
            <a:pPr lvl="1"/>
            <a:r>
              <a:rPr lang="en-US" dirty="0"/>
              <a:t>Keep team apprised</a:t>
            </a:r>
            <a:r>
              <a:rPr lang="en-US" sz="1600" dirty="0"/>
              <a:t> </a:t>
            </a:r>
            <a:r>
              <a:rPr lang="en-US" sz="1600" dirty="0" smtClean="0"/>
              <a:t>(Toner </a:t>
            </a:r>
            <a:r>
              <a:rPr lang="en-US" sz="1600" dirty="0"/>
              <a:t>&amp; </a:t>
            </a:r>
            <a:r>
              <a:rPr lang="en-US" sz="1600" dirty="0" err="1" smtClean="0"/>
              <a:t>Shadden</a:t>
            </a:r>
            <a:r>
              <a:rPr lang="en-US" sz="1600" dirty="0" smtClean="0"/>
              <a:t>, 2012; </a:t>
            </a:r>
            <a:r>
              <a:rPr lang="en-US" sz="1600" dirty="0"/>
              <a:t>Pollens, </a:t>
            </a:r>
            <a:r>
              <a:rPr lang="en-US" sz="1600" dirty="0" smtClean="0"/>
              <a:t>2004)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8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Clinical Narrative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2" y="1600200"/>
            <a:ext cx="785706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Care planning</a:t>
            </a:r>
          </a:p>
          <a:p>
            <a:pPr lvl="1"/>
            <a:r>
              <a:rPr lang="en-US" dirty="0" smtClean="0"/>
              <a:t>Team member responsibility is to collect and share patient/family information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Patient/family meetings</a:t>
            </a:r>
          </a:p>
          <a:p>
            <a:pPr lvl="1"/>
            <a:r>
              <a:rPr lang="en-US" dirty="0" smtClean="0"/>
              <a:t>Demonstrate knowledge of patient/family life</a:t>
            </a:r>
          </a:p>
          <a:p>
            <a:pPr lvl="1"/>
            <a:r>
              <a:rPr lang="en-US" dirty="0" smtClean="0"/>
              <a:t>Use life history to provide information</a:t>
            </a:r>
          </a:p>
          <a:p>
            <a:pPr lvl="1"/>
            <a:r>
              <a:rPr lang="en-US" dirty="0" smtClean="0"/>
              <a:t>Repetition by team members; repeat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COMFORT*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47332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Communication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narrative)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Orientation and opportunity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Mindful presence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Family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Openings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Relating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840139" y="5442343"/>
            <a:ext cx="67514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+mn-lt"/>
              </a:rPr>
              <a:t>* Wittenberg-Lyles, E., Goldsmith, J., Ferrell, B., &amp; Ragan, S. (2012). </a:t>
            </a:r>
            <a:r>
              <a:rPr lang="en-US" sz="1400" i="1" dirty="0" smtClean="0">
                <a:latin typeface="+mn-lt"/>
              </a:rPr>
              <a:t>Communication and palliative nursing</a:t>
            </a:r>
            <a:r>
              <a:rPr lang="en-US" sz="1400" dirty="0" smtClean="0">
                <a:latin typeface="+mn-lt"/>
              </a:rPr>
              <a:t>. New York: Oxford.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350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8011" y="5003127"/>
            <a:ext cx="5591335" cy="52664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rPr>
              <a:t>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54288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2132" y="1600200"/>
            <a:ext cx="7704667" cy="4525963"/>
          </a:xfrm>
        </p:spPr>
        <p:txBody>
          <a:bodyPr/>
          <a:lstStyle/>
          <a:p>
            <a:r>
              <a:rPr lang="en-US" dirty="0" smtClean="0"/>
              <a:t>Understand the duality of task and relational communication</a:t>
            </a:r>
          </a:p>
          <a:p>
            <a:r>
              <a:rPr lang="en-US" dirty="0" smtClean="0"/>
              <a:t>Discover foundations of narrative clinical practice</a:t>
            </a:r>
          </a:p>
          <a:p>
            <a:r>
              <a:rPr lang="en-US" dirty="0" smtClean="0"/>
              <a:t>Learn to practice person-centered messages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6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466" y="1600200"/>
            <a:ext cx="7535333" cy="4309533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Font typeface="Wingdings 2" charset="0"/>
              <a:buNone/>
            </a:pPr>
            <a:r>
              <a:rPr lang="en-US" dirty="0" smtClean="0"/>
              <a:t>The content </a:t>
            </a:r>
            <a:r>
              <a:rPr lang="en-US" dirty="0"/>
              <a:t>of the </a:t>
            </a:r>
            <a:r>
              <a:rPr lang="en-US" dirty="0" smtClean="0"/>
              <a:t>message</a:t>
            </a:r>
            <a:endParaRPr lang="en-US" dirty="0"/>
          </a:p>
          <a:p>
            <a:pPr marL="0" indent="0"/>
            <a:r>
              <a:rPr lang="en-US" u="sng" dirty="0"/>
              <a:t>Teaching</a:t>
            </a:r>
            <a:r>
              <a:rPr lang="en-US" dirty="0"/>
              <a:t> </a:t>
            </a:r>
            <a:r>
              <a:rPr lang="en-US" dirty="0" smtClean="0"/>
              <a:t>- confirm </a:t>
            </a:r>
            <a:r>
              <a:rPr lang="en-US" dirty="0"/>
              <a:t>and explain bad </a:t>
            </a:r>
            <a:r>
              <a:rPr lang="en-US" dirty="0" smtClean="0"/>
              <a:t>news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/>
            <a:r>
              <a:rPr lang="en-US" u="sng" dirty="0" smtClean="0"/>
              <a:t>Advocating</a:t>
            </a:r>
            <a:r>
              <a:rPr lang="en-US" dirty="0" smtClean="0"/>
              <a:t> </a:t>
            </a:r>
            <a:r>
              <a:rPr lang="en-US" dirty="0"/>
              <a:t>- share information with healthcare team </a:t>
            </a:r>
            <a:r>
              <a:rPr lang="en-US" sz="1400" dirty="0"/>
              <a:t>(Price, et al., 2006; </a:t>
            </a:r>
            <a:r>
              <a:rPr lang="en-US" sz="1400" dirty="0" err="1"/>
              <a:t>Radziewicz</a:t>
            </a:r>
            <a:r>
              <a:rPr lang="en-US" sz="1400" dirty="0"/>
              <a:t> &amp; </a:t>
            </a:r>
            <a:r>
              <a:rPr lang="en-US" sz="1400" dirty="0" err="1"/>
              <a:t>Baile</a:t>
            </a:r>
            <a:r>
              <a:rPr lang="en-US" sz="1400" dirty="0"/>
              <a:t>, 2001</a:t>
            </a:r>
            <a:r>
              <a:rPr lang="en-US" sz="1400" dirty="0" smtClean="0"/>
              <a:t>)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u="sng" dirty="0" smtClean="0"/>
              <a:t>Coordinating</a:t>
            </a:r>
            <a:r>
              <a:rPr lang="en-US" dirty="0" smtClean="0"/>
              <a:t> </a:t>
            </a:r>
            <a:r>
              <a:rPr lang="en-US" dirty="0"/>
              <a:t>- mobilize needed resources </a:t>
            </a:r>
            <a:r>
              <a:rPr lang="en-US" sz="1400" dirty="0"/>
              <a:t>(</a:t>
            </a:r>
            <a:r>
              <a:rPr lang="en-US" sz="1400" dirty="0" err="1"/>
              <a:t>Pavlish</a:t>
            </a:r>
            <a:r>
              <a:rPr lang="en-US" sz="1400" dirty="0"/>
              <a:t> &amp; </a:t>
            </a:r>
            <a:r>
              <a:rPr lang="en-US" sz="1400" dirty="0" err="1"/>
              <a:t>Ceronsky</a:t>
            </a:r>
            <a:r>
              <a:rPr lang="en-US" sz="1400" dirty="0"/>
              <a:t>, 2009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301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2" y="1600200"/>
            <a:ext cx="7603067" cy="4377267"/>
          </a:xfrm>
        </p:spPr>
        <p:txBody>
          <a:bodyPr>
            <a:normAutofit/>
          </a:bodyPr>
          <a:lstStyle/>
          <a:p>
            <a:pPr marL="0" indent="0">
              <a:buFont typeface="Wingdings 2" charset="0"/>
              <a:buNone/>
            </a:pPr>
            <a:r>
              <a:rPr lang="en-US" dirty="0"/>
              <a:t>The relationship between the people as conveyed by the </a:t>
            </a:r>
            <a:r>
              <a:rPr lang="en-US" dirty="0" smtClean="0"/>
              <a:t>message</a:t>
            </a:r>
          </a:p>
          <a:p>
            <a:pPr marL="0" indent="0">
              <a:buFont typeface="Wingdings 2" charset="0"/>
              <a:buNone/>
            </a:pPr>
            <a:endParaRPr lang="en-US" dirty="0"/>
          </a:p>
          <a:p>
            <a:pPr marL="0" indent="0"/>
            <a:r>
              <a:rPr lang="en-US" u="sng" dirty="0"/>
              <a:t>Caring</a:t>
            </a:r>
            <a:r>
              <a:rPr lang="en-US" dirty="0"/>
              <a:t> - provide patient/family </a:t>
            </a:r>
            <a:r>
              <a:rPr lang="en-US" dirty="0" smtClean="0"/>
              <a:t>support</a:t>
            </a:r>
          </a:p>
          <a:p>
            <a:pPr marL="0" indent="0"/>
            <a:endParaRPr lang="en-US" dirty="0"/>
          </a:p>
          <a:p>
            <a:pPr marL="0" indent="0"/>
            <a:r>
              <a:rPr lang="en-US" u="sng" dirty="0"/>
              <a:t>Sharing</a:t>
            </a:r>
            <a:r>
              <a:rPr lang="en-US" dirty="0"/>
              <a:t> - emotional reactions and providing opportunities to process the bad news </a:t>
            </a:r>
            <a:r>
              <a:rPr lang="en-US" sz="1400" dirty="0" smtClean="0"/>
              <a:t>(Warnock, et al., 2010)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297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 Clinical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723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Being with and relating to others while honoring their voice &amp; lived experience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Bearing Witness:</a:t>
            </a:r>
          </a:p>
          <a:p>
            <a:pPr marL="596646" indent="-514350">
              <a:buAutoNum type="arabicPeriod"/>
            </a:pPr>
            <a:r>
              <a:rPr lang="en-US" sz="2800" dirty="0" smtClean="0"/>
              <a:t>Recognize individuality</a:t>
            </a:r>
            <a:endParaRPr lang="en-US" sz="2400" dirty="0" smtClean="0"/>
          </a:p>
          <a:p>
            <a:pPr marL="596646" indent="-514350">
              <a:buAutoNum type="arabicPeriod"/>
            </a:pPr>
            <a:r>
              <a:rPr lang="en-US" sz="2800" dirty="0" smtClean="0"/>
              <a:t>Understand life prior to illness</a:t>
            </a:r>
            <a:endParaRPr lang="en-US" sz="2400" dirty="0" smtClean="0"/>
          </a:p>
          <a:p>
            <a:pPr marL="596646" indent="-514350">
              <a:buAutoNum type="arabicPeriod"/>
            </a:pPr>
            <a:r>
              <a:rPr lang="en-US" sz="2800" dirty="0" smtClean="0"/>
              <a:t>Refocus beyond medical information</a:t>
            </a:r>
            <a:endParaRPr lang="en-US" sz="24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1800" dirty="0" smtClean="0"/>
              <a:t>Kendall, 2007; Hess, 2003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555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Recognize Individuality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309533"/>
          </a:xfrm>
        </p:spPr>
        <p:txBody>
          <a:bodyPr>
            <a:noAutofit/>
          </a:bodyPr>
          <a:lstStyle/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n-US" dirty="0" smtClean="0"/>
              <a:t>Deconstruction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2800" dirty="0" smtClean="0"/>
              <a:t>Active listening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2800" dirty="0" smtClean="0"/>
              <a:t>Use adjectives to describe patient uniqueness to others</a:t>
            </a: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r>
              <a:rPr lang="en-US" dirty="0" smtClean="0">
                <a:solidFill>
                  <a:schemeClr val="accent1"/>
                </a:solidFill>
              </a:rPr>
              <a:t>Your Role: </a:t>
            </a:r>
            <a:endParaRPr lang="en-US" dirty="0" smtClean="0"/>
          </a:p>
          <a:p>
            <a:r>
              <a:rPr lang="en-US" sz="2800" dirty="0" smtClean="0"/>
              <a:t>Listen for vulnerabilities/uniqueness</a:t>
            </a:r>
          </a:p>
          <a:p>
            <a:r>
              <a:rPr lang="en-US" sz="2800" dirty="0"/>
              <a:t>Identify story structure</a:t>
            </a:r>
          </a:p>
          <a:p>
            <a:pPr lvl="1"/>
            <a:r>
              <a:rPr lang="en-US" dirty="0"/>
              <a:t>Who are the main people involved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7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Individuality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3733" y="1600200"/>
            <a:ext cx="3412066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“</a:t>
            </a:r>
            <a:r>
              <a:rPr lang="en-GB" dirty="0"/>
              <a:t>Tell me about times when you aren’t thinking about illness/your loved one’s disease.”</a:t>
            </a:r>
            <a:endParaRPr lang="en-US" dirty="0"/>
          </a:p>
          <a:p>
            <a:r>
              <a:rPr lang="en-GB" dirty="0" smtClean="0"/>
              <a:t>“</a:t>
            </a:r>
            <a:r>
              <a:rPr lang="en-GB" dirty="0"/>
              <a:t>How would you describe this illness/the shared experience of illness?</a:t>
            </a:r>
            <a:r>
              <a:rPr lang="en-GB" dirty="0" smtClean="0"/>
              <a:t>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“</a:t>
            </a:r>
            <a:r>
              <a:rPr lang="en-GB" dirty="0"/>
              <a:t>Is there anything else that could explain your/his/her illness?”</a:t>
            </a:r>
            <a:endParaRPr lang="en-US" dirty="0"/>
          </a:p>
          <a:p>
            <a:r>
              <a:rPr lang="en-GB" dirty="0" smtClean="0"/>
              <a:t>“</a:t>
            </a:r>
            <a:r>
              <a:rPr lang="en-GB" dirty="0"/>
              <a:t>I’m wondering if there is more to this than meets the eye.”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Who else is involved in your/his/her illness?”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9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08000"/>
            <a:ext cx="749808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Understand Life Prior to Illness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020" y="1219200"/>
            <a:ext cx="7498080" cy="5219699"/>
          </a:xfrm>
        </p:spPr>
        <p:txBody>
          <a:bodyPr>
            <a:normAutofit fontScale="77500" lnSpcReduction="20000"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sz="2400" dirty="0" smtClean="0"/>
          </a:p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n-US" sz="3600" dirty="0" smtClean="0"/>
              <a:t>Externalization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3600" dirty="0" smtClean="0"/>
              <a:t>Solicit/employ information</a:t>
            </a:r>
          </a:p>
          <a:p>
            <a:pPr lvl="1"/>
            <a:r>
              <a:rPr lang="en-US" sz="3600" dirty="0" smtClean="0"/>
              <a:t>Encourage reflection</a:t>
            </a:r>
          </a:p>
          <a:p>
            <a:pPr lvl="1"/>
            <a:r>
              <a:rPr lang="en-US" sz="3600" dirty="0" smtClean="0"/>
              <a:t>Incorporate psychosocial history in diagnostic assessment</a:t>
            </a: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endParaRPr lang="en-US" sz="3600" dirty="0" smtClean="0">
              <a:solidFill>
                <a:schemeClr val="accent1"/>
              </a:solidFill>
            </a:endParaRP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Your Role:</a:t>
            </a:r>
            <a:endParaRPr lang="en-US" sz="36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3600" dirty="0" smtClean="0"/>
              <a:t>Encourage sharing to identify and address feelings</a:t>
            </a:r>
          </a:p>
          <a:p>
            <a:r>
              <a:rPr lang="en-US" sz="3600" dirty="0"/>
              <a:t>Adopt multiple perspectives</a:t>
            </a:r>
          </a:p>
          <a:p>
            <a:pPr lvl="1"/>
            <a:r>
              <a:rPr lang="en-US" sz="3600" dirty="0"/>
              <a:t>What are the relationships between the people involved</a:t>
            </a:r>
            <a:r>
              <a:rPr lang="en-US" sz="3600" dirty="0" smtClean="0"/>
              <a:t>?</a:t>
            </a:r>
          </a:p>
          <a:p>
            <a:endParaRPr lang="en-US" sz="2400" dirty="0" smtClean="0"/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5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1338</Words>
  <Application>Microsoft Macintosh PowerPoint</Application>
  <PresentationFormat>On-screen Show (4:3)</PresentationFormat>
  <Paragraphs>213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</vt:lpstr>
      <vt:lpstr>COMFORT*</vt:lpstr>
      <vt:lpstr>Objectives</vt:lpstr>
      <vt:lpstr>Task Communication</vt:lpstr>
      <vt:lpstr>Relational Communication</vt:lpstr>
      <vt:lpstr>Narrative Clinical Practice</vt:lpstr>
      <vt:lpstr>Recognize Individuality</vt:lpstr>
      <vt:lpstr>Recognizing Individuality</vt:lpstr>
      <vt:lpstr>Understand Life Prior to Illness </vt:lpstr>
      <vt:lpstr>Understanding life prior to illness</vt:lpstr>
      <vt:lpstr>Go Beyond Medical Facts</vt:lpstr>
      <vt:lpstr>Going beyond medical facts</vt:lpstr>
      <vt:lpstr>Person-Centered Messages (PCM)*</vt:lpstr>
      <vt:lpstr>Practicing Person-Centered Messages</vt:lpstr>
      <vt:lpstr>Person-centered messages</vt:lpstr>
      <vt:lpstr>Examining person-centered messages</vt:lpstr>
      <vt:lpstr>When sharing bad news…</vt:lpstr>
      <vt:lpstr>When communication  impairments are present </vt:lpstr>
      <vt:lpstr>Team Clinical Narrative Practice</vt:lpstr>
      <vt:lpstr> </vt:lpstr>
    </vt:vector>
  </TitlesOfParts>
  <Company>Markey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Keys</dc:creator>
  <cp:lastModifiedBy>Elaine Wittenberg-Lyles</cp:lastModifiedBy>
  <cp:revision>21</cp:revision>
  <dcterms:created xsi:type="dcterms:W3CDTF">2012-08-20T14:45:02Z</dcterms:created>
  <dcterms:modified xsi:type="dcterms:W3CDTF">2012-11-19T17:48:42Z</dcterms:modified>
</cp:coreProperties>
</file>