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" ContentType="image/tiff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258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84" r:id="rId17"/>
    <p:sldId id="285" r:id="rId18"/>
    <p:sldId id="275" r:id="rId19"/>
    <p:sldId id="276" r:id="rId20"/>
    <p:sldId id="277" r:id="rId21"/>
    <p:sldId id="278" r:id="rId22"/>
    <p:sldId id="279" r:id="rId23"/>
    <p:sldId id="280" r:id="rId24"/>
    <p:sldId id="260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DD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30" d="100"/>
          <a:sy n="130" d="100"/>
        </p:scale>
        <p:origin x="-112" y="-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0DC9A0-69BC-B943-8203-58271182DDB9}" type="datetimeFigureOut">
              <a:rPr lang="en-US" smtClean="0"/>
              <a:t>11/19/12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47CC2E-6654-8643-B927-922DFB1EBF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9201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Red indicates what this session will</a:t>
            </a:r>
            <a:r>
              <a:rPr lang="en-US" baseline="0" dirty="0" smtClean="0"/>
              <a:t> highlight as they are entry level communication skills for hospice and palliative care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BB86D-7845-FF4C-AF9E-191EABFF916E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41521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BB86D-7845-FF4C-AF9E-191EABFF916E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BB86D-7845-FF4C-AF9E-191EABFF916E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want to begin</a:t>
            </a:r>
            <a:r>
              <a:rPr lang="en-US" baseline="0" dirty="0" smtClean="0"/>
              <a:t> by sharing two ideas that are essential to patients and families facing serious, chronic, and terminal illness.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You are in possession of unique information---and communicating a patient’s status and options for care can comfort as well as empower a patient/family. This is called orientation.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Secondly, committing the communication time and effort to share opportunities for treatment and care supports a patient/family in their illness journey. This clinical communication practice will create a trusting connection between the clinician and patient.  #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BB86D-7845-FF4C-AF9E-191EABFF916E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BB86D-7845-FF4C-AF9E-191EABFF916E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BB86D-7845-FF4C-AF9E-191EABFF916E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BB86D-7845-FF4C-AF9E-191EABFF916E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BB86D-7845-FF4C-AF9E-191EABFF916E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C956A2-BFA9-0B43-837A-C833E3254537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BB86D-7845-FF4C-AF9E-191EABFF916E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BB86D-7845-FF4C-AF9E-191EABFF916E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FCF1B-D9BF-1B46-9F62-88C0C45708AB}" type="datetimeFigureOut">
              <a:rPr lang="en-US" smtClean="0"/>
              <a:t>11/19/12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92926-8674-964D-A836-601BD1908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0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FCF1B-D9BF-1B46-9F62-88C0C45708AB}" type="datetimeFigureOut">
              <a:rPr lang="en-US" smtClean="0"/>
              <a:t>11/19/12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92926-8674-964D-A836-601BD1908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614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FCF1B-D9BF-1B46-9F62-88C0C45708AB}" type="datetimeFigureOut">
              <a:rPr lang="en-US" smtClean="0"/>
              <a:t>11/19/12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92926-8674-964D-A836-601BD1908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681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FCF1B-D9BF-1B46-9F62-88C0C45708AB}" type="datetimeFigureOut">
              <a:rPr lang="en-US" smtClean="0"/>
              <a:t>11/19/12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92926-8674-964D-A836-601BD1908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371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FCF1B-D9BF-1B46-9F62-88C0C45708AB}" type="datetimeFigureOut">
              <a:rPr lang="en-US" smtClean="0"/>
              <a:t>11/19/12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92926-8674-964D-A836-601BD1908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878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FCF1B-D9BF-1B46-9F62-88C0C45708AB}" type="datetimeFigureOut">
              <a:rPr lang="en-US" smtClean="0"/>
              <a:t>11/19/12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92926-8674-964D-A836-601BD1908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724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FCF1B-D9BF-1B46-9F62-88C0C45708AB}" type="datetimeFigureOut">
              <a:rPr lang="en-US" smtClean="0"/>
              <a:t>11/19/12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92926-8674-964D-A836-601BD1908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243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FCF1B-D9BF-1B46-9F62-88C0C45708AB}" type="datetimeFigureOut">
              <a:rPr lang="en-US" smtClean="0"/>
              <a:t>11/19/12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92926-8674-964D-A836-601BD1908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878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FCF1B-D9BF-1B46-9F62-88C0C45708AB}" type="datetimeFigureOut">
              <a:rPr lang="en-US" smtClean="0"/>
              <a:t>11/19/12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92926-8674-964D-A836-601BD1908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918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FCF1B-D9BF-1B46-9F62-88C0C45708AB}" type="datetimeFigureOut">
              <a:rPr lang="en-US" smtClean="0"/>
              <a:t>11/19/12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92926-8674-964D-A836-601BD1908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202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FCF1B-D9BF-1B46-9F62-88C0C45708AB}" type="datetimeFigureOut">
              <a:rPr lang="en-US" smtClean="0"/>
              <a:t>11/19/12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92926-8674-964D-A836-601BD1908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137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EFCF1B-D9BF-1B46-9F62-88C0C45708AB}" type="datetimeFigureOut">
              <a:rPr lang="en-US" smtClean="0"/>
              <a:t>11/19/12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F92926-8674-964D-A836-601BD1908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41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"/><Relationship Id="rId3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ti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ti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ti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ti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t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ti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ti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ti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t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t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t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t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075455" y="4875023"/>
            <a:ext cx="5544868" cy="1143000"/>
          </a:xfrm>
        </p:spPr>
        <p:txBody>
          <a:bodyPr>
            <a:norm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Arial Narrow Bold"/>
                <a:cs typeface="Arial Narrow Bold"/>
              </a:rPr>
              <a:t> 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 Narrow Bold"/>
              <a:cs typeface="Arial Narrow Bold"/>
            </a:endParaRPr>
          </a:p>
        </p:txBody>
      </p:sp>
    </p:spTree>
    <p:extLst>
      <p:ext uri="{BB962C8B-B14F-4D97-AF65-F5344CB8AC3E}">
        <p14:creationId xmlns:p14="http://schemas.microsoft.com/office/powerpoint/2010/main" val="7972117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</a:t>
            </a:r>
            <a:r>
              <a:rPr lang="en-US" dirty="0" smtClean="0"/>
              <a:t>ebrief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7300" y="1600200"/>
            <a:ext cx="7429500" cy="4178299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dirty="0" smtClean="0"/>
              <a:t>Indicators of low health literacy include income, education, &amp; age</a:t>
            </a:r>
          </a:p>
          <a:p>
            <a:pPr lvl="1"/>
            <a:r>
              <a:rPr lang="en-US" dirty="0" smtClean="0"/>
              <a:t>Adults 65+</a:t>
            </a:r>
          </a:p>
          <a:p>
            <a:pPr lvl="1"/>
            <a:r>
              <a:rPr lang="en-US" dirty="0" smtClean="0"/>
              <a:t>Non-whites</a:t>
            </a:r>
          </a:p>
          <a:p>
            <a:pPr lvl="1"/>
            <a:r>
              <a:rPr lang="en-US" dirty="0" smtClean="0"/>
              <a:t>Less than high school degree</a:t>
            </a:r>
          </a:p>
          <a:p>
            <a:pPr lvl="1"/>
            <a:r>
              <a:rPr lang="en-US" dirty="0" smtClean="0"/>
              <a:t>At or below poverty</a:t>
            </a:r>
          </a:p>
          <a:p>
            <a:pPr lvl="1"/>
            <a:r>
              <a:rPr lang="en-US" dirty="0" smtClean="0"/>
              <a:t>Non native/non English speakers</a:t>
            </a:r>
          </a:p>
          <a:p>
            <a:endParaRPr lang="en-US" dirty="0" smtClean="0"/>
          </a:p>
          <a:p>
            <a:r>
              <a:rPr lang="en-US" dirty="0" smtClean="0"/>
              <a:t>ALL PATIENTS AND FAMILIES FACING SERIOUS ILLNESS HAVE LOW HEALTH LITERACY!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41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Voice of the </a:t>
            </a:r>
            <a:r>
              <a:rPr lang="en-US" dirty="0" err="1" smtClean="0"/>
              <a:t>Lifeworld</a:t>
            </a:r>
            <a:r>
              <a:rPr lang="en-US" dirty="0" smtClean="0"/>
              <a:t> </a:t>
            </a:r>
            <a:r>
              <a:rPr lang="en-US" sz="1400" dirty="0" smtClean="0"/>
              <a:t>(</a:t>
            </a:r>
            <a:r>
              <a:rPr lang="en-US" sz="1400" dirty="0" err="1" smtClean="0"/>
              <a:t>Habermas</a:t>
            </a:r>
            <a:r>
              <a:rPr lang="en-US" sz="1400" dirty="0" smtClean="0"/>
              <a:t>, 1987)</a:t>
            </a:r>
            <a:endParaRPr lang="en-US" sz="1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17638"/>
            <a:ext cx="7498080" cy="48006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Voice of the </a:t>
            </a:r>
            <a:r>
              <a:rPr lang="en-US" dirty="0" err="1" smtClean="0"/>
              <a:t>Lifeworld</a:t>
            </a:r>
            <a:r>
              <a:rPr lang="en-US" dirty="0" smtClean="0"/>
              <a:t> (patient/family) </a:t>
            </a:r>
          </a:p>
          <a:p>
            <a:pPr lvl="1"/>
            <a:r>
              <a:rPr lang="en-US" dirty="0" smtClean="0"/>
              <a:t>Understand health within context of daily life</a:t>
            </a:r>
          </a:p>
          <a:p>
            <a:pPr marL="365760" lvl="1" indent="-283464">
              <a:spcBef>
                <a:spcPts val="600"/>
              </a:spcBef>
              <a:buSzPct val="80000"/>
              <a:buNone/>
            </a:pPr>
            <a:r>
              <a:rPr lang="en-US" sz="3200" dirty="0" smtClean="0"/>
              <a:t>Versus voice of medicine</a:t>
            </a:r>
          </a:p>
          <a:p>
            <a:pPr lvl="1"/>
            <a:r>
              <a:rPr lang="en-US" dirty="0" smtClean="0"/>
              <a:t>Feelings vs. empirical data</a:t>
            </a:r>
          </a:p>
          <a:p>
            <a:pPr lvl="1"/>
            <a:r>
              <a:rPr lang="en-US" dirty="0" smtClean="0"/>
              <a:t>Global illness impact vs. segments of poor health impact</a:t>
            </a:r>
          </a:p>
          <a:p>
            <a:pPr marL="457200" lvl="1" indent="0"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Clinicians can bridge this divide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5106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Prompts to illicit feedback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Picture 4" descr="Screen shot 2012-08-19 at 1.31.5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262" y="2006600"/>
            <a:ext cx="7709238" cy="3480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987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Communication Accommodation </a:t>
            </a:r>
            <a:r>
              <a:rPr lang="en-US" sz="1600" dirty="0" smtClean="0"/>
              <a:t>(Giles, 2008)</a:t>
            </a:r>
            <a:endParaRPr lang="en-US" sz="1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03300" y="1600201"/>
            <a:ext cx="7683500" cy="42545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Think of patients and families as:</a:t>
            </a:r>
          </a:p>
          <a:p>
            <a:pPr lvl="1"/>
            <a:r>
              <a:rPr lang="en-US" dirty="0" smtClean="0"/>
              <a:t>Culturally specific</a:t>
            </a:r>
          </a:p>
          <a:p>
            <a:pPr lvl="1"/>
            <a:r>
              <a:rPr lang="en-US" dirty="0" smtClean="0"/>
              <a:t>Facing health literacy challenges</a:t>
            </a:r>
          </a:p>
          <a:p>
            <a:pPr>
              <a:buNone/>
            </a:pPr>
            <a:r>
              <a:rPr lang="en-US" dirty="0" smtClean="0"/>
              <a:t>Accommodation assumes that:</a:t>
            </a:r>
          </a:p>
          <a:p>
            <a:pPr lvl="1"/>
            <a:r>
              <a:rPr lang="en-US" dirty="0" smtClean="0"/>
              <a:t>People communicate in similar/dissimilar ways</a:t>
            </a:r>
          </a:p>
          <a:p>
            <a:pPr lvl="1"/>
            <a:r>
              <a:rPr lang="en-US" dirty="0" smtClean="0"/>
              <a:t>Your behavior influences the perceptions of others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18779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731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Accommodation in Clinical Practice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206500" y="1600201"/>
            <a:ext cx="7480300" cy="41402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3 Communication Practices:</a:t>
            </a:r>
          </a:p>
          <a:p>
            <a:pPr marL="596646" indent="-514350">
              <a:buFont typeface="+mj-lt"/>
              <a:buAutoNum type="arabicPeriod"/>
            </a:pPr>
            <a:r>
              <a:rPr lang="en-US" b="1" dirty="0" smtClean="0"/>
              <a:t>Convergence </a:t>
            </a:r>
          </a:p>
          <a:p>
            <a:pPr marL="870966" lvl="1" indent="-514350"/>
            <a:r>
              <a:rPr lang="en-US" dirty="0" smtClean="0"/>
              <a:t>adapt/align </a:t>
            </a:r>
          </a:p>
          <a:p>
            <a:pPr marL="596646" indent="-514350">
              <a:buFont typeface="+mj-lt"/>
              <a:buAutoNum type="arabicPeriod"/>
            </a:pPr>
            <a:r>
              <a:rPr lang="en-US" b="1" dirty="0" smtClean="0"/>
              <a:t>Divergence</a:t>
            </a:r>
          </a:p>
          <a:p>
            <a:pPr marL="870966" lvl="1" indent="-514350"/>
            <a:r>
              <a:rPr lang="en-US" dirty="0" smtClean="0"/>
              <a:t>increase differences</a:t>
            </a:r>
          </a:p>
          <a:p>
            <a:pPr marL="596646" indent="-514350">
              <a:buFont typeface="+mj-lt"/>
              <a:buAutoNum type="arabicPeriod"/>
            </a:pPr>
            <a:r>
              <a:rPr lang="en-US" b="1" dirty="0" smtClean="0"/>
              <a:t>Overaccommodation</a:t>
            </a:r>
            <a:r>
              <a:rPr lang="en-US" dirty="0" smtClean="0"/>
              <a:t> </a:t>
            </a:r>
          </a:p>
          <a:p>
            <a:pPr marL="870966" lvl="1" indent="-514350"/>
            <a:r>
              <a:rPr lang="en-US" dirty="0" smtClean="0"/>
              <a:t>over-regulating, modifying, responding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29356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4261394"/>
              </p:ext>
            </p:extLst>
          </p:nvPr>
        </p:nvGraphicFramePr>
        <p:xfrm>
          <a:off x="1617663" y="419100"/>
          <a:ext cx="7043474" cy="59435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1737"/>
                <a:gridCol w="3521737"/>
              </a:tblGrid>
              <a:tr h="326390">
                <a:tc>
                  <a:txBody>
                    <a:bodyPr/>
                    <a:lstStyle/>
                    <a:p>
                      <a:r>
                        <a:rPr lang="en-US" dirty="0" smtClean="0"/>
                        <a:t>Need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Intervention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Message Accommodation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/>
                        <a:buChar char="•"/>
                      </a:pPr>
                      <a:r>
                        <a:rPr lang="en-US" dirty="0" smtClean="0"/>
                        <a:t>Living Room language</a:t>
                      </a: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en-US" dirty="0" smtClean="0"/>
                        <a:t>Repetition</a:t>
                      </a: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en-US" dirty="0" smtClean="0"/>
                        <a:t>Appropriately gauged examples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Improving Patient/Family Education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/>
                        <a:buChar char="•"/>
                      </a:pPr>
                      <a:r>
                        <a:rPr lang="en-US" dirty="0" smtClean="0"/>
                        <a:t>Question</a:t>
                      </a: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en-US" dirty="0" smtClean="0"/>
                        <a:t>Co-demonstrations</a:t>
                      </a: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en-US" dirty="0" smtClean="0"/>
                        <a:t>Return demonstrations</a:t>
                      </a: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en-US" dirty="0" smtClean="0"/>
                        <a:t>Patient/family teaches nurse</a:t>
                      </a: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en-US" dirty="0" smtClean="0"/>
                        <a:t>Images</a:t>
                      </a: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en-US" dirty="0" smtClean="0"/>
                        <a:t>Watch video recording together</a:t>
                      </a: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en-US" dirty="0" smtClean="0"/>
                        <a:t>Send</a:t>
                      </a:r>
                      <a:r>
                        <a:rPr lang="en-US" baseline="0" dirty="0" smtClean="0"/>
                        <a:t> video recording home</a:t>
                      </a: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en-US" baseline="0" dirty="0" smtClean="0"/>
                        <a:t>Audio record your meeting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Support needed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/>
                        <a:buChar char="•"/>
                      </a:pPr>
                      <a:r>
                        <a:rPr lang="en-US" dirty="0" smtClean="0"/>
                        <a:t>Interpreter</a:t>
                      </a: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en-US" dirty="0" smtClean="0"/>
                        <a:t>Chaplain</a:t>
                      </a: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en-US" dirty="0" smtClean="0"/>
                        <a:t>Social worker</a:t>
                      </a: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en-US" dirty="0" smtClean="0"/>
                        <a:t>Psychologist</a:t>
                      </a: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en-US" dirty="0" smtClean="0"/>
                        <a:t>Organ donor coordinator</a:t>
                      </a: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en-US" dirty="0" smtClean="0"/>
                        <a:t>Billing specialist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Message processing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/>
                        <a:buChar char="•"/>
                      </a:pPr>
                      <a:r>
                        <a:rPr lang="en-US" dirty="0" smtClean="0"/>
                        <a:t>Teach back</a:t>
                      </a: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en-US" dirty="0" smtClean="0"/>
                        <a:t>Printed material clarity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76972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Communication Impairment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11582" y="1600201"/>
            <a:ext cx="7775217" cy="4452558"/>
          </a:xfrm>
        </p:spPr>
        <p:txBody>
          <a:bodyPr>
            <a:normAutofit/>
          </a:bodyPr>
          <a:lstStyle/>
          <a:p>
            <a:r>
              <a:rPr lang="en-US" dirty="0"/>
              <a:t>Substantial percentage of acutely and terminally ill patients face</a:t>
            </a:r>
            <a:r>
              <a:rPr lang="en-US" sz="1600" dirty="0"/>
              <a:t>: </a:t>
            </a:r>
            <a:endParaRPr lang="en-US" sz="1600" dirty="0" smtClean="0"/>
          </a:p>
          <a:p>
            <a:pPr lvl="1"/>
            <a:r>
              <a:rPr lang="en-US" dirty="0" smtClean="0"/>
              <a:t>Motor </a:t>
            </a:r>
            <a:r>
              <a:rPr lang="en-US" dirty="0"/>
              <a:t>compromise</a:t>
            </a:r>
          </a:p>
          <a:p>
            <a:pPr lvl="1"/>
            <a:r>
              <a:rPr lang="en-US" dirty="0"/>
              <a:t>Neurological compromise</a:t>
            </a:r>
          </a:p>
          <a:p>
            <a:pPr lvl="1"/>
            <a:r>
              <a:rPr lang="en-US" dirty="0"/>
              <a:t>Weakening</a:t>
            </a:r>
          </a:p>
          <a:p>
            <a:pPr lvl="1"/>
            <a:r>
              <a:rPr lang="en-US" dirty="0"/>
              <a:t>Aphasia</a:t>
            </a:r>
          </a:p>
          <a:p>
            <a:pPr lvl="1"/>
            <a:r>
              <a:rPr lang="en-US" dirty="0"/>
              <a:t>Delirium</a:t>
            </a:r>
          </a:p>
          <a:p>
            <a:pPr lvl="1"/>
            <a:r>
              <a:rPr lang="en-US" dirty="0"/>
              <a:t>Confusion</a:t>
            </a:r>
          </a:p>
          <a:p>
            <a:pPr marL="0" indent="0" algn="r">
              <a:buNone/>
            </a:pPr>
            <a:r>
              <a:rPr lang="en-US" sz="1600" dirty="0"/>
              <a:t>(Lambert, 2012; Salt and Robertson, 1998</a:t>
            </a:r>
            <a:r>
              <a:rPr lang="en-US" sz="1600" dirty="0" smtClean="0"/>
              <a:t>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5506003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 </a:t>
            </a:r>
            <a:r>
              <a:rPr lang="en-US" dirty="0"/>
              <a:t>Impairment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1526" y="1600200"/>
            <a:ext cx="7355274" cy="4380867"/>
          </a:xfrm>
        </p:spPr>
        <p:txBody>
          <a:bodyPr>
            <a:normAutofit/>
          </a:bodyPr>
          <a:lstStyle/>
          <a:p>
            <a:r>
              <a:rPr lang="en-US" u="sng" dirty="0"/>
              <a:t>Treatments to be addressed </a:t>
            </a:r>
            <a:r>
              <a:rPr lang="en-US" dirty="0"/>
              <a:t>: Resuscitation, Ventilation, Non oral feeding, Artificial hydration, Narcotic pain control, Dialysis, Modified diets</a:t>
            </a:r>
          </a:p>
          <a:p>
            <a:r>
              <a:rPr lang="en-US" u="sng" dirty="0" smtClean="0"/>
              <a:t>Approach</a:t>
            </a:r>
            <a:r>
              <a:rPr lang="en-US" dirty="0" smtClean="0"/>
              <a:t>: </a:t>
            </a:r>
          </a:p>
          <a:p>
            <a:pPr lvl="1"/>
            <a:r>
              <a:rPr lang="en-US" dirty="0" smtClean="0"/>
              <a:t>Print </a:t>
            </a:r>
            <a:r>
              <a:rPr lang="en-US" dirty="0"/>
              <a:t>Material, Video, and </a:t>
            </a:r>
            <a:r>
              <a:rPr lang="en-US" dirty="0" smtClean="0"/>
              <a:t>Combination </a:t>
            </a:r>
            <a:endParaRPr lang="en-US" dirty="0" smtClean="0"/>
          </a:p>
          <a:p>
            <a:pPr lvl="1"/>
            <a:r>
              <a:rPr lang="en-US" dirty="0" smtClean="0"/>
              <a:t>Speech </a:t>
            </a:r>
            <a:r>
              <a:rPr lang="en-US" dirty="0"/>
              <a:t>Language Pathologist and Occupational Therapist </a:t>
            </a:r>
            <a:r>
              <a:rPr lang="en-US" dirty="0" smtClean="0"/>
              <a:t>consults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26668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Cultural Considerations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77900" y="1600200"/>
            <a:ext cx="78994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Two tenets (culture &amp; power):</a:t>
            </a:r>
          </a:p>
          <a:p>
            <a:pPr marL="596646" indent="-514350">
              <a:buFont typeface="+mj-lt"/>
              <a:buAutoNum type="arabicPeriod"/>
            </a:pPr>
            <a:r>
              <a:rPr lang="en-US" dirty="0" smtClean="0"/>
              <a:t>Culture pervades/invades human behavior</a:t>
            </a:r>
          </a:p>
          <a:p>
            <a:pPr marL="870966" lvl="1" indent="-514350"/>
            <a:r>
              <a:rPr lang="en-US" dirty="0" smtClean="0"/>
              <a:t>Impacts communication, family structure/involvement, health care decision-making</a:t>
            </a:r>
          </a:p>
          <a:p>
            <a:pPr marL="596646" indent="-514350">
              <a:buFont typeface="+mj-lt"/>
              <a:buAutoNum type="arabicPeriod"/>
            </a:pPr>
            <a:r>
              <a:rPr lang="en-US" dirty="0" smtClean="0"/>
              <a:t>Hierarchical structure</a:t>
            </a:r>
          </a:p>
          <a:p>
            <a:pPr marL="870966" lvl="1" indent="-514350"/>
            <a:r>
              <a:rPr lang="en-US" dirty="0" smtClean="0"/>
              <a:t>Social power </a:t>
            </a:r>
          </a:p>
          <a:p>
            <a:pPr marL="870966" lvl="1" indent="-514350"/>
            <a:r>
              <a:rPr lang="en-US" dirty="0" smtClean="0"/>
              <a:t>Combined with meaning</a:t>
            </a:r>
          </a:p>
          <a:p>
            <a:pPr marL="870966" lvl="1" indent="-514350"/>
            <a:r>
              <a:rPr lang="en-US" dirty="0" smtClean="0"/>
              <a:t>Guides communication and decisions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10056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Cultural Humility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282700" y="1587500"/>
            <a:ext cx="7404100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Shift focus from:</a:t>
            </a:r>
          </a:p>
          <a:p>
            <a:r>
              <a:rPr lang="en-US" dirty="0" smtClean="0"/>
              <a:t>Cultural competency </a:t>
            </a:r>
          </a:p>
          <a:p>
            <a:pPr lvl="1"/>
            <a:r>
              <a:rPr lang="en-US" dirty="0" smtClean="0"/>
              <a:t>Identify differences</a:t>
            </a:r>
          </a:p>
          <a:p>
            <a:pPr lvl="2"/>
            <a:r>
              <a:rPr lang="en-US" dirty="0" smtClean="0"/>
              <a:t>Cultural/religious groups</a:t>
            </a:r>
          </a:p>
          <a:p>
            <a:pPr lvl="2"/>
            <a:r>
              <a:rPr lang="en-US" dirty="0" smtClean="0"/>
              <a:t>Death-related beliefs, practices, rituals </a:t>
            </a:r>
          </a:p>
          <a:p>
            <a:r>
              <a:rPr lang="en-US" dirty="0" smtClean="0"/>
              <a:t>Shared understanding</a:t>
            </a:r>
          </a:p>
          <a:p>
            <a:pPr lvl="1"/>
            <a:r>
              <a:rPr lang="en-US" dirty="0" smtClean="0"/>
              <a:t>Value patient/family experience</a:t>
            </a:r>
          </a:p>
          <a:p>
            <a:pPr lvl="2"/>
            <a:r>
              <a:rPr lang="en-US" dirty="0" smtClean="0"/>
              <a:t>Time</a:t>
            </a:r>
          </a:p>
          <a:p>
            <a:pPr lvl="2"/>
            <a:r>
              <a:rPr lang="en-US" dirty="0" smtClean="0"/>
              <a:t>Communication</a:t>
            </a:r>
          </a:p>
          <a:p>
            <a:pPr lvl="2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7856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COMFORT*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799"/>
            <a:ext cx="7498080" cy="473320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 smtClean="0">
                <a:solidFill>
                  <a:srgbClr val="000000"/>
                </a:solidFill>
              </a:rPr>
              <a:t>Communication </a:t>
            </a:r>
            <a:r>
              <a:rPr lang="en-US" dirty="0">
                <a:solidFill>
                  <a:srgbClr val="000000"/>
                </a:solidFill>
              </a:rPr>
              <a:t>(</a:t>
            </a:r>
            <a:r>
              <a:rPr lang="en-US" dirty="0" smtClean="0">
                <a:solidFill>
                  <a:srgbClr val="000000"/>
                </a:solidFill>
              </a:rPr>
              <a:t>narrative) </a:t>
            </a:r>
            <a:endParaRPr lang="en-US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FF0000"/>
                </a:solidFill>
              </a:rPr>
              <a:t>Orientation and opportunity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Mindful presence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Family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Openings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 smtClean="0"/>
              <a:t>Relating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 smtClean="0"/>
              <a:t>Team</a:t>
            </a:r>
            <a:endParaRPr lang="en-US" dirty="0"/>
          </a:p>
        </p:txBody>
      </p:sp>
      <p:sp>
        <p:nvSpPr>
          <p:cNvPr id="24580" name="TextBox 3"/>
          <p:cNvSpPr txBox="1">
            <a:spLocks noChangeArrowheads="1"/>
          </p:cNvSpPr>
          <p:nvPr/>
        </p:nvSpPr>
        <p:spPr bwMode="auto">
          <a:xfrm>
            <a:off x="1840139" y="5442343"/>
            <a:ext cx="675141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News Gothic MT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News Gothic MT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News Gothic MT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News Gothic MT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News Gothic MT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charset="0"/>
                <a:ea typeface="ＭＳ Ｐゴシック" charset="0"/>
              </a:defRPr>
            </a:lvl9pPr>
          </a:lstStyle>
          <a:p>
            <a:r>
              <a:rPr lang="en-US" sz="1400" dirty="0" smtClean="0">
                <a:latin typeface="+mn-lt"/>
              </a:rPr>
              <a:t>* Wittenberg-Lyles, E., Goldsmith, J., Ferrell, B., &amp; Ragan, S. (2012). </a:t>
            </a:r>
            <a:r>
              <a:rPr lang="en-US" sz="1400" i="1" dirty="0" smtClean="0">
                <a:latin typeface="+mn-lt"/>
              </a:rPr>
              <a:t>Communication and palliative nursing</a:t>
            </a:r>
            <a:r>
              <a:rPr lang="en-US" sz="1400" dirty="0" smtClean="0">
                <a:latin typeface="+mn-lt"/>
              </a:rPr>
              <a:t>. New York: Oxford.</a:t>
            </a:r>
            <a:endParaRPr lang="en-US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557410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Cultural Humility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5200" y="1600200"/>
            <a:ext cx="7721600" cy="4525963"/>
          </a:xfrm>
        </p:spPr>
        <p:txBody>
          <a:bodyPr/>
          <a:lstStyle/>
          <a:p>
            <a:pPr marL="0">
              <a:buNone/>
            </a:pPr>
            <a:r>
              <a:rPr lang="en-US" dirty="0" smtClean="0"/>
              <a:t>Clean slate for each patient/family member despite cultural orientation</a:t>
            </a:r>
          </a:p>
          <a:p>
            <a:r>
              <a:rPr lang="en-US" dirty="0" smtClean="0"/>
              <a:t>Ongoing active process involving:</a:t>
            </a:r>
          </a:p>
          <a:p>
            <a:pPr lvl="1"/>
            <a:r>
              <a:rPr lang="en-US" dirty="0" smtClean="0"/>
              <a:t>Mindful respect</a:t>
            </a:r>
          </a:p>
          <a:p>
            <a:pPr lvl="1"/>
            <a:r>
              <a:rPr lang="en-US" dirty="0" smtClean="0"/>
              <a:t>Reflection on practice and interactions</a:t>
            </a:r>
          </a:p>
          <a:p>
            <a:pPr lvl="1"/>
            <a:r>
              <a:rPr lang="en-US" dirty="0" smtClean="0"/>
              <a:t>Flexibility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894768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Practicing Cultural Humility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8400" y="1600201"/>
            <a:ext cx="7518400" cy="4038600"/>
          </a:xfrm>
        </p:spPr>
        <p:txBody>
          <a:bodyPr/>
          <a:lstStyle/>
          <a:p>
            <a:r>
              <a:rPr lang="en-US" dirty="0" smtClean="0"/>
              <a:t>“Where were you born and raised?”</a:t>
            </a:r>
          </a:p>
          <a:p>
            <a:r>
              <a:rPr lang="en-US" dirty="0" smtClean="0"/>
              <a:t>“What language do you prefer to speak?”</a:t>
            </a:r>
          </a:p>
          <a:p>
            <a:r>
              <a:rPr lang="en-US" dirty="0" smtClean="0"/>
              <a:t>“Do you have a preference for a male or female caregiver?”</a:t>
            </a:r>
          </a:p>
          <a:p>
            <a:r>
              <a:rPr lang="en-US" dirty="0" smtClean="0"/>
              <a:t>“Do </a:t>
            </a:r>
            <a:r>
              <a:rPr lang="en-US" dirty="0"/>
              <a:t>you have any foods you would especially enjoy, or that you especially like to avoid</a:t>
            </a:r>
            <a:r>
              <a:rPr lang="en-US" dirty="0" smtClean="0"/>
              <a:t>?”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3365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Team-based health literacy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0500" y="1600200"/>
            <a:ext cx="7226300" cy="4483099"/>
          </a:xfrm>
        </p:spPr>
        <p:txBody>
          <a:bodyPr>
            <a:normAutofit/>
          </a:bodyPr>
          <a:lstStyle/>
          <a:p>
            <a:r>
              <a:rPr lang="en-US" dirty="0" smtClean="0"/>
              <a:t>Clarify that all team members have the same orientation regarding the patient’s plan of care/diagnosis/prognosis</a:t>
            </a:r>
          </a:p>
          <a:p>
            <a:endParaRPr lang="en-US" dirty="0" smtClean="0"/>
          </a:p>
          <a:p>
            <a:r>
              <a:rPr lang="en-US" dirty="0" smtClean="0"/>
              <a:t>Identify one aspect of health literacy for the patient and incorporate into care plan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9209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Team-based health literacy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8100" y="1600201"/>
            <a:ext cx="7378700" cy="4279900"/>
          </a:xfrm>
        </p:spPr>
        <p:txBody>
          <a:bodyPr/>
          <a:lstStyle/>
          <a:p>
            <a:r>
              <a:rPr lang="en-US" dirty="0" smtClean="0"/>
              <a:t>Identify 2-3 key medical terms that the patient/family needs to understand and translate</a:t>
            </a:r>
          </a:p>
          <a:p>
            <a:endParaRPr lang="en-US" dirty="0" smtClean="0"/>
          </a:p>
          <a:p>
            <a:r>
              <a:rPr lang="en-US" dirty="0" smtClean="0"/>
              <a:t>All team members should repeat key medical ideas using lay language during clinical visits.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23481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998011" y="5003127"/>
            <a:ext cx="5591335" cy="526645"/>
          </a:xfrm>
        </p:spPr>
        <p:txBody>
          <a:bodyPr>
            <a:normAutofit/>
          </a:bodyPr>
          <a:lstStyle/>
          <a:p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Arial Narrow Bold"/>
                <a:cs typeface="Arial Narrow Bold"/>
              </a:rPr>
              <a:t> </a:t>
            </a:r>
            <a:endParaRPr lang="en-US" sz="1800" dirty="0">
              <a:solidFill>
                <a:schemeClr val="bg1">
                  <a:lumMod val="50000"/>
                </a:schemeClr>
              </a:solidFill>
              <a:latin typeface="Arial Narrow Bold"/>
              <a:cs typeface="Arial Narrow Bold"/>
            </a:endParaRPr>
          </a:p>
        </p:txBody>
      </p:sp>
    </p:spTree>
    <p:extLst>
      <p:ext uri="{BB962C8B-B14F-4D97-AF65-F5344CB8AC3E}">
        <p14:creationId xmlns:p14="http://schemas.microsoft.com/office/powerpoint/2010/main" val="35428857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0300" y="1600201"/>
            <a:ext cx="7556500" cy="4203700"/>
          </a:xfrm>
        </p:spPr>
        <p:txBody>
          <a:bodyPr>
            <a:normAutofit fontScale="92500"/>
          </a:bodyPr>
          <a:lstStyle/>
          <a:p>
            <a:r>
              <a:rPr lang="en-US" dirty="0"/>
              <a:t>Define the practice of accommodation in clinical encounters</a:t>
            </a:r>
          </a:p>
          <a:p>
            <a:r>
              <a:rPr lang="en-US" dirty="0"/>
              <a:t>Describe the role of health literacy in clinical communication</a:t>
            </a:r>
          </a:p>
          <a:p>
            <a:r>
              <a:rPr lang="en-US" dirty="0"/>
              <a:t>Understand how cultural theory connects to patient and family health literacy</a:t>
            </a:r>
          </a:p>
          <a:p>
            <a:r>
              <a:rPr lang="en-US" dirty="0"/>
              <a:t>Identify two communication skills that assess for health literacy and cultural </a:t>
            </a:r>
            <a:r>
              <a:rPr lang="en-US" dirty="0" smtClean="0"/>
              <a:t>diversity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6271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Framework for understanding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b="1" dirty="0" smtClean="0"/>
              <a:t>Orientation </a:t>
            </a:r>
            <a:r>
              <a:rPr lang="en-US" dirty="0" smtClean="0"/>
              <a:t>(to life-limiting illness):</a:t>
            </a:r>
          </a:p>
          <a:p>
            <a:pPr lvl="2"/>
            <a:r>
              <a:rPr lang="en-US" dirty="0" smtClean="0"/>
              <a:t>Communicating patient’s status &amp; care options</a:t>
            </a:r>
          </a:p>
          <a:p>
            <a:pPr lvl="2"/>
            <a:endParaRPr lang="en-US" dirty="0" smtClean="0"/>
          </a:p>
          <a:p>
            <a:pPr lvl="1"/>
            <a:r>
              <a:rPr lang="en-US" b="1" dirty="0" smtClean="0"/>
              <a:t>Opportunity</a:t>
            </a:r>
          </a:p>
          <a:p>
            <a:pPr lvl="2"/>
            <a:r>
              <a:rPr lang="en-US" dirty="0" smtClean="0"/>
              <a:t>Appreciating and articulating opportunities for treatment &amp; care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776232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Costs of Limited Health Literacy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4100" y="1600201"/>
            <a:ext cx="7632700" cy="43307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Worse health outcomes</a:t>
            </a:r>
          </a:p>
          <a:p>
            <a:r>
              <a:rPr lang="en-US" dirty="0" smtClean="0"/>
              <a:t>Economic financial costs</a:t>
            </a:r>
          </a:p>
          <a:p>
            <a:pPr lvl="1"/>
            <a:r>
              <a:rPr lang="en-US" dirty="0" smtClean="0"/>
              <a:t>Yearly: $106 to $236 billion</a:t>
            </a:r>
          </a:p>
          <a:p>
            <a:pPr lvl="1"/>
            <a:r>
              <a:rPr lang="en-US" dirty="0" smtClean="0"/>
              <a:t>Projected: $1.6 to $3.6 trillion</a:t>
            </a:r>
          </a:p>
          <a:p>
            <a:r>
              <a:rPr lang="en-US" dirty="0" smtClean="0"/>
              <a:t>Indirect costs</a:t>
            </a:r>
          </a:p>
          <a:p>
            <a:pPr lvl="1"/>
            <a:r>
              <a:rPr lang="en-US" dirty="0" smtClean="0"/>
              <a:t>Increased chronic illness</a:t>
            </a:r>
          </a:p>
          <a:p>
            <a:pPr lvl="1"/>
            <a:r>
              <a:rPr lang="en-US" dirty="0" smtClean="0"/>
              <a:t>Disability</a:t>
            </a:r>
          </a:p>
          <a:p>
            <a:pPr lvl="1"/>
            <a:r>
              <a:rPr lang="en-US" dirty="0" smtClean="0"/>
              <a:t>Lost wages</a:t>
            </a:r>
          </a:p>
          <a:p>
            <a:pPr lvl="1"/>
            <a:r>
              <a:rPr lang="en-US" dirty="0" smtClean="0"/>
              <a:t>Poor quality of life</a:t>
            </a:r>
          </a:p>
          <a:p>
            <a:pPr lvl="1" algn="r">
              <a:buNone/>
            </a:pP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(Vernon et al., 2007)</a:t>
            </a:r>
            <a:r>
              <a:rPr lang="en-US" dirty="0" smtClean="0"/>
              <a:t>		</a:t>
            </a:r>
          </a:p>
          <a:p>
            <a:pPr lvl="1"/>
            <a:endParaRPr lang="en-US" sz="1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pPr lvl="1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8840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Health Literacy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206500" y="1600201"/>
            <a:ext cx="7480300" cy="42799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Concerns aspects of health information:</a:t>
            </a:r>
          </a:p>
          <a:p>
            <a:r>
              <a:rPr lang="en-US" dirty="0" smtClean="0"/>
              <a:t>Receiving/acquiring</a:t>
            </a:r>
          </a:p>
          <a:p>
            <a:pPr lvl="1"/>
            <a:r>
              <a:rPr lang="en-US" dirty="0" smtClean="0"/>
              <a:t>Use of Internet a growing practice!</a:t>
            </a:r>
          </a:p>
          <a:p>
            <a:r>
              <a:rPr lang="en-US" dirty="0" smtClean="0"/>
              <a:t>Understanding</a:t>
            </a:r>
          </a:p>
          <a:p>
            <a:r>
              <a:rPr lang="en-US" dirty="0" smtClean="0"/>
              <a:t>Using to make health decisions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8086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Added Aspects of Health Literacy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1400" y="1600200"/>
            <a:ext cx="7797800" cy="469736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Health literacy also involves:</a:t>
            </a:r>
          </a:p>
          <a:p>
            <a:pPr lvl="1"/>
            <a:r>
              <a:rPr lang="en-US" dirty="0" smtClean="0"/>
              <a:t>Language</a:t>
            </a:r>
          </a:p>
          <a:p>
            <a:pPr lvl="1"/>
            <a:r>
              <a:rPr lang="en-US" dirty="0" smtClean="0"/>
              <a:t>Context</a:t>
            </a:r>
          </a:p>
          <a:p>
            <a:pPr lvl="1"/>
            <a:r>
              <a:rPr lang="en-US" dirty="0" smtClean="0"/>
              <a:t>Culture</a:t>
            </a:r>
          </a:p>
          <a:p>
            <a:pPr lvl="1"/>
            <a:r>
              <a:rPr lang="en-US" dirty="0" smtClean="0"/>
              <a:t>Communication skills levels</a:t>
            </a:r>
          </a:p>
          <a:p>
            <a:pPr lvl="1"/>
            <a:r>
              <a:rPr lang="en-US" dirty="0" smtClean="0"/>
              <a:t>Technology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76747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Some Things to Say to Open the Health Literacy Doors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4100" y="1600200"/>
            <a:ext cx="7632700" cy="4419599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GB" sz="2800" dirty="0" smtClean="0"/>
              <a:t>“What experiences are most important or meaningful for you?”</a:t>
            </a:r>
            <a:endParaRPr lang="en-US" sz="2800" dirty="0" smtClean="0"/>
          </a:p>
          <a:p>
            <a:pPr>
              <a:lnSpc>
                <a:spcPct val="120000"/>
              </a:lnSpc>
            </a:pPr>
            <a:r>
              <a:rPr lang="en-GB" sz="2800" dirty="0" smtClean="0"/>
              <a:t>“What fears or worries do you have about this illness?”</a:t>
            </a:r>
            <a:endParaRPr lang="en-US" sz="2800" dirty="0" smtClean="0"/>
          </a:p>
          <a:p>
            <a:pPr>
              <a:lnSpc>
                <a:spcPct val="120000"/>
              </a:lnSpc>
            </a:pPr>
            <a:r>
              <a:rPr lang="en-GB" sz="2800" dirty="0" smtClean="0"/>
              <a:t>“Do you have other worries or fears?”</a:t>
            </a:r>
            <a:endParaRPr lang="en-US" sz="2800" dirty="0" smtClean="0"/>
          </a:p>
          <a:p>
            <a:pPr>
              <a:lnSpc>
                <a:spcPct val="120000"/>
              </a:lnSpc>
            </a:pPr>
            <a:r>
              <a:rPr lang="en-GB" sz="2800" dirty="0" smtClean="0"/>
              <a:t>“What do you hope for your family?”</a:t>
            </a:r>
            <a:endParaRPr lang="en-US" sz="2800" dirty="0" smtClean="0"/>
          </a:p>
          <a:p>
            <a:pPr>
              <a:lnSpc>
                <a:spcPct val="120000"/>
              </a:lnSpc>
            </a:pPr>
            <a:r>
              <a:rPr lang="en-GB" sz="2800" dirty="0" smtClean="0"/>
              <a:t>“What kinds of needs does your family have?”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9148788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82700"/>
            <a:ext cx="7962900" cy="4525963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en-US" dirty="0" smtClean="0"/>
              <a:t>When discussing serious or life-threatening disease, what patient and family demographic is at most danger of low health literacy?</a:t>
            </a:r>
          </a:p>
          <a:p>
            <a:pPr marL="82296" indent="0">
              <a:buNone/>
            </a:pPr>
            <a:endParaRPr lang="en-US" dirty="0"/>
          </a:p>
          <a:p>
            <a:pPr marL="916686" lvl="1" indent="-514350">
              <a:buFont typeface="+mj-lt"/>
              <a:buAutoNum type="alphaLcPeriod"/>
            </a:pPr>
            <a:r>
              <a:rPr lang="en-US" dirty="0"/>
              <a:t>Adults 65+</a:t>
            </a:r>
          </a:p>
          <a:p>
            <a:pPr marL="916686" lvl="1" indent="-514350">
              <a:buFont typeface="+mj-lt"/>
              <a:buAutoNum type="alphaLcPeriod"/>
            </a:pPr>
            <a:r>
              <a:rPr lang="en-US" dirty="0" smtClean="0"/>
              <a:t>At </a:t>
            </a:r>
            <a:r>
              <a:rPr lang="en-US" dirty="0"/>
              <a:t>or below poverty</a:t>
            </a:r>
          </a:p>
          <a:p>
            <a:pPr marL="916686" lvl="1" indent="-514350">
              <a:buFont typeface="+mj-lt"/>
              <a:buAutoNum type="alphaLcPeriod"/>
            </a:pPr>
            <a:r>
              <a:rPr lang="en-US" dirty="0"/>
              <a:t>Non native/non English </a:t>
            </a:r>
            <a:r>
              <a:rPr lang="en-US" dirty="0" smtClean="0"/>
              <a:t>speakers</a:t>
            </a:r>
          </a:p>
          <a:p>
            <a:pPr marL="916686" lvl="1" indent="-514350">
              <a:buFont typeface="+mj-lt"/>
              <a:buAutoNum type="alphaLcPeriod"/>
            </a:pPr>
            <a:r>
              <a:rPr lang="en-US" dirty="0" smtClean="0"/>
              <a:t>All of the above</a:t>
            </a:r>
            <a:endParaRPr lang="en-US" dirty="0"/>
          </a:p>
          <a:p>
            <a:pPr marL="82296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31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403</TotalTime>
  <Words>968</Words>
  <Application>Microsoft Macintosh PowerPoint</Application>
  <PresentationFormat>On-screen Show (4:3)</PresentationFormat>
  <Paragraphs>192</Paragraphs>
  <Slides>24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 </vt:lpstr>
      <vt:lpstr>COMFORT*</vt:lpstr>
      <vt:lpstr>Objectives</vt:lpstr>
      <vt:lpstr>Framework for understanding</vt:lpstr>
      <vt:lpstr>Costs of Limited Health Literacy</vt:lpstr>
      <vt:lpstr>Health Literacy</vt:lpstr>
      <vt:lpstr>Added Aspects of Health Literacy</vt:lpstr>
      <vt:lpstr>Some Things to Say to Open the Health Literacy Doors</vt:lpstr>
      <vt:lpstr>Question</vt:lpstr>
      <vt:lpstr>Debrief</vt:lpstr>
      <vt:lpstr>Voice of the Lifeworld (Habermas, 1987)</vt:lpstr>
      <vt:lpstr>Prompts to illicit feedback</vt:lpstr>
      <vt:lpstr>Communication Accommodation (Giles, 2008)</vt:lpstr>
      <vt:lpstr>Accommodation in Clinical Practice</vt:lpstr>
      <vt:lpstr>PowerPoint Presentation</vt:lpstr>
      <vt:lpstr>Communication Impairment</vt:lpstr>
      <vt:lpstr>Communication Impairment</vt:lpstr>
      <vt:lpstr>Cultural Considerations</vt:lpstr>
      <vt:lpstr>Cultural Humility</vt:lpstr>
      <vt:lpstr>Cultural Humility</vt:lpstr>
      <vt:lpstr>Practicing Cultural Humility</vt:lpstr>
      <vt:lpstr>Team-based health literacy</vt:lpstr>
      <vt:lpstr>Team-based health literacy</vt:lpstr>
      <vt:lpstr> </vt:lpstr>
    </vt:vector>
  </TitlesOfParts>
  <Company>Markey Cancer Center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Terry Keys</dc:creator>
  <cp:lastModifiedBy>Elaine Wittenberg-Lyles</cp:lastModifiedBy>
  <cp:revision>21</cp:revision>
  <dcterms:created xsi:type="dcterms:W3CDTF">2012-08-20T14:45:02Z</dcterms:created>
  <dcterms:modified xsi:type="dcterms:W3CDTF">2012-11-19T18:20:42Z</dcterms:modified>
</cp:coreProperties>
</file>