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63" r:id="rId3"/>
    <p:sldId id="265" r:id="rId4"/>
    <p:sldId id="257" r:id="rId5"/>
    <p:sldId id="260" r:id="rId6"/>
    <p:sldId id="258" r:id="rId7"/>
    <p:sldId id="269" r:id="rId8"/>
    <p:sldId id="259" r:id="rId9"/>
    <p:sldId id="261" r:id="rId10"/>
    <p:sldId id="271" r:id="rId11"/>
    <p:sldId id="267" r:id="rId12"/>
    <p:sldId id="268" r:id="rId13"/>
    <p:sldId id="262"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00" autoAdjust="0"/>
  </p:normalViewPr>
  <p:slideViewPr>
    <p:cSldViewPr snapToGrid="0" snapToObjects="1">
      <p:cViewPr varScale="1">
        <p:scale>
          <a:sx n="52" d="100"/>
          <a:sy n="52" d="100"/>
        </p:scale>
        <p:origin x="-9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31AA96A-EBAE-4A46-8F7F-1E199D4C4506}" type="datetimeFigureOut">
              <a:rPr lang="en-US"/>
              <a:pPr>
                <a:defRPr/>
              </a:pPr>
              <a:t>8/10/2013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91D9EB2-4C1E-4490-B860-C5E5B23599B9}" type="slidenum">
              <a:rPr lang="en-US"/>
              <a:pPr>
                <a:defRPr/>
              </a:pPr>
              <a:t>‹#›</a:t>
            </a:fld>
            <a:endParaRPr lang="en-US"/>
          </a:p>
        </p:txBody>
      </p:sp>
    </p:spTree>
    <p:extLst>
      <p:ext uri="{BB962C8B-B14F-4D97-AF65-F5344CB8AC3E}">
        <p14:creationId xmlns:p14="http://schemas.microsoft.com/office/powerpoint/2010/main" val="207111941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talk about QI and many people in medicine may have a variety of responses – they recoil, their eyes glaze over when I talk excitedly about </a:t>
            </a:r>
            <a:r>
              <a:rPr lang="en-US" dirty="0" err="1" smtClean="0"/>
              <a:t>fishbones</a:t>
            </a:r>
            <a:r>
              <a:rPr lang="en-US" dirty="0" smtClean="0"/>
              <a:t> or </a:t>
            </a:r>
            <a:r>
              <a:rPr lang="en-US" dirty="0" err="1" smtClean="0"/>
              <a:t>PDSA’s</a:t>
            </a:r>
            <a:r>
              <a:rPr lang="en-US" dirty="0" smtClean="0"/>
              <a:t> or run charts, or they say you know – I went into medicine to take care of patients and this is stuff from car manufacturing and the airline industry and not something I feel </a:t>
            </a:r>
            <a:r>
              <a:rPr lang="en-US" dirty="0" err="1" smtClean="0"/>
              <a:t>equiped</a:t>
            </a:r>
            <a:r>
              <a:rPr lang="en-US" dirty="0" smtClean="0"/>
              <a:t> to do.  </a:t>
            </a:r>
          </a:p>
          <a:p>
            <a:pPr>
              <a:spcBef>
                <a:spcPct val="0"/>
              </a:spcBef>
            </a:pPr>
            <a:r>
              <a:rPr lang="en-US" dirty="0" smtClean="0"/>
              <a:t>But, I really think we are better equipped than a lot of people and here is why….. It is just like working up a patient and the steps are not very different than doing an H and P.</a:t>
            </a:r>
          </a:p>
          <a:p>
            <a:pPr>
              <a:spcBef>
                <a:spcPct val="0"/>
              </a:spcBef>
            </a:pPr>
            <a:r>
              <a:rPr lang="en-US" dirty="0" smtClean="0"/>
              <a:t>In medicine, we have tools that we use to ensure a more consistent product.  The H and P is good example of this- in QI terms we would call it “standardized work”  When we look at an H and P, no matter what service – surgery, </a:t>
            </a:r>
            <a:r>
              <a:rPr lang="en-US" dirty="0" err="1" smtClean="0"/>
              <a:t>peds</a:t>
            </a:r>
            <a:r>
              <a:rPr lang="en-US" dirty="0" smtClean="0"/>
              <a:t>, orthopedics, </a:t>
            </a:r>
            <a:r>
              <a:rPr lang="en-US" dirty="0" err="1" smtClean="0"/>
              <a:t>int</a:t>
            </a:r>
            <a:r>
              <a:rPr lang="en-US" dirty="0" smtClean="0"/>
              <a:t> med- there are standard components we expect to find. It helps the reader find information, but it also helps the writer not forget important steps in gathering information.</a:t>
            </a:r>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07DDD9-AB5A-4CAE-AF25-CC00A77C7D92}" type="slidenum">
              <a:rPr lang="en-US"/>
              <a:pPr fontAlgn="base">
                <a:spcBef>
                  <a:spcPct val="0"/>
                </a:spcBef>
                <a:spcAft>
                  <a:spcPct val="0"/>
                </a:spcAft>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When it comes to QI projects, the mistake that I see time and time again – is that we identify a problem and jump immediately to the solution.  I know, because I have done it.  But if you think about QI as a parallel to an H and P – it would be like jumping to a treatment plan right after you hear the chief complaint of chest pain.  That is really just the very very beginning of our work.  We then start asking about the HPI – what is this chest pain like, where is it, what brings it on, what makes it go away, etc, etc.  This beginning investigation can launch us in the direction of GERD, anxiety, to ischemia and AAA –</a:t>
            </a:r>
          </a:p>
          <a:p>
            <a:pPr>
              <a:spcBef>
                <a:spcPct val="0"/>
              </a:spcBef>
            </a:pPr>
            <a:endParaRPr lang="en-US" dirty="0" smtClean="0"/>
          </a:p>
          <a:p>
            <a:pPr>
              <a:spcBef>
                <a:spcPct val="0"/>
              </a:spcBef>
            </a:pPr>
            <a:r>
              <a:rPr lang="en-US" dirty="0" smtClean="0"/>
              <a:t>A well crafted problem statement is just that important to your QI project.  It starts your team charting your course.  Answering these questions isn’t exactly hard, but answering them correctly is as important as your HPI sending you from GERD to MI to AAA.</a:t>
            </a:r>
          </a:p>
          <a:p>
            <a:pPr>
              <a:spcBef>
                <a:spcPct val="0"/>
              </a:spcBef>
            </a:pPr>
            <a:endParaRPr lang="en-US" dirty="0" smtClean="0"/>
          </a:p>
          <a:p>
            <a:pPr>
              <a:spcBef>
                <a:spcPct val="0"/>
              </a:spcBef>
            </a:pPr>
            <a:r>
              <a:rPr lang="en-US" dirty="0" smtClean="0"/>
              <a:t>Now, break into your teams and take 5 minutes to craft a problem statement for your project.</a:t>
            </a:r>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0AB15F-70EC-4442-8F8D-BDDD6FC84D47}" type="slidenum">
              <a:rPr lang="en-US"/>
              <a:pPr fontAlgn="base">
                <a:spcBef>
                  <a:spcPct val="0"/>
                </a:spcBef>
                <a:spcAft>
                  <a:spcPct val="0"/>
                </a:spcAft>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Image owned by Lisa Price (author)</a:t>
            </a:r>
            <a:r>
              <a:rPr lang="en-US" baseline="0" dirty="0" smtClean="0"/>
              <a:t>, October 2011.  Used with permission.</a:t>
            </a:r>
          </a:p>
          <a:p>
            <a:pPr>
              <a:spcBef>
                <a:spcPct val="0"/>
              </a:spcBef>
            </a:pPr>
            <a:endParaRPr lang="en-US" baseline="0" dirty="0" smtClean="0"/>
          </a:p>
          <a:p>
            <a:pPr>
              <a:spcBef>
                <a:spcPct val="0"/>
              </a:spcBef>
            </a:pPr>
            <a:r>
              <a:rPr lang="en-US" dirty="0" smtClean="0"/>
              <a:t>SIPOC </a:t>
            </a:r>
            <a:r>
              <a:rPr lang="en-US" dirty="0" smtClean="0"/>
              <a:t>is a tool that comes to us from six sigma.  It is a tool to perform what is essentially a high level process map – the start of you understanding the processes involved in your problem.  </a:t>
            </a:r>
          </a:p>
          <a:p>
            <a:pPr>
              <a:spcBef>
                <a:spcPct val="0"/>
              </a:spcBef>
            </a:pPr>
            <a:endParaRPr lang="en-US" dirty="0" smtClean="0"/>
          </a:p>
          <a:p>
            <a:pPr>
              <a:spcBef>
                <a:spcPct val="0"/>
              </a:spcBef>
            </a:pPr>
            <a:r>
              <a:rPr lang="en-US" dirty="0" smtClean="0"/>
              <a:t>I thought it would be best if we demonstrated how to do this here – so you can work on this with your team.</a:t>
            </a:r>
          </a:p>
          <a:p>
            <a:pPr>
              <a:spcBef>
                <a:spcPct val="0"/>
              </a:spcBef>
            </a:pPr>
            <a:endParaRPr lang="en-US" dirty="0" smtClean="0"/>
          </a:p>
          <a:p>
            <a:pPr>
              <a:spcBef>
                <a:spcPct val="0"/>
              </a:spcBef>
            </a:pPr>
            <a:r>
              <a:rPr lang="en-US" dirty="0" smtClean="0"/>
              <a:t>You will need post it notes, a marker and a camera to take a picture of your work.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1A876D-FEB5-4DF2-A862-BBA5966E1BFB}"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SIPOC are a pneumonic – it stands for……</a:t>
            </a:r>
          </a:p>
          <a:p>
            <a:pPr>
              <a:spcBef>
                <a:spcPct val="0"/>
              </a:spcBef>
            </a:pPr>
            <a:endParaRPr lang="en-US" dirty="0" smtClean="0"/>
          </a:p>
          <a:p>
            <a:pPr>
              <a:spcBef>
                <a:spcPct val="0"/>
              </a:spcBef>
            </a:pPr>
            <a:r>
              <a:rPr lang="en-US" dirty="0" smtClean="0"/>
              <a:t>So if we try to have a demonstration -  I like to start with the process steps I have identified and place them under P</a:t>
            </a:r>
          </a:p>
          <a:p>
            <a:pPr>
              <a:spcBef>
                <a:spcPct val="0"/>
              </a:spcBef>
            </a:pPr>
            <a:r>
              <a:rPr lang="en-US" dirty="0" smtClean="0"/>
              <a:t>Then I like to identify who the customer is and start thinking about what they need and identify the output.  Then work on the supplier and what inputs they need to do their job.</a:t>
            </a:r>
          </a:p>
          <a:p>
            <a:pPr>
              <a:spcBef>
                <a:spcPct val="0"/>
              </a:spcBef>
            </a:pPr>
            <a:r>
              <a:rPr lang="en-US" dirty="0" smtClean="0"/>
              <a:t>SI and OC are nouns –P is verb.</a:t>
            </a:r>
          </a:p>
          <a:p>
            <a:pPr>
              <a:spcBef>
                <a:spcPct val="0"/>
              </a:spcBef>
            </a:pPr>
            <a:endParaRPr lang="en-US" dirty="0" smtClean="0"/>
          </a:p>
          <a:p>
            <a:pPr>
              <a:spcBef>
                <a:spcPct val="0"/>
              </a:spcBef>
            </a:pPr>
            <a:r>
              <a:rPr lang="en-US" dirty="0" smtClean="0"/>
              <a:t>I have added Requirements and Problems to this – because inevitably you start encountering problems – either know about and need to put it aside, or you may identify things that you don’t know and need to get a better understanding of.</a:t>
            </a:r>
          </a:p>
          <a:p>
            <a:pPr>
              <a:spcBef>
                <a:spcPct val="0"/>
              </a:spcBef>
            </a:pPr>
            <a:endParaRPr lang="en-US" dirty="0" smtClean="0"/>
          </a:p>
          <a:p>
            <a:pPr>
              <a:spcBef>
                <a:spcPct val="0"/>
              </a:spcBef>
            </a:pPr>
            <a:r>
              <a:rPr lang="en-US" dirty="0" smtClean="0"/>
              <a:t>You want to have a chance to review your SIPOC and process maps with your stakeholders to make sure you have it right.</a:t>
            </a:r>
          </a:p>
          <a:p>
            <a:pPr>
              <a:spcBef>
                <a:spcPct val="0"/>
              </a:spcBef>
            </a:pPr>
            <a:endParaRPr lang="en-US" dirty="0" smtClean="0"/>
          </a:p>
          <a:p>
            <a:pPr>
              <a:spcBef>
                <a:spcPct val="0"/>
              </a:spcBef>
            </a:pPr>
            <a:endParaRPr lang="en-US" dirty="0" smtClean="0"/>
          </a:p>
          <a:p>
            <a:pPr>
              <a:spcBef>
                <a:spcPct val="0"/>
              </a:spcBef>
            </a:pPr>
            <a:r>
              <a:rPr lang="en-US" dirty="0" smtClean="0"/>
              <a:t>Problem: My friend owns a small restaurant. His problem is he needs to make more money.  He does this by maximize throughput through his restaurant by turning over tables but needs to still needs to maximize revenue by encouraging patrons to order high margin items – specials and drinks.  He knows his rate of these items drops off 30% at peak hours, and turn overtime increases 25%. This occurs every Friday and Saturday night from 6 – 9 and he knows this because he tracks inventory and orders and can measure turn over time by reservation.</a:t>
            </a:r>
          </a:p>
          <a:p>
            <a:pPr>
              <a:spcBef>
                <a:spcPct val="0"/>
              </a:spcBef>
            </a:pPr>
            <a:endParaRPr lang="en-US" dirty="0" smtClean="0"/>
          </a:p>
          <a:p>
            <a:pPr>
              <a:spcBef>
                <a:spcPct val="0"/>
              </a:spcBef>
            </a:pPr>
            <a:r>
              <a:rPr lang="en-US" dirty="0" smtClean="0"/>
              <a:t>Processes- make reservation, seated by hostess, she notifies waiter that table is ready, he takes drink orders and informs us of specials, takes drink order to bar, make drinks, notify waiter drinks ready, deliver drinks, take order, deliver order to prep cook, meals made and notify waiter meals ready, serve meals, eat, clear plates, serve cake and </a:t>
            </a:r>
            <a:r>
              <a:rPr lang="en-US" dirty="0" err="1" smtClean="0"/>
              <a:t>champagnt</a:t>
            </a:r>
            <a:r>
              <a:rPr lang="en-US" dirty="0" smtClean="0"/>
              <a:t>, clear plates, </a:t>
            </a:r>
            <a:r>
              <a:rPr lang="en-US" dirty="0" err="1" smtClean="0"/>
              <a:t>deliver,bill</a:t>
            </a:r>
            <a:r>
              <a:rPr lang="en-US" dirty="0" smtClean="0"/>
              <a:t> pay</a:t>
            </a:r>
          </a:p>
          <a:p>
            <a:pPr>
              <a:spcBef>
                <a:spcPct val="0"/>
              </a:spcBef>
            </a:pPr>
            <a:r>
              <a:rPr lang="en-US" dirty="0" smtClean="0"/>
              <a:t>Customers: hostess, us, waiter, customer, waiter, bartender, waiter, customer, waiter, </a:t>
            </a:r>
            <a:r>
              <a:rPr lang="en-US" dirty="0" err="1" smtClean="0"/>
              <a:t>prepcook</a:t>
            </a:r>
            <a:r>
              <a:rPr lang="en-US" dirty="0" smtClean="0"/>
              <a:t>, waiter, customer, waiter, customer, dishwashers, customer, restaurant</a:t>
            </a:r>
          </a:p>
          <a:p>
            <a:pPr>
              <a:spcBef>
                <a:spcPct val="0"/>
              </a:spcBef>
            </a:pPr>
            <a:r>
              <a:rPr lang="en-US" dirty="0" smtClean="0"/>
              <a:t>Outputs- </a:t>
            </a:r>
            <a:r>
              <a:rPr lang="en-US" dirty="0" err="1" smtClean="0"/>
              <a:t>reservedtable</a:t>
            </a:r>
            <a:r>
              <a:rPr lang="en-US" dirty="0" smtClean="0"/>
              <a:t>, filled table, notified waiter, order for drinks, notification drinks are ready, </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1A3A7F-9B9B-4908-93BD-C95013C4AD40}"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by Lisa Price (author), release included.</a:t>
            </a:r>
            <a:endParaRPr lang="en-US" dirty="0"/>
          </a:p>
        </p:txBody>
      </p:sp>
      <p:sp>
        <p:nvSpPr>
          <p:cNvPr id="4" name="Slide Number Placeholder 3"/>
          <p:cNvSpPr>
            <a:spLocks noGrp="1"/>
          </p:cNvSpPr>
          <p:nvPr>
            <p:ph type="sldNum" sz="quarter" idx="10"/>
          </p:nvPr>
        </p:nvSpPr>
        <p:spPr/>
        <p:txBody>
          <a:bodyPr/>
          <a:lstStyle/>
          <a:p>
            <a:pPr>
              <a:defRPr/>
            </a:pPr>
            <a:fld id="{291D9EB2-4C1E-4490-B860-C5E5B23599B9}" type="slidenum">
              <a:rPr lang="en-US" smtClean="0"/>
              <a:pPr>
                <a:defRPr/>
              </a:pPr>
              <a:t>7</a:t>
            </a:fld>
            <a:endParaRPr lang="en-US"/>
          </a:p>
        </p:txBody>
      </p:sp>
    </p:spTree>
    <p:extLst>
      <p:ext uri="{BB962C8B-B14F-4D97-AF65-F5344CB8AC3E}">
        <p14:creationId xmlns:p14="http://schemas.microsoft.com/office/powerpoint/2010/main" val="3315441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process mapping or swim lane diagramming is where you start delving into the deepest points in your process.  You have a chance to understand every step, build on to your communication with your stakeholders and identify areas of potential waste or opportunities for change.  </a:t>
            </a:r>
            <a:br>
              <a:rPr lang="en-US" dirty="0" smtClean="0"/>
            </a:br>
            <a:endParaRPr lang="en-US" dirty="0" smtClean="0"/>
          </a:p>
          <a:p>
            <a:pPr>
              <a:spcBef>
                <a:spcPct val="0"/>
              </a:spcBef>
            </a:pPr>
            <a:r>
              <a:rPr lang="en-US" dirty="0" smtClean="0"/>
              <a:t>In your coaching session, we will spend time working on this – because they will be highly dependent on your project.</a:t>
            </a:r>
          </a:p>
          <a:p>
            <a:pPr>
              <a:spcBef>
                <a:spcPct val="0"/>
              </a:spcBef>
            </a:pPr>
            <a:endParaRPr lang="en-US" dirty="0" smtClean="0"/>
          </a:p>
          <a:p>
            <a:pPr>
              <a:spcBef>
                <a:spcPct val="0"/>
              </a:spcBef>
            </a:pPr>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3A264F-C1E6-4CB7-930F-A6C33BC08E96}" type="slidenum">
              <a:rPr lang="en-US"/>
              <a:pPr fontAlgn="base">
                <a:spcBef>
                  <a:spcPct val="0"/>
                </a:spcBef>
                <a:spcAft>
                  <a:spcPct val="0"/>
                </a:spcAft>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After we understand our process – we will find areas of opportunity to improve and we have a variety of methods to effect change.  These are highly specific to </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CA1CC6-3163-4229-94FC-5081CDFDB28E}" type="slidenum">
              <a:rPr lang="en-US"/>
              <a:pPr fontAlgn="base">
                <a:spcBef>
                  <a:spcPct val="0"/>
                </a:spcBef>
                <a:spcAft>
                  <a:spcPct val="0"/>
                </a:spcAft>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After we understand our process – we will find areas of opportunity to improve and we have a variety of methods to effect change.  These are highly specific to </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CA1CC6-3163-4229-94FC-5081CDFDB28E}" type="slidenum">
              <a:rPr lang="en-US"/>
              <a:pPr fontAlgn="base">
                <a:spcBef>
                  <a:spcPct val="0"/>
                </a:spcBef>
                <a:spcAft>
                  <a:spcPct val="0"/>
                </a:spcAft>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1460500"/>
            <a:ext cx="9144000" cy="46038"/>
            <a:chOff x="0" y="1613647"/>
            <a:chExt cx="9144000" cy="45291"/>
          </a:xfrm>
        </p:grpSpPr>
        <p:cxnSp>
          <p:nvCxnSpPr>
            <p:cNvPr id="5" name="Straight Connector 7"/>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a:grpSpLocks/>
          </p:cNvGrpSpPr>
          <p:nvPr/>
        </p:nvGrpSpPr>
        <p:grpSpPr bwMode="auto">
          <a:xfrm>
            <a:off x="0" y="4953000"/>
            <a:ext cx="9144000" cy="46038"/>
            <a:chOff x="0" y="1613647"/>
            <a:chExt cx="9144000" cy="45291"/>
          </a:xfrm>
        </p:grpSpPr>
        <p:cxnSp>
          <p:nvCxnSpPr>
            <p:cNvPr id="8" name="Straight Connector 10"/>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11"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2" name="Title 1"/>
          <p:cNvSpPr>
            <a:spLocks noGrp="1"/>
          </p:cNvSpPr>
          <p:nvPr>
            <p:ph type="ctrTitle"/>
          </p:nvPr>
        </p:nvSpPr>
        <p:spPr>
          <a:xfrm>
            <a:off x="4114800" y="1572768"/>
            <a:ext cx="4910328" cy="2130552"/>
          </a:xfrm>
        </p:spPr>
        <p:txBody>
          <a:bodyPr anchor="b" anchorCtr="0"/>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Date Placeholder 3"/>
          <p:cNvSpPr>
            <a:spLocks noGrp="1"/>
          </p:cNvSpPr>
          <p:nvPr>
            <p:ph type="dt" sz="half" idx="10"/>
          </p:nvPr>
        </p:nvSpPr>
        <p:spPr/>
        <p:txBody>
          <a:bodyPr/>
          <a:lstStyle>
            <a:lvl1pPr>
              <a:defRPr/>
            </a:lvl1pPr>
          </a:lstStyle>
          <a:p>
            <a:pPr>
              <a:defRPr/>
            </a:pPr>
            <a:fld id="{77898375-0624-423F-9010-AE74A9705C02}" type="datetimeFigureOut">
              <a:rPr lang="en-US"/>
              <a:pPr>
                <a:defRPr/>
              </a:pPr>
              <a:t>8/10/2013</a:t>
            </a:fld>
            <a:endParaRPr lang="en-US"/>
          </a:p>
        </p:txBody>
      </p:sp>
      <p:sp>
        <p:nvSpPr>
          <p:cNvPr id="15" name="Footer Placeholder 4"/>
          <p:cNvSpPr>
            <a:spLocks noGrp="1"/>
          </p:cNvSpPr>
          <p:nvPr>
            <p:ph type="ftr" sz="quarter" idx="11"/>
          </p:nvPr>
        </p:nvSpPr>
        <p:spPr/>
        <p:txBody>
          <a:bodyPr/>
          <a:lstStyle>
            <a:lvl1pPr>
              <a:defRPr/>
            </a:lvl1pPr>
          </a:lstStyle>
          <a:p>
            <a:pPr>
              <a:defRPr/>
            </a:pPr>
            <a:endParaRPr lang="en-US"/>
          </a:p>
        </p:txBody>
      </p:sp>
      <p:sp>
        <p:nvSpPr>
          <p:cNvPr id="16" name="Slide Number Placeholder 5"/>
          <p:cNvSpPr>
            <a:spLocks noGrp="1"/>
          </p:cNvSpPr>
          <p:nvPr>
            <p:ph type="sldNum" sz="quarter" idx="12"/>
          </p:nvPr>
        </p:nvSpPr>
        <p:spPr/>
        <p:txBody>
          <a:bodyPr/>
          <a:lstStyle>
            <a:lvl1pPr>
              <a:defRPr/>
            </a:lvl1pPr>
          </a:lstStyle>
          <a:p>
            <a:pPr>
              <a:defRPr/>
            </a:pPr>
            <a:fld id="{18754360-E229-4DA2-8BB5-BE07A9858A6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5" name="Group 8"/>
          <p:cNvGrpSpPr>
            <a:grpSpLocks/>
          </p:cNvGrpSpPr>
          <p:nvPr/>
        </p:nvGrpSpPr>
        <p:grpSpPr bwMode="auto">
          <a:xfrm>
            <a:off x="0" y="1179513"/>
            <a:ext cx="9144000" cy="44450"/>
            <a:chOff x="0" y="1613647"/>
            <a:chExt cx="9144000" cy="45291"/>
          </a:xfrm>
        </p:grpSpPr>
        <p:cxnSp>
          <p:nvCxnSpPr>
            <p:cNvPr id="6" name="Straight Connector 9"/>
            <p:cNvCxnSpPr/>
            <p:nvPr/>
          </p:nvCxnSpPr>
          <p:spPr>
            <a:xfrm>
              <a:off x="0" y="1657320"/>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0"/>
            <p:cNvCxnSpPr/>
            <p:nvPr/>
          </p:nvCxnSpPr>
          <p:spPr>
            <a:xfrm>
              <a:off x="0" y="1613647"/>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1"/>
          <p:cNvGrpSpPr>
            <a:grpSpLocks/>
          </p:cNvGrpSpPr>
          <p:nvPr/>
        </p:nvGrpSpPr>
        <p:grpSpPr bwMode="auto">
          <a:xfrm>
            <a:off x="0" y="5715000"/>
            <a:ext cx="9144000" cy="46038"/>
            <a:chOff x="0" y="1613647"/>
            <a:chExt cx="9144000" cy="45291"/>
          </a:xfrm>
        </p:grpSpPr>
        <p:cxnSp>
          <p:nvCxnSpPr>
            <p:cNvPr id="9" name="Straight Connector 12"/>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3"/>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a:p>
        </p:txBody>
      </p:sp>
      <p:sp>
        <p:nvSpPr>
          <p:cNvPr id="2" name="Title 1"/>
          <p:cNvSpPr>
            <a:spLocks noGrp="1"/>
          </p:cNvSpPr>
          <p:nvPr>
            <p:ph type="title"/>
          </p:nvPr>
        </p:nvSpPr>
        <p:spPr>
          <a:xfrm>
            <a:off x="457200" y="1524000"/>
            <a:ext cx="3581400" cy="1252538"/>
          </a:xfrm>
        </p:spPr>
        <p:txBody>
          <a:bodyPr anchor="b"/>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Date Placeholder 4"/>
          <p:cNvSpPr>
            <a:spLocks noGrp="1"/>
          </p:cNvSpPr>
          <p:nvPr>
            <p:ph type="dt" sz="half" idx="10"/>
          </p:nvPr>
        </p:nvSpPr>
        <p:spPr/>
        <p:txBody>
          <a:bodyPr/>
          <a:lstStyle>
            <a:lvl1pPr>
              <a:defRPr/>
            </a:lvl1pPr>
          </a:lstStyle>
          <a:p>
            <a:pPr>
              <a:defRPr/>
            </a:pPr>
            <a:fld id="{C33C4FCE-701A-4846-922E-316D50AF4E5B}" type="datetimeFigureOut">
              <a:rPr lang="en-US"/>
              <a:pPr>
                <a:defRPr/>
              </a:pPr>
              <a:t>8/10/2013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8C60D829-08ED-4F04-820A-FA167FCCCA5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584325"/>
            <a:ext cx="9144000" cy="44450"/>
            <a:chOff x="0" y="1613647"/>
            <a:chExt cx="9144000" cy="45291"/>
          </a:xfrm>
        </p:grpSpPr>
        <p:cxnSp>
          <p:nvCxnSpPr>
            <p:cNvPr id="5"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37A2E603-543F-4E49-AC99-75ECE4E95D96}" type="datetimeFigureOut">
              <a:rPr lang="en-US"/>
              <a:pPr>
                <a:defRPr/>
              </a:pPr>
              <a:t>8/10/2013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5C3D77-87C0-496D-8B25-B2FC4481B1A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rot="5400000">
            <a:off x="4065588" y="3406775"/>
            <a:ext cx="6858000" cy="44450"/>
            <a:chOff x="0" y="1613647"/>
            <a:chExt cx="9144000" cy="45291"/>
          </a:xfrm>
        </p:grpSpPr>
        <p:cxnSp>
          <p:nvCxnSpPr>
            <p:cNvPr id="5" name="Straight Connector 7"/>
            <p:cNvCxnSpPr/>
            <p:nvPr/>
          </p:nvCxnSpPr>
          <p:spPr>
            <a:xfrm>
              <a:off x="0" y="1658938"/>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1" y="1615265"/>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a:xfrm>
            <a:off x="7556500" y="6356350"/>
            <a:ext cx="1147763" cy="365125"/>
          </a:xfrm>
        </p:spPr>
        <p:txBody>
          <a:bodyPr/>
          <a:lstStyle>
            <a:lvl1pPr>
              <a:defRPr/>
            </a:lvl1pPr>
          </a:lstStyle>
          <a:p>
            <a:pPr>
              <a:defRPr/>
            </a:pPr>
            <a:fld id="{07059CA4-9715-43EA-B6D2-0038E1D07FAD}" type="datetimeFigureOut">
              <a:rPr lang="en-US"/>
              <a:pPr>
                <a:defRPr/>
              </a:pPr>
              <a:t>8/10/2013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0F3D1C-FD08-4EE3-9E64-BBB6FED695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10"/>
          <p:cNvGrpSpPr>
            <a:grpSpLocks/>
          </p:cNvGrpSpPr>
          <p:nvPr/>
        </p:nvGrpSpPr>
        <p:grpSpPr bwMode="auto">
          <a:xfrm>
            <a:off x="0" y="1584325"/>
            <a:ext cx="9144000" cy="44450"/>
            <a:chOff x="0" y="1613647"/>
            <a:chExt cx="9144000" cy="45291"/>
          </a:xfrm>
        </p:grpSpPr>
        <p:cxnSp>
          <p:nvCxnSpPr>
            <p:cNvPr id="5"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2BC8CBDC-83CD-4051-94EB-3AC26F71074B}" type="datetimeFigureOut">
              <a:rPr lang="en-US"/>
              <a:pPr>
                <a:defRPr/>
              </a:pPr>
              <a:t>8/10/2013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EE2C0B-7FA4-4FA5-B064-EEA66314D8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6"/>
          <p:cNvGrpSpPr>
            <a:grpSpLocks/>
          </p:cNvGrpSpPr>
          <p:nvPr/>
        </p:nvGrpSpPr>
        <p:grpSpPr bwMode="auto">
          <a:xfrm>
            <a:off x="0" y="1460500"/>
            <a:ext cx="9144000" cy="46038"/>
            <a:chOff x="0" y="1613647"/>
            <a:chExt cx="9144000" cy="45291"/>
          </a:xfrm>
        </p:grpSpPr>
        <p:cxnSp>
          <p:nvCxnSpPr>
            <p:cNvPr id="6" name="Straight Connector 7"/>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
          <p:cNvGrpSpPr>
            <a:grpSpLocks/>
          </p:cNvGrpSpPr>
          <p:nvPr/>
        </p:nvGrpSpPr>
        <p:grpSpPr bwMode="auto">
          <a:xfrm>
            <a:off x="0" y="4953000"/>
            <a:ext cx="9144000" cy="46038"/>
            <a:chOff x="0" y="1613647"/>
            <a:chExt cx="9144000" cy="45291"/>
          </a:xfrm>
        </p:grpSpPr>
        <p:cxnSp>
          <p:nvCxnSpPr>
            <p:cNvPr id="9" name="Straight Connector 10"/>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1"/>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lstStyle>
            <a:lvl1pPr algn="r">
              <a:buNone/>
              <a:defRPr sz="1800"/>
            </a:lvl1pPr>
          </a:lstStyle>
          <a:p>
            <a:pPr lvl="0"/>
            <a:r>
              <a:rPr lang="en-US" noProof="0" smtClean="0"/>
              <a:t>Click icon to add picture</a:t>
            </a:r>
            <a:endParaRPr noProof="0"/>
          </a:p>
        </p:txBody>
      </p:sp>
      <p:sp>
        <p:nvSpPr>
          <p:cNvPr id="13" name="Date Placeholder 3"/>
          <p:cNvSpPr>
            <a:spLocks noGrp="1"/>
          </p:cNvSpPr>
          <p:nvPr>
            <p:ph type="dt" sz="half" idx="14"/>
          </p:nvPr>
        </p:nvSpPr>
        <p:spPr/>
        <p:txBody>
          <a:bodyPr/>
          <a:lstStyle>
            <a:lvl1pPr>
              <a:defRPr/>
            </a:lvl1pPr>
          </a:lstStyle>
          <a:p>
            <a:pPr>
              <a:defRPr/>
            </a:pPr>
            <a:fld id="{730C2BC1-E916-4104-9752-B069A4E922AE}" type="datetimeFigureOut">
              <a:rPr lang="en-US"/>
              <a:pPr>
                <a:defRPr/>
              </a:pPr>
              <a:t>8/10/2013</a:t>
            </a:fld>
            <a:endParaRPr lang="en-US"/>
          </a:p>
        </p:txBody>
      </p:sp>
      <p:sp>
        <p:nvSpPr>
          <p:cNvPr id="14" name="Footer Placeholder 4"/>
          <p:cNvSpPr>
            <a:spLocks noGrp="1"/>
          </p:cNvSpPr>
          <p:nvPr>
            <p:ph type="ftr" sz="quarter" idx="15"/>
          </p:nvPr>
        </p:nvSpPr>
        <p:spPr>
          <a:xfrm>
            <a:off x="3124200" y="6356350"/>
            <a:ext cx="2895600" cy="365125"/>
          </a:xfrm>
        </p:spPr>
        <p:txBody>
          <a:bodyPr/>
          <a:lstStyle>
            <a:lvl1pPr algn="ctr">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grpSp>
        <p:nvGrpSpPr>
          <p:cNvPr id="4" name="Group 7"/>
          <p:cNvGrpSpPr>
            <a:grpSpLocks/>
          </p:cNvGrpSpPr>
          <p:nvPr/>
        </p:nvGrpSpPr>
        <p:grpSpPr bwMode="auto">
          <a:xfrm>
            <a:off x="0" y="1447800"/>
            <a:ext cx="9144000" cy="46038"/>
            <a:chOff x="0" y="1613647"/>
            <a:chExt cx="9144000" cy="45291"/>
          </a:xfrm>
        </p:grpSpPr>
        <p:cxnSp>
          <p:nvCxnSpPr>
            <p:cNvPr id="5" name="Straight Connector 8"/>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9"/>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p:cNvGrpSpPr>
            <a:grpSpLocks/>
          </p:cNvGrpSpPr>
          <p:nvPr/>
        </p:nvGrpSpPr>
        <p:grpSpPr bwMode="auto">
          <a:xfrm>
            <a:off x="0" y="4940300"/>
            <a:ext cx="9144000" cy="44450"/>
            <a:chOff x="0" y="1613647"/>
            <a:chExt cx="9144000" cy="45291"/>
          </a:xfrm>
        </p:grpSpPr>
        <p:cxnSp>
          <p:nvCxnSpPr>
            <p:cNvPr id="8" name="Straight Connector 11"/>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2133600"/>
            <a:ext cx="8228013" cy="1362075"/>
          </a:xfrm>
        </p:spPr>
        <p:txBody>
          <a:bodyPr anchor="b" anchorCtr="0"/>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5C3CA059-4592-4090-B66B-BFAC02A02F4E}" type="datetimeFigureOut">
              <a:rPr lang="en-US"/>
              <a:pPr>
                <a:defRPr/>
              </a:pPr>
              <a:t>8/10/2013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2332A805-D1D0-403B-A44A-2C8EDBD2323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6"/>
          <p:cNvGrpSpPr>
            <a:grpSpLocks/>
          </p:cNvGrpSpPr>
          <p:nvPr/>
        </p:nvGrpSpPr>
        <p:grpSpPr bwMode="auto">
          <a:xfrm>
            <a:off x="0" y="1584325"/>
            <a:ext cx="9144000" cy="44450"/>
            <a:chOff x="0" y="1613647"/>
            <a:chExt cx="9144000" cy="45291"/>
          </a:xfrm>
        </p:grpSpPr>
        <p:cxnSp>
          <p:nvCxnSpPr>
            <p:cNvPr id="6" name="Straight Connector 1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fld id="{CE047C53-F3CB-481E-9AEB-636EF50D6CEB}" type="datetimeFigureOut">
              <a:rPr lang="en-US"/>
              <a:pPr>
                <a:defRPr/>
              </a:pPr>
              <a:t>8/10/2013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873CB065-E46C-48CA-B19A-1EBECC0F71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9"/>
          <p:cNvGrpSpPr>
            <a:grpSpLocks/>
          </p:cNvGrpSpPr>
          <p:nvPr/>
        </p:nvGrpSpPr>
        <p:grpSpPr bwMode="auto">
          <a:xfrm>
            <a:off x="0" y="1584325"/>
            <a:ext cx="9144000" cy="44450"/>
            <a:chOff x="0" y="1613647"/>
            <a:chExt cx="9144000" cy="45291"/>
          </a:xfrm>
        </p:grpSpPr>
        <p:cxnSp>
          <p:nvCxnSpPr>
            <p:cNvPr id="8" name="Straight Connector 10"/>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6"/>
          <p:cNvSpPr>
            <a:spLocks noGrp="1"/>
          </p:cNvSpPr>
          <p:nvPr>
            <p:ph type="dt" sz="half" idx="10"/>
          </p:nvPr>
        </p:nvSpPr>
        <p:spPr/>
        <p:txBody>
          <a:bodyPr/>
          <a:lstStyle>
            <a:lvl1pPr>
              <a:defRPr/>
            </a:lvl1pPr>
          </a:lstStyle>
          <a:p>
            <a:pPr>
              <a:defRPr/>
            </a:pPr>
            <a:fld id="{B52847F3-B548-48DD-B80F-C8507B15AB15}" type="datetimeFigureOut">
              <a:rPr lang="en-US"/>
              <a:pPr>
                <a:defRPr/>
              </a:pPr>
              <a:t>8/10/2013</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5790FE70-7643-49F3-98D7-EFC10DA1B3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584325"/>
            <a:ext cx="9144000" cy="44450"/>
            <a:chOff x="0" y="1613647"/>
            <a:chExt cx="9144000" cy="45291"/>
          </a:xfrm>
        </p:grpSpPr>
        <p:cxnSp>
          <p:nvCxnSpPr>
            <p:cNvPr id="4"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fld id="{7F3AE43A-ECAC-47EE-8943-5F21A0D9A690}" type="datetimeFigureOut">
              <a:rPr lang="en-US"/>
              <a:pPr>
                <a:defRPr/>
              </a:pPr>
              <a:t>8/10/2013</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E31EDF5F-1C1C-4012-9E90-8D055F27D6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A703FF-F8DA-4C3B-A5AE-10C987F4759D}" type="datetimeFigureOut">
              <a:rPr lang="en-US"/>
              <a:pPr>
                <a:defRPr/>
              </a:pPr>
              <a:t>8/10/2013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494A8B-1291-4B50-9880-1DF88A858B8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1688D4-C017-400E-8D43-0D83E6ADFA47}" type="datetimeFigureOut">
              <a:rPr lang="en-US"/>
              <a:pPr>
                <a:defRPr/>
              </a:pPr>
              <a:t>8/10/2013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A25675-C3C5-4EBF-9917-24A48DAA53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0"/>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0663"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8BFD28-54CF-4FCF-9471-7247CE6FB11E}" type="datetimeFigureOut">
              <a:rPr lang="en-US"/>
              <a:pPr>
                <a:defRPr/>
              </a:pPr>
              <a:t>8/10/2013</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fld id="{581D186C-7946-4C57-8691-42E13242175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72" r:id="rId8"/>
    <p:sldLayoutId id="2147483671" r:id="rId9"/>
    <p:sldLayoutId id="2147483680" r:id="rId10"/>
    <p:sldLayoutId id="2147483681" r:id="rId11"/>
    <p:sldLayoutId id="2147483682" r:id="rId12"/>
  </p:sldLayoutIdLst>
  <p:txStyles>
    <p:titleStyle>
      <a:lvl1pPr algn="ctr" rtl="0" fontAlgn="base">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vl2pPr algn="ctr" rtl="0" fontAlgn="base">
        <a:spcBef>
          <a:spcPct val="0"/>
        </a:spcBef>
        <a:spcAft>
          <a:spcPct val="0"/>
        </a:spcAft>
        <a:defRPr sz="4800" b="1">
          <a:solidFill>
            <a:schemeClr val="tx1"/>
          </a:solidFill>
          <a:latin typeface="Corbel" pitchFamily="34" charset="0"/>
        </a:defRPr>
      </a:lvl2pPr>
      <a:lvl3pPr algn="ctr" rtl="0" fontAlgn="base">
        <a:spcBef>
          <a:spcPct val="0"/>
        </a:spcBef>
        <a:spcAft>
          <a:spcPct val="0"/>
        </a:spcAft>
        <a:defRPr sz="4800" b="1">
          <a:solidFill>
            <a:schemeClr val="tx1"/>
          </a:solidFill>
          <a:latin typeface="Corbel" pitchFamily="34" charset="0"/>
        </a:defRPr>
      </a:lvl3pPr>
      <a:lvl4pPr algn="ctr" rtl="0" fontAlgn="base">
        <a:spcBef>
          <a:spcPct val="0"/>
        </a:spcBef>
        <a:spcAft>
          <a:spcPct val="0"/>
        </a:spcAft>
        <a:defRPr sz="4800" b="1">
          <a:solidFill>
            <a:schemeClr val="tx1"/>
          </a:solidFill>
          <a:latin typeface="Corbel" pitchFamily="34" charset="0"/>
        </a:defRPr>
      </a:lvl4pPr>
      <a:lvl5pPr algn="ctr" rtl="0" fontAlgn="base">
        <a:spcBef>
          <a:spcPct val="0"/>
        </a:spcBef>
        <a:spcAft>
          <a:spcPct val="0"/>
        </a:spcAft>
        <a:defRPr sz="4800" b="1">
          <a:solidFill>
            <a:schemeClr val="tx1"/>
          </a:solidFill>
          <a:latin typeface="Corbel" pitchFamily="34" charset="0"/>
        </a:defRPr>
      </a:lvl5pPr>
      <a:lvl6pPr marL="457200" algn="ctr" rtl="0" fontAlgn="base">
        <a:spcBef>
          <a:spcPct val="0"/>
        </a:spcBef>
        <a:spcAft>
          <a:spcPct val="0"/>
        </a:spcAft>
        <a:defRPr sz="4800" b="1">
          <a:solidFill>
            <a:schemeClr val="tx1"/>
          </a:solidFill>
          <a:latin typeface="Corbel" pitchFamily="34" charset="0"/>
        </a:defRPr>
      </a:lvl6pPr>
      <a:lvl7pPr marL="914400" algn="ctr" rtl="0" fontAlgn="base">
        <a:spcBef>
          <a:spcPct val="0"/>
        </a:spcBef>
        <a:spcAft>
          <a:spcPct val="0"/>
        </a:spcAft>
        <a:defRPr sz="4800" b="1">
          <a:solidFill>
            <a:schemeClr val="tx1"/>
          </a:solidFill>
          <a:latin typeface="Corbel" pitchFamily="34" charset="0"/>
        </a:defRPr>
      </a:lvl7pPr>
      <a:lvl8pPr marL="1371600" algn="ctr" rtl="0" fontAlgn="base">
        <a:spcBef>
          <a:spcPct val="0"/>
        </a:spcBef>
        <a:spcAft>
          <a:spcPct val="0"/>
        </a:spcAft>
        <a:defRPr sz="4800" b="1">
          <a:solidFill>
            <a:schemeClr val="tx1"/>
          </a:solidFill>
          <a:latin typeface="Corbel" pitchFamily="34" charset="0"/>
        </a:defRPr>
      </a:lvl8pPr>
      <a:lvl9pPr marL="1828800" algn="ctr" rtl="0" fontAlgn="base">
        <a:spcBef>
          <a:spcPct val="0"/>
        </a:spcBef>
        <a:spcAft>
          <a:spcPct val="0"/>
        </a:spcAft>
        <a:defRPr sz="4800" b="1">
          <a:solidFill>
            <a:schemeClr val="tx1"/>
          </a:solidFill>
          <a:latin typeface="Corbel" pitchFamily="34" charset="0"/>
        </a:defRPr>
      </a:lvl9pPr>
    </p:titleStyle>
    <p:bodyStyle>
      <a:lvl1pPr marL="342900" indent="-342900" algn="l" rtl="0" fontAlgn="base">
        <a:spcBef>
          <a:spcPct val="20000"/>
        </a:spcBef>
        <a:spcAft>
          <a:spcPct val="0"/>
        </a:spcAft>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rtl="0" fontAlgn="base">
        <a:spcBef>
          <a:spcPct val="20000"/>
        </a:spcBef>
        <a:spcAft>
          <a:spcPct val="0"/>
        </a:spcAft>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rtl="0" fontAlgn="base">
        <a:spcBef>
          <a:spcPct val="20000"/>
        </a:spcBef>
        <a:spcAft>
          <a:spcPct val="0"/>
        </a:spcAft>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rtl="0" fontAlgn="base">
        <a:spcBef>
          <a:spcPct val="20000"/>
        </a:spcBef>
        <a:spcAft>
          <a:spcPct val="0"/>
        </a:spcAft>
        <a:buClr>
          <a:schemeClr val="accent2"/>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rtl="0" fontAlgn="base">
        <a:spcBef>
          <a:spcPct val="20000"/>
        </a:spcBef>
        <a:spcAft>
          <a:spcPct val="0"/>
        </a:spcAft>
        <a:buClr>
          <a:schemeClr val="accent1"/>
        </a:buClr>
        <a:buSzPct val="90000"/>
        <a:buFont typeface="Wingdings" pitchFamily="2" charset="2"/>
        <a:buChar char=""/>
        <a:defRPr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ailymail.co.uk/home/weather/index.html"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1573213"/>
            <a:ext cx="4910138" cy="2130425"/>
          </a:xfrm>
        </p:spPr>
        <p:txBody>
          <a:bodyPr/>
          <a:lstStyle/>
          <a:p>
            <a:pPr fontAlgn="auto">
              <a:spcAft>
                <a:spcPts val="0"/>
              </a:spcAft>
              <a:defRPr/>
            </a:pPr>
            <a:r>
              <a:rPr lang="en-US" dirty="0" smtClean="0"/>
              <a:t>Understanding the Problem</a:t>
            </a:r>
            <a:endParaRPr lang="en-US" dirty="0"/>
          </a:p>
        </p:txBody>
      </p:sp>
      <p:sp>
        <p:nvSpPr>
          <p:cNvPr id="3" name="Subtitle 2"/>
          <p:cNvSpPr>
            <a:spLocks noGrp="1"/>
          </p:cNvSpPr>
          <p:nvPr>
            <p:ph type="subTitle" idx="1"/>
          </p:nvPr>
        </p:nvSpPr>
        <p:spPr>
          <a:xfrm>
            <a:off x="4114800" y="3711575"/>
            <a:ext cx="4910138" cy="1190625"/>
          </a:xfrm>
        </p:spPr>
        <p:txBody>
          <a:bodyPr>
            <a:normAutofit/>
          </a:bodyPr>
          <a:lstStyle/>
          <a:p>
            <a:pPr fontAlgn="auto">
              <a:spcAft>
                <a:spcPts val="0"/>
              </a:spcAft>
              <a:defRPr/>
            </a:pPr>
            <a:r>
              <a:rPr lang="en-US" dirty="0" smtClean="0"/>
              <a:t>Lisa Price</a:t>
            </a:r>
            <a:r>
              <a:rPr lang="en-US" smtClean="0"/>
              <a:t>, MD</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Areas of Improvement</a:t>
            </a:r>
            <a:endParaRPr lang="en-US" dirty="0"/>
          </a:p>
        </p:txBody>
      </p:sp>
      <p:graphicFrame>
        <p:nvGraphicFramePr>
          <p:cNvPr id="4" name="Content Placeholder 3"/>
          <p:cNvGraphicFramePr>
            <a:graphicFrameLocks noGrp="1"/>
          </p:cNvGraphicFramePr>
          <p:nvPr>
            <p:ph idx="1"/>
          </p:nvPr>
        </p:nvGraphicFramePr>
        <p:xfrm>
          <a:off x="2090738" y="2428875"/>
          <a:ext cx="6596186" cy="3687298"/>
        </p:xfrm>
        <a:graphic>
          <a:graphicData uri="http://schemas.openxmlformats.org/drawingml/2006/table">
            <a:tbl>
              <a:tblPr firstRow="1" bandRow="1">
                <a:tableStyleId>{5C22544A-7EE6-4342-B048-85BDC9FD1C3A}</a:tableStyleId>
              </a:tblPr>
              <a:tblGrid>
                <a:gridCol w="3298093"/>
                <a:gridCol w="3298093"/>
              </a:tblGrid>
              <a:tr h="1843649">
                <a:tc>
                  <a:txBody>
                    <a:bodyPr/>
                    <a:lstStyle/>
                    <a:p>
                      <a:endParaRPr lang="en-US" dirty="0" smtClean="0"/>
                    </a:p>
                    <a:p>
                      <a:endParaRPr lang="en-US" dirty="0" smtClean="0"/>
                    </a:p>
                  </a:txBody>
                  <a:tcPr/>
                </a:tc>
                <a:tc>
                  <a:txBody>
                    <a:bodyPr/>
                    <a:lstStyle/>
                    <a:p>
                      <a:endParaRPr lang="en-US" dirty="0" smtClean="0"/>
                    </a:p>
                    <a:p>
                      <a:endParaRPr lang="en-US" dirty="0" smtClean="0"/>
                    </a:p>
                  </a:txBody>
                  <a:tcPr/>
                </a:tc>
              </a:tr>
              <a:tr h="1843649">
                <a:tc>
                  <a:txBody>
                    <a:bodyPr/>
                    <a:lstStyle/>
                    <a:p>
                      <a:endParaRPr lang="en-US" dirty="0" smtClean="0"/>
                    </a:p>
                    <a:p>
                      <a:endParaRPr lang="en-US" dirty="0" smtClean="0"/>
                    </a:p>
                    <a:p>
                      <a:endParaRPr lang="en-US" dirty="0" smtClean="0"/>
                    </a:p>
                  </a:txBody>
                  <a:tcPr/>
                </a:tc>
                <a:tc>
                  <a:txBody>
                    <a:bodyPr/>
                    <a:lstStyle/>
                    <a:p>
                      <a:endParaRPr lang="en-US" dirty="0" smtClean="0"/>
                    </a:p>
                    <a:p>
                      <a:endParaRPr lang="en-US" dirty="0" smtClean="0"/>
                    </a:p>
                    <a:p>
                      <a:endParaRPr lang="en-US" dirty="0" smtClean="0"/>
                    </a:p>
                  </a:txBody>
                  <a:tcPr/>
                </a:tc>
              </a:tr>
            </a:tbl>
          </a:graphicData>
        </a:graphic>
      </p:graphicFrame>
      <p:sp>
        <p:nvSpPr>
          <p:cNvPr id="29709" name="TextBox 4"/>
          <p:cNvSpPr txBox="1">
            <a:spLocks noChangeArrowheads="1"/>
          </p:cNvSpPr>
          <p:nvPr/>
        </p:nvSpPr>
        <p:spPr bwMode="auto">
          <a:xfrm>
            <a:off x="457200" y="3709988"/>
            <a:ext cx="966788" cy="1200150"/>
          </a:xfrm>
          <a:prstGeom prst="rect">
            <a:avLst/>
          </a:prstGeom>
          <a:noFill/>
          <a:ln w="9525">
            <a:noFill/>
            <a:miter lim="800000"/>
            <a:headEnd/>
            <a:tailEnd/>
          </a:ln>
        </p:spPr>
        <p:txBody>
          <a:bodyPr>
            <a:spAutoFit/>
          </a:bodyPr>
          <a:lstStyle/>
          <a:p>
            <a:r>
              <a:rPr lang="en-US">
                <a:latin typeface="Corbel" pitchFamily="34" charset="0"/>
              </a:rPr>
              <a:t>Amount</a:t>
            </a:r>
          </a:p>
          <a:p>
            <a:r>
              <a:rPr lang="en-US">
                <a:latin typeface="Corbel" pitchFamily="34" charset="0"/>
              </a:rPr>
              <a:t>Of</a:t>
            </a:r>
          </a:p>
          <a:p>
            <a:r>
              <a:rPr lang="en-US">
                <a:latin typeface="Corbel" pitchFamily="34" charset="0"/>
              </a:rPr>
              <a:t>Effort</a:t>
            </a:r>
          </a:p>
          <a:p>
            <a:endParaRPr lang="en-US">
              <a:latin typeface="Corbel" pitchFamily="34" charset="0"/>
            </a:endParaRPr>
          </a:p>
        </p:txBody>
      </p:sp>
      <p:sp>
        <p:nvSpPr>
          <p:cNvPr id="29710" name="TextBox 5"/>
          <p:cNvSpPr txBox="1">
            <a:spLocks noChangeArrowheads="1"/>
          </p:cNvSpPr>
          <p:nvPr/>
        </p:nvSpPr>
        <p:spPr bwMode="auto">
          <a:xfrm>
            <a:off x="4170363" y="1720850"/>
            <a:ext cx="4141787" cy="369888"/>
          </a:xfrm>
          <a:prstGeom prst="rect">
            <a:avLst/>
          </a:prstGeom>
          <a:noFill/>
          <a:ln w="9525">
            <a:noFill/>
            <a:miter lim="800000"/>
            <a:headEnd/>
            <a:tailEnd/>
          </a:ln>
        </p:spPr>
        <p:txBody>
          <a:bodyPr>
            <a:spAutoFit/>
          </a:bodyPr>
          <a:lstStyle/>
          <a:p>
            <a:r>
              <a:rPr lang="en-US">
                <a:latin typeface="Corbel" pitchFamily="34" charset="0"/>
              </a:rPr>
              <a:t>Degree of Impact</a:t>
            </a:r>
          </a:p>
        </p:txBody>
      </p:sp>
      <p:sp>
        <p:nvSpPr>
          <p:cNvPr id="29711" name="TextBox 6"/>
          <p:cNvSpPr txBox="1">
            <a:spLocks noChangeArrowheads="1"/>
          </p:cNvSpPr>
          <p:nvPr/>
        </p:nvSpPr>
        <p:spPr bwMode="auto">
          <a:xfrm>
            <a:off x="1423988" y="3262313"/>
            <a:ext cx="638175" cy="369887"/>
          </a:xfrm>
          <a:prstGeom prst="rect">
            <a:avLst/>
          </a:prstGeom>
          <a:noFill/>
          <a:ln w="9525">
            <a:noFill/>
            <a:miter lim="800000"/>
            <a:headEnd/>
            <a:tailEnd/>
          </a:ln>
        </p:spPr>
        <p:txBody>
          <a:bodyPr wrap="none">
            <a:spAutoFit/>
          </a:bodyPr>
          <a:lstStyle/>
          <a:p>
            <a:r>
              <a:rPr lang="en-US">
                <a:latin typeface="Corbel" pitchFamily="34" charset="0"/>
              </a:rPr>
              <a:t>High</a:t>
            </a:r>
          </a:p>
        </p:txBody>
      </p:sp>
      <p:sp>
        <p:nvSpPr>
          <p:cNvPr id="29712" name="TextBox 7"/>
          <p:cNvSpPr txBox="1">
            <a:spLocks noChangeArrowheads="1"/>
          </p:cNvSpPr>
          <p:nvPr/>
        </p:nvSpPr>
        <p:spPr bwMode="auto">
          <a:xfrm>
            <a:off x="3314700" y="2090738"/>
            <a:ext cx="636588" cy="646112"/>
          </a:xfrm>
          <a:prstGeom prst="rect">
            <a:avLst/>
          </a:prstGeom>
          <a:noFill/>
          <a:ln w="9525">
            <a:noFill/>
            <a:miter lim="800000"/>
            <a:headEnd/>
            <a:tailEnd/>
          </a:ln>
        </p:spPr>
        <p:txBody>
          <a:bodyPr wrap="none">
            <a:spAutoFit/>
          </a:bodyPr>
          <a:lstStyle/>
          <a:p>
            <a:r>
              <a:rPr lang="en-US">
                <a:latin typeface="Corbel" pitchFamily="34" charset="0"/>
              </a:rPr>
              <a:t>High</a:t>
            </a:r>
          </a:p>
          <a:p>
            <a:endParaRPr lang="en-US">
              <a:latin typeface="Corbel" pitchFamily="34" charset="0"/>
            </a:endParaRPr>
          </a:p>
        </p:txBody>
      </p:sp>
      <p:sp>
        <p:nvSpPr>
          <p:cNvPr id="29713" name="TextBox 8"/>
          <p:cNvSpPr txBox="1">
            <a:spLocks noChangeArrowheads="1"/>
          </p:cNvSpPr>
          <p:nvPr/>
        </p:nvSpPr>
        <p:spPr bwMode="auto">
          <a:xfrm>
            <a:off x="6570663" y="2090738"/>
            <a:ext cx="592137" cy="369887"/>
          </a:xfrm>
          <a:prstGeom prst="rect">
            <a:avLst/>
          </a:prstGeom>
          <a:noFill/>
          <a:ln w="9525">
            <a:noFill/>
            <a:miter lim="800000"/>
            <a:headEnd/>
            <a:tailEnd/>
          </a:ln>
        </p:spPr>
        <p:txBody>
          <a:bodyPr wrap="none">
            <a:spAutoFit/>
          </a:bodyPr>
          <a:lstStyle/>
          <a:p>
            <a:r>
              <a:rPr lang="en-US">
                <a:latin typeface="Corbel" pitchFamily="34" charset="0"/>
              </a:rPr>
              <a:t>Low</a:t>
            </a:r>
          </a:p>
        </p:txBody>
      </p:sp>
      <p:sp>
        <p:nvSpPr>
          <p:cNvPr id="29714" name="TextBox 9"/>
          <p:cNvSpPr txBox="1">
            <a:spLocks noChangeArrowheads="1"/>
          </p:cNvSpPr>
          <p:nvPr/>
        </p:nvSpPr>
        <p:spPr bwMode="auto">
          <a:xfrm>
            <a:off x="1423988" y="5510213"/>
            <a:ext cx="592137" cy="646112"/>
          </a:xfrm>
          <a:prstGeom prst="rect">
            <a:avLst/>
          </a:prstGeom>
          <a:noFill/>
          <a:ln w="9525">
            <a:noFill/>
            <a:miter lim="800000"/>
            <a:headEnd/>
            <a:tailEnd/>
          </a:ln>
        </p:spPr>
        <p:txBody>
          <a:bodyPr wrap="none">
            <a:spAutoFit/>
          </a:bodyPr>
          <a:lstStyle/>
          <a:p>
            <a:r>
              <a:rPr lang="en-US">
                <a:latin typeface="Corbel" pitchFamily="34" charset="0"/>
              </a:rPr>
              <a:t>Low</a:t>
            </a:r>
          </a:p>
          <a:p>
            <a:endParaRPr lang="en-US">
              <a:latin typeface="Corbe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Areas of Improvement</a:t>
            </a:r>
            <a:endParaRPr lang="en-US" dirty="0"/>
          </a:p>
        </p:txBody>
      </p:sp>
      <p:graphicFrame>
        <p:nvGraphicFramePr>
          <p:cNvPr id="4" name="Content Placeholder 3"/>
          <p:cNvGraphicFramePr>
            <a:graphicFrameLocks noGrp="1"/>
          </p:cNvGraphicFramePr>
          <p:nvPr>
            <p:ph idx="1"/>
          </p:nvPr>
        </p:nvGraphicFramePr>
        <p:xfrm>
          <a:off x="2090738" y="2428875"/>
          <a:ext cx="6596186" cy="3687298"/>
        </p:xfrm>
        <a:graphic>
          <a:graphicData uri="http://schemas.openxmlformats.org/drawingml/2006/table">
            <a:tbl>
              <a:tblPr firstRow="1" bandRow="1">
                <a:tableStyleId>{5C22544A-7EE6-4342-B048-85BDC9FD1C3A}</a:tableStyleId>
              </a:tblPr>
              <a:tblGrid>
                <a:gridCol w="3298093"/>
                <a:gridCol w="3298093"/>
              </a:tblGrid>
              <a:tr h="1843649">
                <a:tc>
                  <a:txBody>
                    <a:bodyPr/>
                    <a:lstStyle/>
                    <a:p>
                      <a:endParaRPr lang="en-US" dirty="0" smtClean="0"/>
                    </a:p>
                    <a:p>
                      <a:endParaRPr lang="en-US" dirty="0" smtClean="0"/>
                    </a:p>
                    <a:p>
                      <a:r>
                        <a:rPr lang="en-US" dirty="0" smtClean="0"/>
                        <a:t>IT</a:t>
                      </a:r>
                      <a:r>
                        <a:rPr lang="en-US" baseline="0" dirty="0" smtClean="0"/>
                        <a:t> solutions – “hard stops”</a:t>
                      </a:r>
                      <a:endParaRPr lang="en-US" dirty="0"/>
                    </a:p>
                  </a:txBody>
                  <a:tcPr/>
                </a:tc>
                <a:tc>
                  <a:txBody>
                    <a:bodyPr/>
                    <a:lstStyle/>
                    <a:p>
                      <a:endParaRPr lang="en-US" dirty="0" smtClean="0"/>
                    </a:p>
                    <a:p>
                      <a:endParaRPr lang="en-US" dirty="0" smtClean="0"/>
                    </a:p>
                    <a:p>
                      <a:r>
                        <a:rPr lang="en-US" dirty="0" smtClean="0"/>
                        <a:t>Educational </a:t>
                      </a:r>
                      <a:r>
                        <a:rPr lang="en-US" baseline="0" dirty="0" smtClean="0"/>
                        <a:t> sessions</a:t>
                      </a:r>
                    </a:p>
                    <a:p>
                      <a:r>
                        <a:rPr lang="en-US" baseline="0" dirty="0" smtClean="0"/>
                        <a:t>Reminders</a:t>
                      </a:r>
                      <a:endParaRPr lang="en-US" dirty="0"/>
                    </a:p>
                  </a:txBody>
                  <a:tcPr/>
                </a:tc>
              </a:tr>
              <a:tr h="1843649">
                <a:tc>
                  <a:txBody>
                    <a:bodyPr/>
                    <a:lstStyle/>
                    <a:p>
                      <a:endParaRPr lang="en-US" dirty="0" smtClean="0"/>
                    </a:p>
                    <a:p>
                      <a:endParaRPr lang="en-US" dirty="0" smtClean="0"/>
                    </a:p>
                    <a:p>
                      <a:endParaRPr lang="en-US" dirty="0" smtClean="0"/>
                    </a:p>
                    <a:p>
                      <a:r>
                        <a:rPr lang="en-US" dirty="0" smtClean="0"/>
                        <a:t>Order sets and protocols</a:t>
                      </a:r>
                      <a:endParaRPr lang="en-US" dirty="0"/>
                    </a:p>
                  </a:txBody>
                  <a:tcPr/>
                </a:tc>
                <a:tc>
                  <a:txBody>
                    <a:bodyPr/>
                    <a:lstStyle/>
                    <a:p>
                      <a:endParaRPr lang="en-US" dirty="0" smtClean="0"/>
                    </a:p>
                    <a:p>
                      <a:endParaRPr lang="en-US" dirty="0" smtClean="0"/>
                    </a:p>
                    <a:p>
                      <a:endParaRPr lang="en-US" dirty="0" smtClean="0"/>
                    </a:p>
                    <a:p>
                      <a:r>
                        <a:rPr lang="en-US" dirty="0" smtClean="0"/>
                        <a:t>Posters</a:t>
                      </a:r>
                      <a:r>
                        <a:rPr lang="en-US" baseline="0" dirty="0" smtClean="0"/>
                        <a:t> and signs</a:t>
                      </a:r>
                      <a:endParaRPr lang="en-US" dirty="0"/>
                    </a:p>
                  </a:txBody>
                  <a:tcPr/>
                </a:tc>
              </a:tr>
            </a:tbl>
          </a:graphicData>
        </a:graphic>
      </p:graphicFrame>
      <p:sp>
        <p:nvSpPr>
          <p:cNvPr id="29709" name="TextBox 4"/>
          <p:cNvSpPr txBox="1">
            <a:spLocks noChangeArrowheads="1"/>
          </p:cNvSpPr>
          <p:nvPr/>
        </p:nvSpPr>
        <p:spPr bwMode="auto">
          <a:xfrm>
            <a:off x="457200" y="3709988"/>
            <a:ext cx="966788" cy="1200150"/>
          </a:xfrm>
          <a:prstGeom prst="rect">
            <a:avLst/>
          </a:prstGeom>
          <a:noFill/>
          <a:ln w="9525">
            <a:noFill/>
            <a:miter lim="800000"/>
            <a:headEnd/>
            <a:tailEnd/>
          </a:ln>
        </p:spPr>
        <p:txBody>
          <a:bodyPr>
            <a:spAutoFit/>
          </a:bodyPr>
          <a:lstStyle/>
          <a:p>
            <a:r>
              <a:rPr lang="en-US">
                <a:latin typeface="Corbel" pitchFamily="34" charset="0"/>
              </a:rPr>
              <a:t>Amount</a:t>
            </a:r>
          </a:p>
          <a:p>
            <a:r>
              <a:rPr lang="en-US">
                <a:latin typeface="Corbel" pitchFamily="34" charset="0"/>
              </a:rPr>
              <a:t>Of</a:t>
            </a:r>
          </a:p>
          <a:p>
            <a:r>
              <a:rPr lang="en-US">
                <a:latin typeface="Corbel" pitchFamily="34" charset="0"/>
              </a:rPr>
              <a:t>Effort</a:t>
            </a:r>
          </a:p>
          <a:p>
            <a:endParaRPr lang="en-US">
              <a:latin typeface="Corbel" pitchFamily="34" charset="0"/>
            </a:endParaRPr>
          </a:p>
        </p:txBody>
      </p:sp>
      <p:sp>
        <p:nvSpPr>
          <p:cNvPr id="29710" name="TextBox 5"/>
          <p:cNvSpPr txBox="1">
            <a:spLocks noChangeArrowheads="1"/>
          </p:cNvSpPr>
          <p:nvPr/>
        </p:nvSpPr>
        <p:spPr bwMode="auto">
          <a:xfrm>
            <a:off x="4170363" y="1720850"/>
            <a:ext cx="4141787" cy="369888"/>
          </a:xfrm>
          <a:prstGeom prst="rect">
            <a:avLst/>
          </a:prstGeom>
          <a:noFill/>
          <a:ln w="9525">
            <a:noFill/>
            <a:miter lim="800000"/>
            <a:headEnd/>
            <a:tailEnd/>
          </a:ln>
        </p:spPr>
        <p:txBody>
          <a:bodyPr>
            <a:spAutoFit/>
          </a:bodyPr>
          <a:lstStyle/>
          <a:p>
            <a:r>
              <a:rPr lang="en-US">
                <a:latin typeface="Corbel" pitchFamily="34" charset="0"/>
              </a:rPr>
              <a:t>Degree of Impact</a:t>
            </a:r>
          </a:p>
        </p:txBody>
      </p:sp>
      <p:sp>
        <p:nvSpPr>
          <p:cNvPr id="29711" name="TextBox 6"/>
          <p:cNvSpPr txBox="1">
            <a:spLocks noChangeArrowheads="1"/>
          </p:cNvSpPr>
          <p:nvPr/>
        </p:nvSpPr>
        <p:spPr bwMode="auto">
          <a:xfrm>
            <a:off x="1423988" y="3262313"/>
            <a:ext cx="638175" cy="369887"/>
          </a:xfrm>
          <a:prstGeom prst="rect">
            <a:avLst/>
          </a:prstGeom>
          <a:noFill/>
          <a:ln w="9525">
            <a:noFill/>
            <a:miter lim="800000"/>
            <a:headEnd/>
            <a:tailEnd/>
          </a:ln>
        </p:spPr>
        <p:txBody>
          <a:bodyPr wrap="none">
            <a:spAutoFit/>
          </a:bodyPr>
          <a:lstStyle/>
          <a:p>
            <a:r>
              <a:rPr lang="en-US">
                <a:latin typeface="Corbel" pitchFamily="34" charset="0"/>
              </a:rPr>
              <a:t>High</a:t>
            </a:r>
          </a:p>
        </p:txBody>
      </p:sp>
      <p:sp>
        <p:nvSpPr>
          <p:cNvPr id="29712" name="TextBox 7"/>
          <p:cNvSpPr txBox="1">
            <a:spLocks noChangeArrowheads="1"/>
          </p:cNvSpPr>
          <p:nvPr/>
        </p:nvSpPr>
        <p:spPr bwMode="auto">
          <a:xfrm>
            <a:off x="3314700" y="2090738"/>
            <a:ext cx="636588" cy="646112"/>
          </a:xfrm>
          <a:prstGeom prst="rect">
            <a:avLst/>
          </a:prstGeom>
          <a:noFill/>
          <a:ln w="9525">
            <a:noFill/>
            <a:miter lim="800000"/>
            <a:headEnd/>
            <a:tailEnd/>
          </a:ln>
        </p:spPr>
        <p:txBody>
          <a:bodyPr wrap="none">
            <a:spAutoFit/>
          </a:bodyPr>
          <a:lstStyle/>
          <a:p>
            <a:r>
              <a:rPr lang="en-US">
                <a:latin typeface="Corbel" pitchFamily="34" charset="0"/>
              </a:rPr>
              <a:t>High</a:t>
            </a:r>
          </a:p>
          <a:p>
            <a:endParaRPr lang="en-US">
              <a:latin typeface="Corbel" pitchFamily="34" charset="0"/>
            </a:endParaRPr>
          </a:p>
        </p:txBody>
      </p:sp>
      <p:sp>
        <p:nvSpPr>
          <p:cNvPr id="29713" name="TextBox 8"/>
          <p:cNvSpPr txBox="1">
            <a:spLocks noChangeArrowheads="1"/>
          </p:cNvSpPr>
          <p:nvPr/>
        </p:nvSpPr>
        <p:spPr bwMode="auto">
          <a:xfrm>
            <a:off x="6570663" y="2090738"/>
            <a:ext cx="592137" cy="369887"/>
          </a:xfrm>
          <a:prstGeom prst="rect">
            <a:avLst/>
          </a:prstGeom>
          <a:noFill/>
          <a:ln w="9525">
            <a:noFill/>
            <a:miter lim="800000"/>
            <a:headEnd/>
            <a:tailEnd/>
          </a:ln>
        </p:spPr>
        <p:txBody>
          <a:bodyPr wrap="none">
            <a:spAutoFit/>
          </a:bodyPr>
          <a:lstStyle/>
          <a:p>
            <a:r>
              <a:rPr lang="en-US">
                <a:latin typeface="Corbel" pitchFamily="34" charset="0"/>
              </a:rPr>
              <a:t>Low</a:t>
            </a:r>
          </a:p>
        </p:txBody>
      </p:sp>
      <p:sp>
        <p:nvSpPr>
          <p:cNvPr id="29714" name="TextBox 9"/>
          <p:cNvSpPr txBox="1">
            <a:spLocks noChangeArrowheads="1"/>
          </p:cNvSpPr>
          <p:nvPr/>
        </p:nvSpPr>
        <p:spPr bwMode="auto">
          <a:xfrm>
            <a:off x="1423988" y="5510213"/>
            <a:ext cx="592137" cy="646112"/>
          </a:xfrm>
          <a:prstGeom prst="rect">
            <a:avLst/>
          </a:prstGeom>
          <a:noFill/>
          <a:ln w="9525">
            <a:noFill/>
            <a:miter lim="800000"/>
            <a:headEnd/>
            <a:tailEnd/>
          </a:ln>
        </p:spPr>
        <p:txBody>
          <a:bodyPr wrap="none">
            <a:spAutoFit/>
          </a:bodyPr>
          <a:lstStyle/>
          <a:p>
            <a:r>
              <a:rPr lang="en-US">
                <a:latin typeface="Corbel" pitchFamily="34" charset="0"/>
              </a:rPr>
              <a:t>Low</a:t>
            </a:r>
          </a:p>
          <a:p>
            <a:endParaRPr lang="en-US">
              <a:latin typeface="Corbe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Make your goals SMART</a:t>
            </a:r>
            <a:endParaRPr lang="en-US" dirty="0"/>
          </a:p>
        </p:txBody>
      </p:sp>
      <p:sp>
        <p:nvSpPr>
          <p:cNvPr id="3" name="Content Placeholder 2"/>
          <p:cNvSpPr>
            <a:spLocks noGrp="1"/>
          </p:cNvSpPr>
          <p:nvPr>
            <p:ph idx="1"/>
          </p:nvPr>
        </p:nvSpPr>
        <p:spPr/>
        <p:txBody>
          <a:bodyPr/>
          <a:lstStyle/>
          <a:p>
            <a:pPr fontAlgn="auto">
              <a:spcAft>
                <a:spcPts val="0"/>
              </a:spcAft>
              <a:defRPr/>
            </a:pPr>
            <a:r>
              <a:rPr lang="en-US" sz="3200" dirty="0" smtClean="0"/>
              <a:t>Specific</a:t>
            </a:r>
          </a:p>
          <a:p>
            <a:pPr fontAlgn="auto">
              <a:spcAft>
                <a:spcPts val="0"/>
              </a:spcAft>
              <a:defRPr/>
            </a:pPr>
            <a:r>
              <a:rPr lang="en-US" sz="3200" dirty="0" smtClean="0"/>
              <a:t>Measurable</a:t>
            </a:r>
          </a:p>
          <a:p>
            <a:pPr fontAlgn="auto">
              <a:spcAft>
                <a:spcPts val="0"/>
              </a:spcAft>
              <a:defRPr/>
            </a:pPr>
            <a:r>
              <a:rPr lang="en-US" sz="3200" dirty="0" smtClean="0"/>
              <a:t>Achievable</a:t>
            </a:r>
          </a:p>
          <a:p>
            <a:pPr fontAlgn="auto">
              <a:spcAft>
                <a:spcPts val="0"/>
              </a:spcAft>
              <a:defRPr/>
            </a:pPr>
            <a:r>
              <a:rPr lang="en-US" sz="3200" dirty="0" smtClean="0"/>
              <a:t>Relevant</a:t>
            </a:r>
          </a:p>
          <a:p>
            <a:pPr fontAlgn="auto">
              <a:spcAft>
                <a:spcPts val="0"/>
              </a:spcAft>
              <a:defRPr/>
            </a:pPr>
            <a:r>
              <a:rPr lang="en-US" sz="3200" dirty="0" smtClean="0"/>
              <a:t>Timely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Managing Your Team</a:t>
            </a:r>
            <a:endParaRPr lang="en-US" dirty="0"/>
          </a:p>
        </p:txBody>
      </p:sp>
      <p:sp>
        <p:nvSpPr>
          <p:cNvPr id="3" name="Content Placeholder 2"/>
          <p:cNvSpPr>
            <a:spLocks noGrp="1"/>
          </p:cNvSpPr>
          <p:nvPr>
            <p:ph idx="1"/>
          </p:nvPr>
        </p:nvSpPr>
        <p:spPr/>
        <p:txBody>
          <a:bodyPr/>
          <a:lstStyle/>
          <a:p>
            <a:pPr fontAlgn="auto">
              <a:spcAft>
                <a:spcPts val="0"/>
              </a:spcAft>
              <a:defRPr/>
            </a:pPr>
            <a:r>
              <a:rPr lang="en-US" dirty="0" smtClean="0"/>
              <a:t>Agenda for your meetings</a:t>
            </a:r>
          </a:p>
          <a:p>
            <a:pPr lvl="1" fontAlgn="auto">
              <a:spcAft>
                <a:spcPts val="0"/>
              </a:spcAft>
              <a:defRPr/>
            </a:pPr>
            <a:r>
              <a:rPr lang="en-US" dirty="0" smtClean="0"/>
              <a:t>Include action items from last meeting</a:t>
            </a:r>
          </a:p>
          <a:p>
            <a:pPr lvl="1" fontAlgn="auto">
              <a:spcAft>
                <a:spcPts val="0"/>
              </a:spcAft>
              <a:defRPr/>
            </a:pPr>
            <a:r>
              <a:rPr lang="en-US" dirty="0" smtClean="0"/>
              <a:t>Problems you want to solve</a:t>
            </a:r>
          </a:p>
          <a:p>
            <a:pPr fontAlgn="auto">
              <a:spcAft>
                <a:spcPts val="0"/>
              </a:spcAft>
              <a:defRPr/>
            </a:pPr>
            <a:r>
              <a:rPr lang="en-US" dirty="0" smtClean="0"/>
              <a:t>Action items and assignments</a:t>
            </a:r>
          </a:p>
          <a:p>
            <a:pPr fontAlgn="auto">
              <a:spcAft>
                <a:spcPts val="0"/>
              </a:spcAft>
              <a:defRPr/>
            </a:pPr>
            <a:r>
              <a:rPr lang="en-US" dirty="0" smtClean="0"/>
              <a:t>Summary of the meeting</a:t>
            </a:r>
          </a:p>
          <a:p>
            <a:pPr lvl="1" fontAlgn="auto">
              <a:spcAft>
                <a:spcPts val="0"/>
              </a:spcAft>
              <a:defRPr/>
            </a:pPr>
            <a:r>
              <a:rPr lang="en-US" dirty="0" smtClean="0"/>
              <a:t>Post on blackboard to communicate </a:t>
            </a:r>
            <a:r>
              <a:rPr lang="en-US" smtClean="0"/>
              <a:t>with team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Agenda</a:t>
            </a:r>
            <a:endParaRPr lang="en-US" dirty="0"/>
          </a:p>
        </p:txBody>
      </p:sp>
      <p:sp>
        <p:nvSpPr>
          <p:cNvPr id="3" name="Content Placeholder 2"/>
          <p:cNvSpPr>
            <a:spLocks noGrp="1"/>
          </p:cNvSpPr>
          <p:nvPr>
            <p:ph idx="1"/>
          </p:nvPr>
        </p:nvSpPr>
        <p:spPr/>
        <p:txBody>
          <a:bodyPr/>
          <a:lstStyle/>
          <a:p>
            <a:pPr fontAlgn="auto">
              <a:spcAft>
                <a:spcPts val="0"/>
              </a:spcAft>
              <a:defRPr/>
            </a:pPr>
            <a:r>
              <a:rPr lang="en-US" dirty="0" smtClean="0"/>
              <a:t>Problem statement</a:t>
            </a:r>
          </a:p>
          <a:p>
            <a:pPr fontAlgn="auto">
              <a:spcAft>
                <a:spcPts val="0"/>
              </a:spcAft>
              <a:defRPr/>
            </a:pPr>
            <a:r>
              <a:rPr lang="en-US" dirty="0" smtClean="0"/>
              <a:t>SIPOC</a:t>
            </a:r>
          </a:p>
          <a:p>
            <a:pPr fontAlgn="auto">
              <a:spcAft>
                <a:spcPts val="0"/>
              </a:spcAft>
              <a:defRPr/>
            </a:pPr>
            <a:r>
              <a:rPr lang="en-US" dirty="0" smtClean="0"/>
              <a:t>Process map</a:t>
            </a:r>
          </a:p>
          <a:p>
            <a:pPr fontAlgn="auto">
              <a:spcAft>
                <a:spcPts val="0"/>
              </a:spcAft>
              <a:defRPr/>
            </a:pPr>
            <a:r>
              <a:rPr lang="en-US" dirty="0" smtClean="0"/>
              <a:t>Stakeholder analysis and communication strategy</a:t>
            </a:r>
          </a:p>
          <a:p>
            <a:pPr fontAlgn="auto">
              <a:spcAft>
                <a:spcPts val="0"/>
              </a:spcAft>
              <a:defRPr/>
            </a:pPr>
            <a:r>
              <a:rPr lang="en-US" dirty="0" smtClean="0"/>
              <a:t>Identify areas of improvement and review how to make SMART goals</a:t>
            </a:r>
          </a:p>
          <a:p>
            <a:pPr fontAlgn="auto">
              <a:spcAft>
                <a:spcPts val="0"/>
              </a:spcAft>
              <a:defRPr/>
            </a:pPr>
            <a:r>
              <a:rPr lang="en-US" dirty="0" smtClean="0"/>
              <a:t>Getting the most out of team meetings</a:t>
            </a:r>
          </a:p>
          <a:p>
            <a:pPr fontAlgn="auto">
              <a:spcAft>
                <a:spcPts val="0"/>
              </a:spcAft>
              <a:defRPr/>
            </a:pPr>
            <a:endParaRPr lang="en-US" dirty="0" smtClean="0"/>
          </a:p>
          <a:p>
            <a:pPr fontAlgn="auto">
              <a:spcAft>
                <a:spcPts val="0"/>
              </a:spcAft>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dirty="0" smtClean="0"/>
              <a:t>H and P’s and QI projects</a:t>
            </a:r>
            <a:endParaRPr lang="en-US" dirty="0"/>
          </a:p>
        </p:txBody>
      </p:sp>
      <p:graphicFrame>
        <p:nvGraphicFramePr>
          <p:cNvPr id="7" name="Content Placeholder 6"/>
          <p:cNvGraphicFramePr>
            <a:graphicFrameLocks noGrp="1"/>
          </p:cNvGraphicFramePr>
          <p:nvPr>
            <p:ph idx="1"/>
          </p:nvPr>
        </p:nvGraphicFramePr>
        <p:xfrm>
          <a:off x="457200" y="1798638"/>
          <a:ext cx="8229600" cy="4977216"/>
        </p:xfrm>
        <a:graphic>
          <a:graphicData uri="http://schemas.openxmlformats.org/drawingml/2006/table">
            <a:tbl>
              <a:tblPr firstRow="1" bandRow="1">
                <a:tableStyleId>{5C22544A-7EE6-4342-B048-85BDC9FD1C3A}</a:tableStyleId>
              </a:tblPr>
              <a:tblGrid>
                <a:gridCol w="4114800"/>
                <a:gridCol w="4114800"/>
              </a:tblGrid>
              <a:tr h="722856">
                <a:tc>
                  <a:txBody>
                    <a:bodyPr/>
                    <a:lstStyle/>
                    <a:p>
                      <a:r>
                        <a:rPr lang="en-US" dirty="0" smtClean="0"/>
                        <a:t>H and P</a:t>
                      </a:r>
                      <a:endParaRPr lang="en-US" dirty="0"/>
                    </a:p>
                  </a:txBody>
                  <a:tcPr/>
                </a:tc>
                <a:tc>
                  <a:txBody>
                    <a:bodyPr/>
                    <a:lstStyle/>
                    <a:p>
                      <a:r>
                        <a:rPr lang="en-US" dirty="0" smtClean="0"/>
                        <a:t>QI project</a:t>
                      </a:r>
                      <a:endParaRPr lang="en-US" dirty="0"/>
                    </a:p>
                  </a:txBody>
                  <a:tcPr/>
                </a:tc>
              </a:tr>
              <a:tr h="722856">
                <a:tc>
                  <a:txBody>
                    <a:bodyPr/>
                    <a:lstStyle/>
                    <a:p>
                      <a:r>
                        <a:rPr lang="en-US" dirty="0" smtClean="0"/>
                        <a:t>Chief Complaint and HPI</a:t>
                      </a:r>
                      <a:endParaRPr lang="en-US" dirty="0"/>
                    </a:p>
                  </a:txBody>
                  <a:tcPr/>
                </a:tc>
                <a:tc>
                  <a:txBody>
                    <a:bodyPr/>
                    <a:lstStyle/>
                    <a:p>
                      <a:r>
                        <a:rPr lang="en-US" dirty="0" smtClean="0"/>
                        <a:t>Problem statement</a:t>
                      </a:r>
                      <a:endParaRPr lang="en-US" dirty="0"/>
                    </a:p>
                  </a:txBody>
                  <a:tcPr/>
                </a:tc>
              </a:tr>
              <a:tr h="722856">
                <a:tc>
                  <a:txBody>
                    <a:bodyPr/>
                    <a:lstStyle/>
                    <a:p>
                      <a:r>
                        <a:rPr lang="en-US" dirty="0" smtClean="0"/>
                        <a:t>PMH,</a:t>
                      </a:r>
                      <a:r>
                        <a:rPr lang="en-US" baseline="0" dirty="0" smtClean="0"/>
                        <a:t> PSH, SH, FH, meds and allergies</a:t>
                      </a:r>
                      <a:endParaRPr lang="en-US" dirty="0"/>
                    </a:p>
                  </a:txBody>
                  <a:tcPr/>
                </a:tc>
                <a:tc>
                  <a:txBody>
                    <a:bodyPr/>
                    <a:lstStyle/>
                    <a:p>
                      <a:r>
                        <a:rPr lang="en-US" dirty="0" smtClean="0"/>
                        <a:t>SIPOC</a:t>
                      </a:r>
                      <a:endParaRPr lang="en-US" dirty="0"/>
                    </a:p>
                  </a:txBody>
                  <a:tcPr/>
                </a:tc>
              </a:tr>
              <a:tr h="722856">
                <a:tc>
                  <a:txBody>
                    <a:bodyPr/>
                    <a:lstStyle/>
                    <a:p>
                      <a:r>
                        <a:rPr lang="en-US" dirty="0" smtClean="0"/>
                        <a:t>PE</a:t>
                      </a:r>
                      <a:endParaRPr lang="en-US" dirty="0"/>
                    </a:p>
                  </a:txBody>
                  <a:tcPr/>
                </a:tc>
                <a:tc>
                  <a:txBody>
                    <a:bodyPr/>
                    <a:lstStyle/>
                    <a:p>
                      <a:r>
                        <a:rPr lang="en-US" dirty="0" smtClean="0"/>
                        <a:t>Stakeholder analysis</a:t>
                      </a:r>
                      <a:endParaRPr lang="en-US" dirty="0"/>
                    </a:p>
                  </a:txBody>
                  <a:tcPr/>
                </a:tc>
              </a:tr>
              <a:tr h="722856">
                <a:tc>
                  <a:txBody>
                    <a:bodyPr/>
                    <a:lstStyle/>
                    <a:p>
                      <a:r>
                        <a:rPr lang="en-US" dirty="0" smtClean="0"/>
                        <a:t>Labs,</a:t>
                      </a:r>
                      <a:r>
                        <a:rPr lang="en-US" baseline="0" dirty="0" smtClean="0"/>
                        <a:t> radiology, further testing</a:t>
                      </a:r>
                      <a:endParaRPr lang="en-US" dirty="0"/>
                    </a:p>
                  </a:txBody>
                  <a:tcPr/>
                </a:tc>
                <a:tc>
                  <a:txBody>
                    <a:bodyPr/>
                    <a:lstStyle/>
                    <a:p>
                      <a:r>
                        <a:rPr lang="en-US" dirty="0" smtClean="0"/>
                        <a:t>Process</a:t>
                      </a:r>
                      <a:r>
                        <a:rPr lang="en-US" baseline="0" dirty="0" smtClean="0"/>
                        <a:t> maps, Pareto diagrams</a:t>
                      </a:r>
                      <a:endParaRPr lang="en-US" dirty="0"/>
                    </a:p>
                  </a:txBody>
                  <a:tcPr/>
                </a:tc>
              </a:tr>
              <a:tr h="722856">
                <a:tc>
                  <a:txBody>
                    <a:bodyPr/>
                    <a:lstStyle/>
                    <a:p>
                      <a:r>
                        <a:rPr lang="en-US" dirty="0" smtClean="0"/>
                        <a:t>Assessment and Plan</a:t>
                      </a:r>
                      <a:endParaRPr lang="en-US" dirty="0"/>
                    </a:p>
                  </a:txBody>
                  <a:tcPr/>
                </a:tc>
                <a:tc>
                  <a:txBody>
                    <a:bodyPr/>
                    <a:lstStyle/>
                    <a:p>
                      <a:r>
                        <a:rPr lang="en-US" dirty="0" smtClean="0"/>
                        <a:t>PDSA</a:t>
                      </a:r>
                      <a:endParaRPr lang="en-US" dirty="0"/>
                    </a:p>
                  </a:txBody>
                  <a:tcPr/>
                </a:tc>
              </a:tr>
              <a:tr h="479550">
                <a:tc>
                  <a:txBody>
                    <a:bodyPr/>
                    <a:lstStyle/>
                    <a:p>
                      <a:r>
                        <a:rPr lang="en-US" dirty="0" smtClean="0"/>
                        <a:t>Monitor treatment response</a:t>
                      </a:r>
                      <a:endParaRPr lang="en-US" dirty="0"/>
                    </a:p>
                  </a:txBody>
                  <a:tcPr/>
                </a:tc>
                <a:tc>
                  <a:txBody>
                    <a:bodyPr/>
                    <a:lstStyle/>
                    <a:p>
                      <a:r>
                        <a:rPr lang="en-US" dirty="0" smtClean="0"/>
                        <a:t>Run charts, quality assurance, dashboards</a:t>
                      </a:r>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Problem Statement</a:t>
            </a:r>
            <a:endParaRPr lang="en-US" dirty="0"/>
          </a:p>
        </p:txBody>
      </p:sp>
      <p:sp>
        <p:nvSpPr>
          <p:cNvPr id="3" name="Content Placeholder 2"/>
          <p:cNvSpPr>
            <a:spLocks noGrp="1"/>
          </p:cNvSpPr>
          <p:nvPr>
            <p:ph idx="1"/>
          </p:nvPr>
        </p:nvSpPr>
        <p:spPr/>
        <p:txBody>
          <a:bodyPr/>
          <a:lstStyle/>
          <a:p>
            <a:pPr fontAlgn="auto">
              <a:spcAft>
                <a:spcPts val="0"/>
              </a:spcAft>
              <a:defRPr/>
            </a:pPr>
            <a:r>
              <a:rPr lang="en-US" dirty="0" smtClean="0"/>
              <a:t>The chief complaint and HPI of your project</a:t>
            </a:r>
          </a:p>
          <a:p>
            <a:pPr lvl="1" fontAlgn="auto">
              <a:spcAft>
                <a:spcPts val="0"/>
              </a:spcAft>
              <a:defRPr/>
            </a:pPr>
            <a:r>
              <a:rPr lang="en-US" dirty="0" smtClean="0"/>
              <a:t>What is the problem?</a:t>
            </a:r>
          </a:p>
          <a:p>
            <a:pPr lvl="1" fontAlgn="auto">
              <a:spcAft>
                <a:spcPts val="0"/>
              </a:spcAft>
              <a:defRPr/>
            </a:pPr>
            <a:r>
              <a:rPr lang="en-US" dirty="0" smtClean="0"/>
              <a:t>Where is it happening?</a:t>
            </a:r>
          </a:p>
          <a:p>
            <a:pPr lvl="1" fontAlgn="auto">
              <a:spcAft>
                <a:spcPts val="0"/>
              </a:spcAft>
              <a:defRPr/>
            </a:pPr>
            <a:r>
              <a:rPr lang="en-US" dirty="0" smtClean="0"/>
              <a:t>Who is experiencing this? And in what context?</a:t>
            </a:r>
          </a:p>
          <a:p>
            <a:pPr lvl="1" fontAlgn="auto">
              <a:spcAft>
                <a:spcPts val="0"/>
              </a:spcAft>
              <a:defRPr/>
            </a:pPr>
            <a:r>
              <a:rPr lang="en-US" dirty="0" smtClean="0"/>
              <a:t>How frequently?</a:t>
            </a:r>
          </a:p>
          <a:p>
            <a:pPr lvl="1" fontAlgn="auto">
              <a:spcAft>
                <a:spcPts val="0"/>
              </a:spcAft>
              <a:defRPr/>
            </a:pPr>
            <a:r>
              <a:rPr lang="en-US" dirty="0" smtClean="0"/>
              <a:t>I know this because…..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SIPOC</a:t>
            </a:r>
            <a:endParaRPr lang="en-US" dirty="0"/>
          </a:p>
        </p:txBody>
      </p:sp>
      <p:sp>
        <p:nvSpPr>
          <p:cNvPr id="3" name="Content Placeholder 2"/>
          <p:cNvSpPr>
            <a:spLocks noGrp="1"/>
          </p:cNvSpPr>
          <p:nvPr>
            <p:ph idx="1"/>
          </p:nvPr>
        </p:nvSpPr>
        <p:spPr/>
        <p:txBody>
          <a:bodyPr/>
          <a:lstStyle/>
          <a:p>
            <a:pPr fontAlgn="auto">
              <a:spcAft>
                <a:spcPts val="0"/>
              </a:spcAft>
              <a:defRPr/>
            </a:pPr>
            <a:r>
              <a:rPr lang="en-US" dirty="0" smtClean="0"/>
              <a:t>The SIPOC exercise is equivalent to  meds, allergies, PMH, PSH, SH, PE </a:t>
            </a:r>
          </a:p>
          <a:p>
            <a:pPr fontAlgn="auto">
              <a:spcAft>
                <a:spcPts val="0"/>
              </a:spcAft>
              <a:defRPr/>
            </a:pPr>
            <a:r>
              <a:rPr lang="en-US" dirty="0" smtClean="0"/>
              <a:t>Supplies you will need: </a:t>
            </a:r>
          </a:p>
          <a:p>
            <a:pPr lvl="1" fontAlgn="auto">
              <a:spcAft>
                <a:spcPts val="0"/>
              </a:spcAft>
              <a:defRPr/>
            </a:pPr>
            <a:r>
              <a:rPr lang="en-US" dirty="0" smtClean="0"/>
              <a:t> colorful post it notes</a:t>
            </a:r>
          </a:p>
          <a:p>
            <a:pPr lvl="1" fontAlgn="auto">
              <a:spcAft>
                <a:spcPts val="0"/>
              </a:spcAft>
              <a:defRPr/>
            </a:pPr>
            <a:r>
              <a:rPr lang="en-US" dirty="0" smtClean="0"/>
              <a:t> marker</a:t>
            </a:r>
          </a:p>
          <a:p>
            <a:pPr lvl="1" fontAlgn="auto">
              <a:spcAft>
                <a:spcPts val="0"/>
              </a:spcAft>
              <a:defRPr/>
            </a:pPr>
            <a:r>
              <a:rPr lang="en-US" dirty="0" smtClean="0"/>
              <a:t>camera to take picture</a:t>
            </a:r>
            <a:endParaRPr lang="en-US" dirty="0"/>
          </a:p>
        </p:txBody>
      </p:sp>
      <p:pic>
        <p:nvPicPr>
          <p:cNvPr id="21507" name="Picture 3" descr="photo.JPG"/>
          <p:cNvPicPr>
            <a:picLocks noChangeAspect="1"/>
          </p:cNvPicPr>
          <p:nvPr/>
        </p:nvPicPr>
        <p:blipFill>
          <a:blip r:embed="rId3"/>
          <a:srcRect/>
          <a:stretch>
            <a:fillRect/>
          </a:stretch>
        </p:blipFill>
        <p:spPr bwMode="auto">
          <a:xfrm>
            <a:off x="4141788" y="3463925"/>
            <a:ext cx="4545012" cy="339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SIPOC</a:t>
            </a:r>
            <a:endParaRPr lang="en-US" dirty="0"/>
          </a:p>
        </p:txBody>
      </p:sp>
      <p:sp>
        <p:nvSpPr>
          <p:cNvPr id="3" name="Content Placeholder 2"/>
          <p:cNvSpPr>
            <a:spLocks noGrp="1"/>
          </p:cNvSpPr>
          <p:nvPr>
            <p:ph idx="1"/>
          </p:nvPr>
        </p:nvSpPr>
        <p:spPr/>
        <p:txBody>
          <a:bodyPr>
            <a:normAutofit lnSpcReduction="10000"/>
          </a:bodyPr>
          <a:lstStyle/>
          <a:p>
            <a:pPr fontAlgn="auto">
              <a:spcAft>
                <a:spcPts val="0"/>
              </a:spcAft>
              <a:defRPr/>
            </a:pPr>
            <a:r>
              <a:rPr lang="en-US" dirty="0" smtClean="0"/>
              <a:t>Supplier</a:t>
            </a:r>
          </a:p>
          <a:p>
            <a:pPr fontAlgn="auto">
              <a:spcAft>
                <a:spcPts val="0"/>
              </a:spcAft>
              <a:defRPr/>
            </a:pPr>
            <a:r>
              <a:rPr lang="en-US" dirty="0" smtClean="0"/>
              <a:t>Input</a:t>
            </a:r>
          </a:p>
          <a:p>
            <a:pPr fontAlgn="auto">
              <a:spcAft>
                <a:spcPts val="0"/>
              </a:spcAft>
              <a:defRPr/>
            </a:pPr>
            <a:r>
              <a:rPr lang="en-US" dirty="0" smtClean="0"/>
              <a:t>Process</a:t>
            </a:r>
          </a:p>
          <a:p>
            <a:pPr fontAlgn="auto">
              <a:spcAft>
                <a:spcPts val="0"/>
              </a:spcAft>
              <a:defRPr/>
            </a:pPr>
            <a:r>
              <a:rPr lang="en-US" dirty="0" smtClean="0"/>
              <a:t>Output</a:t>
            </a:r>
          </a:p>
          <a:p>
            <a:pPr fontAlgn="auto">
              <a:spcAft>
                <a:spcPts val="0"/>
              </a:spcAft>
              <a:defRPr/>
            </a:pPr>
            <a:r>
              <a:rPr lang="en-US" dirty="0" smtClean="0"/>
              <a:t>Customer</a:t>
            </a:r>
          </a:p>
          <a:p>
            <a:pPr fontAlgn="auto">
              <a:spcAft>
                <a:spcPts val="0"/>
              </a:spcAft>
              <a:defRPr/>
            </a:pPr>
            <a:r>
              <a:rPr lang="en-US" dirty="0" smtClean="0"/>
              <a:t>Requirements</a:t>
            </a:r>
          </a:p>
          <a:p>
            <a:pPr fontAlgn="auto">
              <a:spcAft>
                <a:spcPts val="0"/>
              </a:spcAft>
              <a:defRPr/>
            </a:pPr>
            <a:r>
              <a:rPr lang="en-US" dirty="0" smtClean="0"/>
              <a:t>Problems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8629650" cy="3868738"/>
          </a:xfrm>
        </p:spPr>
        <p:txBody>
          <a:bodyPr/>
          <a:lstStyle/>
          <a:p>
            <a:pPr fontAlgn="auto">
              <a:spcAft>
                <a:spcPts val="0"/>
              </a:spcAft>
              <a:buFont typeface="Wingdings" pitchFamily="2" charset="2"/>
              <a:buNone/>
              <a:defRPr/>
            </a:pPr>
            <a:r>
              <a:rPr lang="en-US" sz="4800" i="1" dirty="0" smtClean="0">
                <a:solidFill>
                  <a:srgbClr val="FFFFFF"/>
                </a:solidFill>
                <a:latin typeface="Arial-BoldMT"/>
                <a:hlinkClick r:id="rId3"/>
              </a:rPr>
              <a:t>That's not apple juice that's alcohol! Toddler accidentally served margarita mix at Applebee's </a:t>
            </a:r>
            <a:r>
              <a:rPr lang="en-US" sz="2000" i="1" dirty="0" smtClean="0">
                <a:solidFill>
                  <a:srgbClr val="FFFFFF"/>
                </a:solidFill>
                <a:latin typeface="ArialMT"/>
                <a:hlinkClick r:id="rId3"/>
              </a:rPr>
              <a:t>By </a:t>
            </a:r>
            <a:r>
              <a:rPr lang="en-US" sz="2000" i="1" dirty="0" smtClean="0">
                <a:solidFill>
                  <a:schemeClr val="accent1"/>
                </a:solidFill>
                <a:latin typeface="ArialMT"/>
              </a:rPr>
              <a:t>DAILY MAIL REPORTER</a:t>
            </a:r>
            <a:endParaRPr lang="en-US" dirty="0">
              <a:solidFill>
                <a:schemeClr val="accent1"/>
              </a:solidFill>
            </a:endParaRPr>
          </a:p>
        </p:txBody>
      </p:sp>
      <p:pic>
        <p:nvPicPr>
          <p:cNvPr id="25602" name="Picture 6" descr="cooper:mom:dad.jpg"/>
          <p:cNvPicPr>
            <a:picLocks noChangeAspect="1"/>
          </p:cNvPicPr>
          <p:nvPr/>
        </p:nvPicPr>
        <p:blipFill rotWithShape="1">
          <a:blip r:embed="rId4"/>
          <a:srcRect l="22184" t="29017" r="42683" b="26619"/>
          <a:stretch/>
        </p:blipFill>
        <p:spPr bwMode="auto">
          <a:xfrm>
            <a:off x="4901184" y="3630649"/>
            <a:ext cx="2615184" cy="2477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Who are your stakeholders?</a:t>
            </a:r>
            <a:endParaRPr lang="en-US" dirty="0"/>
          </a:p>
        </p:txBody>
      </p:sp>
      <p:sp>
        <p:nvSpPr>
          <p:cNvPr id="3" name="Content Placeholder 2"/>
          <p:cNvSpPr>
            <a:spLocks noGrp="1"/>
          </p:cNvSpPr>
          <p:nvPr>
            <p:ph idx="1"/>
          </p:nvPr>
        </p:nvSpPr>
        <p:spPr/>
        <p:txBody>
          <a:bodyPr/>
          <a:lstStyle/>
          <a:p>
            <a:pPr fontAlgn="auto">
              <a:spcAft>
                <a:spcPts val="0"/>
              </a:spcAft>
              <a:defRPr/>
            </a:pPr>
            <a:r>
              <a:rPr lang="en-US" dirty="0" smtClean="0"/>
              <a:t>The S and C’s of your SIPOC</a:t>
            </a:r>
          </a:p>
          <a:p>
            <a:pPr fontAlgn="auto">
              <a:spcAft>
                <a:spcPts val="0"/>
              </a:spcAft>
              <a:defRPr/>
            </a:pPr>
            <a:r>
              <a:rPr lang="en-US" dirty="0" smtClean="0"/>
              <a:t>Develop a communication strategy</a:t>
            </a:r>
          </a:p>
          <a:p>
            <a:pPr lvl="2" fontAlgn="auto">
              <a:spcAft>
                <a:spcPts val="0"/>
              </a:spcAft>
              <a:defRPr/>
            </a:pPr>
            <a:r>
              <a:rPr lang="en-US" dirty="0" smtClean="0"/>
              <a:t>Understanding of their requirements</a:t>
            </a:r>
          </a:p>
          <a:p>
            <a:pPr lvl="2" fontAlgn="auto">
              <a:spcAft>
                <a:spcPts val="0"/>
              </a:spcAft>
              <a:defRPr/>
            </a:pPr>
            <a:r>
              <a:rPr lang="en-US" dirty="0" smtClean="0"/>
              <a:t>Understanding of their problems</a:t>
            </a:r>
          </a:p>
          <a:p>
            <a:pPr lvl="2" fontAlgn="auto">
              <a:spcAft>
                <a:spcPts val="0"/>
              </a:spcAft>
              <a:defRPr/>
            </a:pPr>
            <a:r>
              <a:rPr lang="en-US" dirty="0" smtClean="0"/>
              <a:t>Sense of urgency</a:t>
            </a:r>
          </a:p>
          <a:p>
            <a:pPr lvl="2" fontAlgn="auto">
              <a:spcAft>
                <a:spcPts val="0"/>
              </a:spcAft>
              <a:defRPr/>
            </a:pPr>
            <a:r>
              <a:rPr lang="en-US" dirty="0" smtClean="0"/>
              <a:t>Communicate the new process</a:t>
            </a:r>
          </a:p>
          <a:p>
            <a:pPr lvl="2" fontAlgn="auto">
              <a:spcAft>
                <a:spcPts val="0"/>
              </a:spcAft>
              <a:defRPr/>
            </a:pPr>
            <a:r>
              <a:rPr lang="en-US" dirty="0" smtClean="0"/>
              <a:t>What will success look like?</a:t>
            </a:r>
          </a:p>
          <a:p>
            <a:pPr lvl="2" fontAlgn="auto">
              <a:spcAft>
                <a:spcPts val="0"/>
              </a:spcAft>
              <a:defRPr/>
            </a:pPr>
            <a:r>
              <a:rPr lang="en-US" dirty="0" smtClean="0"/>
              <a:t>How will we know if we failed?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Process Maps</a:t>
            </a:r>
            <a:endParaRPr lang="en-US" dirty="0"/>
          </a:p>
        </p:txBody>
      </p:sp>
      <p:sp>
        <p:nvSpPr>
          <p:cNvPr id="3" name="Content Placeholder 2"/>
          <p:cNvSpPr>
            <a:spLocks noGrp="1"/>
          </p:cNvSpPr>
          <p:nvPr>
            <p:ph idx="1"/>
          </p:nvPr>
        </p:nvSpPr>
        <p:spPr/>
        <p:txBody>
          <a:bodyPr>
            <a:normAutofit fontScale="92500" lnSpcReduction="20000"/>
          </a:bodyPr>
          <a:lstStyle/>
          <a:p>
            <a:pPr fontAlgn="auto">
              <a:spcAft>
                <a:spcPts val="0"/>
              </a:spcAft>
              <a:defRPr/>
            </a:pPr>
            <a:r>
              <a:rPr lang="en-US" dirty="0" smtClean="0"/>
              <a:t>Your process maps are your labs and radiology tests</a:t>
            </a:r>
          </a:p>
          <a:p>
            <a:pPr fontAlgn="auto">
              <a:spcAft>
                <a:spcPts val="0"/>
              </a:spcAft>
              <a:defRPr/>
            </a:pPr>
            <a:r>
              <a:rPr lang="en-US" dirty="0" smtClean="0"/>
              <a:t>You develop a deeper understanding of the current process and begin to see areas of improvement</a:t>
            </a:r>
          </a:p>
          <a:p>
            <a:pPr fontAlgn="auto">
              <a:spcAft>
                <a:spcPts val="0"/>
              </a:spcAft>
              <a:defRPr/>
            </a:pPr>
            <a:r>
              <a:rPr lang="en-US" dirty="0" smtClean="0"/>
              <a:t>Supplies you will need: Big sheets of paper, marker, post-it  notes</a:t>
            </a:r>
          </a:p>
          <a:p>
            <a:pPr fontAlgn="auto">
              <a:spcAft>
                <a:spcPts val="0"/>
              </a:spcAft>
              <a:defRPr/>
            </a:pPr>
            <a:r>
              <a:rPr lang="en-US" dirty="0" smtClean="0"/>
              <a:t>Rectangles are steps in the process</a:t>
            </a:r>
          </a:p>
          <a:p>
            <a:pPr fontAlgn="auto">
              <a:spcAft>
                <a:spcPts val="0"/>
              </a:spcAft>
              <a:defRPr/>
            </a:pPr>
            <a:r>
              <a:rPr lang="en-US" dirty="0" smtClean="0"/>
              <a:t>Diamonds are decision points.</a:t>
            </a:r>
          </a:p>
          <a:p>
            <a:pPr fontAlgn="auto">
              <a:spcAft>
                <a:spcPts val="0"/>
              </a:spcAft>
              <a:defRPr/>
            </a:pPr>
            <a:r>
              <a:rPr lang="en-US" dirty="0" smtClean="0"/>
              <a:t>Arrows show flow, and circular points show areas of potential waste </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1859</TotalTime>
  <Words>1400</Words>
  <Application>Microsoft Office PowerPoint</Application>
  <PresentationFormat>On-screen Show (4:3)</PresentationFormat>
  <Paragraphs>154</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Focus</vt:lpstr>
      <vt:lpstr>Understanding the Problem</vt:lpstr>
      <vt:lpstr>Agenda</vt:lpstr>
      <vt:lpstr>H and P’s and QI projects</vt:lpstr>
      <vt:lpstr>Problem Statement</vt:lpstr>
      <vt:lpstr>SIPOC</vt:lpstr>
      <vt:lpstr>SIPOC</vt:lpstr>
      <vt:lpstr>PowerPoint Presentation</vt:lpstr>
      <vt:lpstr>Who are your stakeholders?</vt:lpstr>
      <vt:lpstr>Process Maps</vt:lpstr>
      <vt:lpstr>Areas of Improvement</vt:lpstr>
      <vt:lpstr>Areas of Improvement</vt:lpstr>
      <vt:lpstr>Make your goals SMART</vt:lpstr>
      <vt:lpstr>Managing Your Team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Problem</dc:title>
  <dc:creator>Office 2004 Test Drive User</dc:creator>
  <cp:lastModifiedBy>Tad-Y, Darlene</cp:lastModifiedBy>
  <cp:revision>18</cp:revision>
  <dcterms:created xsi:type="dcterms:W3CDTF">2012-05-24T18:11:45Z</dcterms:created>
  <dcterms:modified xsi:type="dcterms:W3CDTF">2013-08-10T20:43:25Z</dcterms:modified>
</cp:coreProperties>
</file>